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72377" y="126142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77271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KEERTHANA.M</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1" i="0" u="none" strike="noStrike" cap="none" smtClean="0">
                <a:solidFill>
                  <a:schemeClr val="tx1"/>
                </a:solidFill>
                <a:latin typeface="Arial"/>
                <a:ea typeface="Arial"/>
                <a:cs typeface="Arial"/>
                <a:sym typeface="Arial"/>
              </a:rPr>
              <a:t>:au112021104014</a:t>
            </a:r>
            <a:endParaRPr lang="en-US" sz="1100" b="1"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dirty="0" smtClean="0">
                <a:solidFill>
                  <a:schemeClr val="tx1"/>
                </a:solidFill>
              </a:rPr>
              <a:t>Jaya </a:t>
            </a:r>
            <a:r>
              <a:rPr lang="en-US" sz="1100" b="1" dirty="0" err="1" smtClean="0">
                <a:solidFill>
                  <a:schemeClr val="tx1"/>
                </a:solidFill>
              </a:rPr>
              <a:t>sakthi</a:t>
            </a:r>
            <a:r>
              <a:rPr lang="en-US" sz="1100" b="1" dirty="0" smtClean="0">
                <a:solidFill>
                  <a:schemeClr val="tx1"/>
                </a:solidFill>
              </a:rPr>
              <a:t> engineering college</a:t>
            </a:r>
            <a:endParaRPr lang="en-US" sz="1100" b="1"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Modelling &amp; </a:t>
            </a:r>
            <a:r>
              <a:rPr lang="en-IN" sz="1600" b="1" u="sng" dirty="0" smtClean="0">
                <a:solidFill>
                  <a:srgbClr val="213163"/>
                </a:solidFill>
              </a:rPr>
              <a:t>Results:</a:t>
            </a:r>
            <a:endParaRPr lang="en-IN" sz="1600" u="sng"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10207" y="1208691"/>
            <a:ext cx="8492358" cy="3108543"/>
          </a:xfrm>
          <a:prstGeom prst="rect">
            <a:avLst/>
          </a:prstGeom>
        </p:spPr>
        <p:txBody>
          <a:bodyPr wrap="square">
            <a:spAutoFit/>
          </a:bodyPr>
          <a:lstStyle/>
          <a:p>
            <a:r>
              <a:rPr lang="en-US" b="1" u="sng" dirty="0" smtClean="0"/>
              <a:t>Modeling:</a:t>
            </a:r>
          </a:p>
          <a:p>
            <a:pPr>
              <a:buFont typeface="Wingdings" pitchFamily="2" charset="2"/>
              <a:buChar char="Ø"/>
            </a:pPr>
            <a:r>
              <a:rPr lang="en-US" dirty="0" smtClean="0"/>
              <a:t>Define the database schema using </a:t>
            </a:r>
            <a:r>
              <a:rPr lang="en-US" dirty="0" err="1" smtClean="0"/>
              <a:t>Django</a:t>
            </a:r>
            <a:r>
              <a:rPr lang="en-US" dirty="0" smtClean="0"/>
              <a:t> models to represent entities such as users, songs, albums, artists, playlists, comments, likes, and follows.</a:t>
            </a:r>
          </a:p>
          <a:p>
            <a:pPr>
              <a:buFont typeface="Wingdings" pitchFamily="2" charset="2"/>
              <a:buChar char="Ø"/>
            </a:pPr>
            <a:r>
              <a:rPr lang="en-US" dirty="0" smtClean="0"/>
              <a:t>Utilize </a:t>
            </a:r>
            <a:r>
              <a:rPr lang="en-US" dirty="0" err="1" smtClean="0"/>
              <a:t>Django's</a:t>
            </a:r>
            <a:r>
              <a:rPr lang="en-US" dirty="0" smtClean="0"/>
              <a:t> ORM (Object-Relational Mapping) to define relationships between entities, including one-to-many, many-to-many, and one-to-one relationships.</a:t>
            </a:r>
          </a:p>
          <a:p>
            <a:pPr>
              <a:buFont typeface="Wingdings" pitchFamily="2" charset="2"/>
              <a:buChar char="Ø"/>
            </a:pPr>
            <a:endParaRPr lang="en-US" dirty="0" smtClean="0"/>
          </a:p>
          <a:p>
            <a:r>
              <a:rPr lang="en-US" b="1" u="sng" dirty="0" smtClean="0"/>
              <a:t>Results:</a:t>
            </a:r>
          </a:p>
          <a:p>
            <a:pPr>
              <a:buFont typeface="Wingdings" pitchFamily="2" charset="2"/>
              <a:buChar char="Ø"/>
            </a:pPr>
            <a:r>
              <a:rPr lang="en-US" dirty="0" smtClean="0"/>
              <a:t>A fully functional music web application built using </a:t>
            </a:r>
            <a:r>
              <a:rPr lang="en-US" dirty="0" err="1" smtClean="0"/>
              <a:t>Django</a:t>
            </a:r>
            <a:r>
              <a:rPr lang="en-US" dirty="0" smtClean="0"/>
              <a:t> framework with features for music streaming, catalog management, user authentication, and social interaction.</a:t>
            </a:r>
          </a:p>
          <a:p>
            <a:pPr>
              <a:buFont typeface="Wingdings" pitchFamily="2" charset="2"/>
              <a:buChar char="Ø"/>
            </a:pPr>
            <a:r>
              <a:rPr lang="en-US" dirty="0" smtClean="0"/>
              <a:t>Enhanced user engagement and satisfaction through personalized recommendations, social features, and seamless music playback.</a:t>
            </a:r>
          </a:p>
          <a:p>
            <a:pPr>
              <a:buFont typeface="Wingdings" pitchFamily="2" charset="2"/>
              <a:buChar char="Ø"/>
            </a:pPr>
            <a:r>
              <a:rPr lang="en-US" dirty="0" smtClean="0"/>
              <a:t>Improved data security, privacy, and compliance with regulatory requirements.</a:t>
            </a:r>
          </a:p>
          <a:p>
            <a:r>
              <a:rPr lang="en-US" dirty="0" smtClean="0"/>
              <a:t>Positive feedback from users, increased user retention, and growth in user base.</a:t>
            </a:r>
          </a:p>
          <a:p>
            <a:pPr>
              <a:buFont typeface="Wingdings" pitchFamily="2" charset="2"/>
              <a:buChar char="Ø"/>
            </a:pPr>
            <a:endParaRPr lang="en-US" dirty="0"/>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descr="page3.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descr="page1.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page2.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page4.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page11.png"/>
          <p:cNvPicPr>
            <a:picLocks noChangeAspect="1"/>
          </p:cNvPicPr>
          <p:nvPr/>
        </p:nvPicPr>
        <p:blipFill>
          <a:blip r:embed="rId2"/>
          <a:stretch>
            <a:fillRect/>
          </a:stretch>
        </p:blipFill>
        <p:spPr>
          <a:xfrm>
            <a:off x="0" y="1255"/>
            <a:ext cx="9144000" cy="5140990"/>
          </a:xfrm>
          <a:prstGeom prst="rect">
            <a:avLst/>
          </a:prstGeom>
        </p:spPr>
      </p:pic>
      <p:pic>
        <p:nvPicPr>
          <p:cNvPr id="4" name="Picture 3" descr="page6.png"/>
          <p:cNvPicPr>
            <a:picLocks noChangeAspect="1"/>
          </p:cNvPicPr>
          <p:nvPr/>
        </p:nvPicPr>
        <p:blipFill>
          <a:blip r:embed="rId3"/>
          <a:stretch>
            <a:fillRect/>
          </a:stretch>
        </p:blipFill>
        <p:spPr>
          <a:xfrm>
            <a:off x="0" y="1255"/>
            <a:ext cx="9144000" cy="5140990"/>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57094" y="698645"/>
            <a:ext cx="8421857" cy="547983"/>
          </a:xfrm>
        </p:spPr>
        <p:txBody>
          <a:bodyPr/>
          <a:lstStyle/>
          <a:p>
            <a:r>
              <a:rPr lang="en-IN" sz="1600" b="1" u="sng" dirty="0">
                <a:solidFill>
                  <a:srgbClr val="213163"/>
                </a:solidFill>
                <a:latin typeface="+mj-lt"/>
              </a:rPr>
              <a:t>Future </a:t>
            </a:r>
            <a:r>
              <a:rPr lang="en-US" sz="1600" b="1" u="sng" dirty="0">
                <a:solidFill>
                  <a:srgbClr val="213163"/>
                </a:solidFill>
                <a:latin typeface="+mj-lt"/>
              </a:rPr>
              <a:t>Enhancements</a:t>
            </a:r>
            <a:r>
              <a:rPr lang="en-US" sz="1600" b="1" u="sng" dirty="0">
                <a:solidFill>
                  <a:srgbClr val="374151"/>
                </a:solidFill>
                <a:latin typeface="+mj-lt"/>
                <a:cs typeface="Times New Roman" panose="02020603050405020304" pitchFamily="18" charset="0"/>
              </a:rPr>
              <a:t>:</a:t>
            </a:r>
            <a:r>
              <a:rPr lang="en-US" b="0" i="0" u="sng" dirty="0">
                <a:solidFill>
                  <a:srgbClr val="374151"/>
                </a:solidFill>
                <a:effectLst/>
                <a:latin typeface="Söhne"/>
              </a:rPr>
              <a:t/>
            </a:r>
            <a:br>
              <a:rPr lang="en-US" b="0" i="0" u="sng" dirty="0">
                <a:solidFill>
                  <a:srgbClr val="374151"/>
                </a:solidFill>
                <a:effectLst/>
                <a:latin typeface="Söhne"/>
              </a:rPr>
            </a:br>
            <a:endParaRPr lang="en-US" u="sng" dirty="0"/>
          </a:p>
        </p:txBody>
      </p:sp>
      <p:sp>
        <p:nvSpPr>
          <p:cNvPr id="3" name="Rectangle 2"/>
          <p:cNvSpPr/>
          <p:nvPr/>
        </p:nvSpPr>
        <p:spPr>
          <a:xfrm>
            <a:off x="304800" y="1250731"/>
            <a:ext cx="8660524" cy="3323987"/>
          </a:xfrm>
          <a:prstGeom prst="rect">
            <a:avLst/>
          </a:prstGeom>
        </p:spPr>
        <p:txBody>
          <a:bodyPr wrap="square">
            <a:spAutoFit/>
          </a:bodyPr>
          <a:lstStyle/>
          <a:p>
            <a:pPr>
              <a:buFont typeface="Wingdings" pitchFamily="2" charset="2"/>
              <a:buChar char="Ø"/>
            </a:pPr>
            <a:r>
              <a:rPr lang="en-US" b="1" dirty="0" smtClean="0"/>
              <a:t>Live Streaming and Events: </a:t>
            </a:r>
            <a:r>
              <a:rPr lang="en-US" dirty="0" smtClean="0"/>
              <a:t>Integrate live streaming capabilities to broadcast live concerts, DJ sets, or music events directly within the application. Allow users to discover and attend virtual events, concerts, or live streams from their favorite artists or venues.</a:t>
            </a:r>
          </a:p>
          <a:p>
            <a:pPr>
              <a:buFont typeface="Wingdings" pitchFamily="2" charset="2"/>
              <a:buChar char="Ø"/>
            </a:pPr>
            <a:endParaRPr lang="en-US" dirty="0" smtClean="0"/>
          </a:p>
          <a:p>
            <a:pPr>
              <a:buFont typeface="Wingdings" pitchFamily="2" charset="2"/>
              <a:buChar char="Ø"/>
            </a:pPr>
            <a:r>
              <a:rPr lang="en-US" b="1" dirty="0" smtClean="0"/>
              <a:t>Enhanced Social Features</a:t>
            </a:r>
            <a:r>
              <a:rPr lang="en-US" dirty="0" smtClean="0"/>
              <a:t>: Enhance social interaction features by adding messaging functionality, allowing users to communicate and connect with each other within the app. Implement group chats, direct messaging, or community forums to facilitate discussions about music, concerts, and related topics.</a:t>
            </a:r>
          </a:p>
          <a:p>
            <a:pPr>
              <a:buFont typeface="Wingdings" pitchFamily="2" charset="2"/>
              <a:buChar char="Ø"/>
            </a:pPr>
            <a:endParaRPr lang="en-US" dirty="0" smtClean="0"/>
          </a:p>
          <a:p>
            <a:pPr>
              <a:buFont typeface="Wingdings" pitchFamily="2" charset="2"/>
              <a:buChar char="Ø"/>
            </a:pPr>
            <a:r>
              <a:rPr lang="en-US" b="1" dirty="0" smtClean="0"/>
              <a:t>Voice Assistant Integration</a:t>
            </a:r>
            <a:r>
              <a:rPr lang="en-US" dirty="0" smtClean="0"/>
              <a:t>: Integrate voice assistant capabilities, such as Amazon </a:t>
            </a:r>
            <a:r>
              <a:rPr lang="en-US" dirty="0" err="1" smtClean="0"/>
              <a:t>Alexa</a:t>
            </a:r>
            <a:r>
              <a:rPr lang="en-US" dirty="0" smtClean="0"/>
              <a:t> or Google Assistant, to enable hands-free control of the music app. Users can use voice commands to search for songs, play playlists, skip tracks, or control playback settings, enhancing accessibility and user convenience.</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Conclusion:</a:t>
            </a:r>
            <a:endParaRPr lang="en-IN" sz="1600" u="sng"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1030014"/>
            <a:ext cx="8744606" cy="3539430"/>
          </a:xfrm>
          <a:prstGeom prst="rect">
            <a:avLst/>
          </a:prstGeom>
        </p:spPr>
        <p:txBody>
          <a:bodyPr wrap="square">
            <a:spAutoFit/>
          </a:bodyPr>
          <a:lstStyle/>
          <a:p>
            <a:pPr marL="342900" indent="-342900">
              <a:buFont typeface="Wingdings" pitchFamily="2" charset="2"/>
              <a:buChar char="Ø"/>
            </a:pPr>
            <a:r>
              <a:rPr lang="en-US" dirty="0" smtClean="0"/>
              <a:t> </a:t>
            </a:r>
            <a:r>
              <a:rPr lang="en-US" b="1" dirty="0" smtClean="0"/>
              <a:t>The Music Web Application Using </a:t>
            </a:r>
            <a:r>
              <a:rPr lang="en-US" b="1" dirty="0" err="1" smtClean="0"/>
              <a:t>Django</a:t>
            </a:r>
            <a:r>
              <a:rPr lang="en-US" b="1" dirty="0" smtClean="0"/>
              <a:t> Framework </a:t>
            </a:r>
            <a:r>
              <a:rPr lang="en-US" dirty="0" smtClean="0"/>
              <a:t>serves as a testament to the power of </a:t>
            </a:r>
            <a:r>
              <a:rPr lang="en-US" dirty="0" err="1" smtClean="0"/>
              <a:t>Django</a:t>
            </a:r>
            <a:r>
              <a:rPr lang="en-US" dirty="0" smtClean="0"/>
              <a:t> in building sophisticated and feature-rich web applications.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 With its robust architecture, extensive feature set, and potential for future growth, the application is well-positioned to meet the evolving needs and expectations of music enthusiasts in the digital age.</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The Music Web Application offers a comprehensive set of features, including music catalog management, personalized recommendations, social interaction capabilities, and integration with external APIs. By implementing user authentication, authorization, and data security measures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future enhancements, including advanced recommendation algorithms, interactive music discovery features, and integration with emerging technologies such as augmented reality and voice assistants.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 These enhancements will further enrich the user experience and keep the application at the forefront of innovation in the music industry.</a:t>
            </a:r>
          </a:p>
          <a:p>
            <a:pPr marL="342900" indent="-342900">
              <a:buFont typeface="Wingdings" pitchFamily="2" charset="2"/>
              <a:buChar char="Ø"/>
            </a:pPr>
            <a:endParaRPr lang="en-US" dirty="0"/>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Abstract:</a:t>
            </a:r>
            <a:endParaRPr lang="en-IN" sz="1600" u="sng"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46841" y="1103586"/>
            <a:ext cx="8376745" cy="2677656"/>
          </a:xfrm>
          <a:prstGeom prst="rect">
            <a:avLst/>
          </a:prstGeom>
        </p:spPr>
        <p:txBody>
          <a:bodyPr wrap="square">
            <a:spAutoFit/>
          </a:bodyPr>
          <a:lstStyle/>
          <a:p>
            <a:pPr>
              <a:buFont typeface="Wingdings" pitchFamily="2" charset="2"/>
              <a:buChar char="Ø"/>
            </a:pPr>
            <a:r>
              <a:rPr lang="en-US" dirty="0" smtClean="0"/>
              <a:t>The rise of digital technology has transformed the music industry, providing new opportunities for artists, producers, and music enthusiasts to connect and engage. In this era of digital music consumption, there is a growing demand for innovative platforms that offer seamless music streaming, personalized recommendations, and social interaction. </a:t>
            </a:r>
          </a:p>
          <a:p>
            <a:pPr>
              <a:buFont typeface="Wingdings" pitchFamily="2" charset="2"/>
              <a:buChar char="Ø"/>
            </a:pPr>
            <a:endParaRPr lang="en-US" dirty="0" smtClean="0"/>
          </a:p>
          <a:p>
            <a:pPr>
              <a:buFont typeface="Wingdings" pitchFamily="2" charset="2"/>
              <a:buChar char="Ø"/>
            </a:pPr>
            <a:r>
              <a:rPr lang="en-US" dirty="0" smtClean="0"/>
              <a:t>The </a:t>
            </a:r>
            <a:r>
              <a:rPr lang="en-US" dirty="0" err="1" smtClean="0"/>
              <a:t>Django</a:t>
            </a:r>
            <a:r>
              <a:rPr lang="en-US" dirty="0" smtClean="0"/>
              <a:t> framework will be leveraged for backend development, providing a robust and scalable foundation for the application. Frontend development will be accomplished using HTML, CSS, and JavaScript, with additional libraries and frameworks as needed.</a:t>
            </a:r>
          </a:p>
          <a:p>
            <a:pPr>
              <a:buFont typeface="Wingdings" pitchFamily="2" charset="2"/>
              <a:buChar char="Ø"/>
            </a:pPr>
            <a:endParaRPr lang="en-US" dirty="0" smtClean="0"/>
          </a:p>
          <a:p>
            <a:pPr>
              <a:buFont typeface="Wingdings" pitchFamily="2" charset="2"/>
              <a:buChar char="Ø"/>
            </a:pPr>
            <a:r>
              <a:rPr lang="en-US" dirty="0" smtClean="0"/>
              <a:t>The music web application developed using the </a:t>
            </a:r>
            <a:r>
              <a:rPr lang="en-US" dirty="0" err="1" smtClean="0"/>
              <a:t>Django</a:t>
            </a:r>
            <a:r>
              <a:rPr lang="en-US" dirty="0" smtClean="0"/>
              <a:t> framework will offer a modern and feature-rich platform for music enthusiasts to explore, discover, and enjoy their favorite music content. </a:t>
            </a:r>
          </a:p>
          <a:p>
            <a:pPr>
              <a:buFont typeface="Wingdings" pitchFamily="2" charset="2"/>
              <a:buChar char="Ø"/>
            </a:pP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Problem </a:t>
            </a:r>
            <a:r>
              <a:rPr lang="en-IN" sz="1600" b="1" u="sng" dirty="0" smtClean="0">
                <a:solidFill>
                  <a:srgbClr val="213163"/>
                </a:solidFill>
              </a:rPr>
              <a:t>Statement:</a:t>
            </a:r>
            <a:endParaRPr lang="en-IN" sz="1600" u="sng"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6" y="1166649"/>
            <a:ext cx="8586952" cy="3323987"/>
          </a:xfrm>
          <a:prstGeom prst="rect">
            <a:avLst/>
          </a:prstGeom>
        </p:spPr>
        <p:txBody>
          <a:bodyPr wrap="square">
            <a:spAutoFit/>
          </a:bodyPr>
          <a:lstStyle/>
          <a:p>
            <a:pPr>
              <a:buFont typeface="Wingdings" pitchFamily="2" charset="2"/>
              <a:buChar char="Ø"/>
            </a:pPr>
            <a:r>
              <a:rPr lang="en-US" b="1" dirty="0" smtClean="0"/>
              <a:t>Content Management</a:t>
            </a:r>
            <a:r>
              <a:rPr lang="en-US" dirty="0" smtClean="0"/>
              <a:t>: Managing a vast catalog of music content, including songs, albums, artists, genres, and playlists, poses challenges in terms of content organization, metadata management, and content moderation</a:t>
            </a:r>
          </a:p>
          <a:p>
            <a:endParaRPr lang="en-US" dirty="0" smtClean="0"/>
          </a:p>
          <a:p>
            <a:pPr>
              <a:buFont typeface="Wingdings" pitchFamily="2" charset="2"/>
              <a:buChar char="Ø"/>
            </a:pPr>
            <a:r>
              <a:rPr lang="en-US" b="1" dirty="0" smtClean="0"/>
              <a:t>Technical Complexity</a:t>
            </a:r>
            <a:r>
              <a:rPr lang="en-US" dirty="0" smtClean="0"/>
              <a:t>: Developing a music web application involves complex technical requirements, including user authentication, media streaming, database management, and integration with external APIs for music metadata and recommendations. </a:t>
            </a:r>
          </a:p>
          <a:p>
            <a:pPr>
              <a:buFont typeface="Wingdings" pitchFamily="2" charset="2"/>
              <a:buChar char="Ø"/>
            </a:pPr>
            <a:endParaRPr lang="en-US" dirty="0" smtClean="0"/>
          </a:p>
          <a:p>
            <a:pPr>
              <a:buFont typeface="Wingdings" pitchFamily="2" charset="2"/>
              <a:buChar char="Ø"/>
            </a:pPr>
            <a:r>
              <a:rPr lang="en-US" b="1" dirty="0" smtClean="0"/>
              <a:t>Social Interaction</a:t>
            </a:r>
            <a:r>
              <a:rPr lang="en-US" dirty="0" smtClean="0"/>
              <a:t>: Facilitating social interaction and community engagement within the music application requires features such as user profiles, social sharing, comments, likes, and follower/following relationships.</a:t>
            </a:r>
          </a:p>
          <a:p>
            <a:pPr>
              <a:buFont typeface="Wingdings" pitchFamily="2" charset="2"/>
              <a:buChar char="Ø"/>
            </a:pPr>
            <a:endParaRPr lang="en-US" dirty="0" smtClean="0"/>
          </a:p>
          <a:p>
            <a:pPr>
              <a:buFont typeface="Wingdings" pitchFamily="2" charset="2"/>
              <a:buChar char="Ø"/>
            </a:pPr>
            <a:r>
              <a:rPr lang="en-US" b="1" dirty="0" smtClean="0"/>
              <a:t>Copyright Issues</a:t>
            </a:r>
            <a:r>
              <a:rPr lang="en-US" dirty="0" smtClean="0"/>
              <a:t>: Addressing legal and copyright concerns related to music licensing, intellectual property rights, and digital rights management (DRM) is essential for compliance with copyright laws and regulations.</a:t>
            </a:r>
            <a:endParaRPr lang="en-US"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Project </a:t>
            </a:r>
            <a:r>
              <a:rPr lang="en-IN" sz="1600" b="1" u="sng" dirty="0" smtClean="0">
                <a:solidFill>
                  <a:srgbClr val="213163"/>
                </a:solidFill>
              </a:rPr>
              <a:t>Overview:</a:t>
            </a:r>
            <a:endParaRPr lang="en-IN" sz="1600" u="sng"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83779" y="1019503"/>
            <a:ext cx="8607973" cy="3970318"/>
          </a:xfrm>
          <a:prstGeom prst="rect">
            <a:avLst/>
          </a:prstGeom>
        </p:spPr>
        <p:txBody>
          <a:bodyPr wrap="square">
            <a:spAutoFit/>
          </a:bodyPr>
          <a:lstStyle/>
          <a:p>
            <a:endParaRPr lang="en-US" b="1" dirty="0" smtClean="0"/>
          </a:p>
          <a:p>
            <a:pPr>
              <a:buFont typeface="Wingdings" pitchFamily="2" charset="2"/>
              <a:buChar char="Ø"/>
            </a:pPr>
            <a:r>
              <a:rPr lang="en-US" b="1" dirty="0" smtClean="0"/>
              <a:t>Create a User-Friendly Interface</a:t>
            </a:r>
            <a:r>
              <a:rPr lang="en-US" dirty="0" smtClean="0"/>
              <a:t>: Develop an intuitive and user-friendly interface for music playback, playlist management, and music discovery, ensuring compatibility across various devices and screen sizes.</a:t>
            </a:r>
          </a:p>
          <a:p>
            <a:pPr>
              <a:buFont typeface="Wingdings" pitchFamily="2" charset="2"/>
              <a:buChar char="Ø"/>
            </a:pPr>
            <a:endParaRPr lang="en-US" dirty="0" smtClean="0"/>
          </a:p>
          <a:p>
            <a:pPr>
              <a:buFont typeface="Wingdings" pitchFamily="2" charset="2"/>
              <a:buChar char="Ø"/>
            </a:pPr>
            <a:r>
              <a:rPr lang="en-US" b="1" dirty="0" smtClean="0"/>
              <a:t>Enable Music Streaming</a:t>
            </a:r>
            <a:r>
              <a:rPr lang="en-US" dirty="0" smtClean="0"/>
              <a:t>: Implement music streaming functionality to enable users to listen to music tracks in real-time, ensuring smooth playback and high-quality audio streaming.</a:t>
            </a:r>
          </a:p>
          <a:p>
            <a:pPr>
              <a:buFont typeface="Wingdings" pitchFamily="2" charset="2"/>
              <a:buChar char="Ø"/>
            </a:pPr>
            <a:endParaRPr lang="en-US" dirty="0" smtClean="0"/>
          </a:p>
          <a:p>
            <a:pPr>
              <a:buFont typeface="Wingdings" pitchFamily="2" charset="2"/>
              <a:buChar char="Ø"/>
            </a:pPr>
            <a:r>
              <a:rPr lang="en-US" b="1" dirty="0" smtClean="0"/>
              <a:t>Enable Social Interaction</a:t>
            </a:r>
            <a:r>
              <a:rPr lang="en-US" dirty="0" smtClean="0"/>
              <a:t>: Implement social features such as user profiles, social sharing, comments, likes, and follower/following relationships to foster community engagement and interaction within the music application.</a:t>
            </a:r>
          </a:p>
          <a:p>
            <a:pPr>
              <a:buFont typeface="Wingdings" pitchFamily="2" charset="2"/>
              <a:buChar char="Ø"/>
            </a:pPr>
            <a:endParaRPr lang="en-US" dirty="0" smtClean="0"/>
          </a:p>
          <a:p>
            <a:pPr>
              <a:buFont typeface="Wingdings" pitchFamily="2" charset="2"/>
              <a:buChar char="Ø"/>
            </a:pPr>
            <a:r>
              <a:rPr lang="en-US" b="1" dirty="0" smtClean="0"/>
              <a:t>Enhance User Experience</a:t>
            </a:r>
            <a:r>
              <a:rPr lang="en-US" dirty="0" smtClean="0"/>
              <a:t>: Continuously iterate and improve the user experience based on user feedback and analytics data, incorporating usability enhancements, accessibility features, and design improvements.</a:t>
            </a:r>
          </a:p>
          <a:p>
            <a:pPr>
              <a:buFont typeface="Wingdings" pitchFamily="2" charset="2"/>
              <a:buChar char="Ø"/>
            </a:pPr>
            <a:endParaRPr lang="en-US" dirty="0" smtClean="0"/>
          </a:p>
          <a:p>
            <a:pPr>
              <a:buFont typeface="Wingdings" pitchFamily="2" charset="2"/>
              <a:buChar char="Ø"/>
            </a:pPr>
            <a:r>
              <a:rPr lang="en-US" b="1" dirty="0" smtClean="0"/>
              <a:t>Data Security and Privacy</a:t>
            </a:r>
            <a:r>
              <a:rPr lang="en-US" dirty="0" smtClean="0"/>
              <a:t>: Implement security measures to protect user data, prevent unauthorized access, and ensure compliance with data privacy regulations and industry standards.]</a:t>
            </a:r>
          </a:p>
          <a:p>
            <a:pPr>
              <a:buFont typeface="Wingdings" pitchFamily="2" charset="2"/>
              <a:buChar char="Ø"/>
            </a:pPr>
            <a:endParaRPr lang="en-US"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Proposed </a:t>
            </a:r>
            <a:r>
              <a:rPr lang="en-IN" sz="1600" b="1" u="sng" dirty="0" smtClean="0">
                <a:solidFill>
                  <a:srgbClr val="213163"/>
                </a:solidFill>
              </a:rPr>
              <a:t>Solution:</a:t>
            </a:r>
            <a:endParaRPr lang="en-IN" sz="1600" u="sng"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6" y="1072055"/>
            <a:ext cx="8755117" cy="3754874"/>
          </a:xfrm>
          <a:prstGeom prst="rect">
            <a:avLst/>
          </a:prstGeom>
        </p:spPr>
        <p:txBody>
          <a:bodyPr wrap="square">
            <a:spAutoFit/>
          </a:bodyPr>
          <a:lstStyle/>
          <a:p>
            <a:pPr>
              <a:buFont typeface="Wingdings" pitchFamily="2" charset="2"/>
              <a:buChar char="Ø"/>
            </a:pPr>
            <a:r>
              <a:rPr lang="en-US" dirty="0" smtClean="0"/>
              <a:t>The proposed solution for the Music Web Application Using </a:t>
            </a:r>
            <a:r>
              <a:rPr lang="en-US" dirty="0" err="1" smtClean="0"/>
              <a:t>Django</a:t>
            </a:r>
            <a:r>
              <a:rPr lang="en-US" dirty="0" smtClean="0"/>
              <a:t> Framework project involves leveraging the </a:t>
            </a:r>
            <a:r>
              <a:rPr lang="en-US" dirty="0" err="1" smtClean="0"/>
              <a:t>Django</a:t>
            </a:r>
            <a:r>
              <a:rPr lang="en-US" dirty="0" smtClean="0"/>
              <a:t> framework's robust features, scalability, and security to develop a comprehensive and feature-rich web application for music enthusiasts.</a:t>
            </a:r>
          </a:p>
          <a:p>
            <a:r>
              <a:rPr lang="en-US" b="1" u="sng" dirty="0" smtClean="0"/>
              <a:t>Key Components of the Proposed Solution:</a:t>
            </a:r>
          </a:p>
          <a:p>
            <a:endParaRPr lang="en-US" b="1" u="sng" dirty="0" smtClean="0"/>
          </a:p>
          <a:p>
            <a:r>
              <a:rPr lang="en-US" b="1" dirty="0" smtClean="0"/>
              <a:t>1.User Authentication and Authorization:</a:t>
            </a:r>
            <a:endParaRPr lang="en-US" dirty="0" smtClean="0"/>
          </a:p>
          <a:p>
            <a:pPr lvl="1">
              <a:buFont typeface="Wingdings" pitchFamily="2" charset="2"/>
              <a:buChar char="ü"/>
            </a:pPr>
            <a:r>
              <a:rPr lang="en-US" dirty="0" smtClean="0"/>
              <a:t>Implement a secure user authentication and authorization system using </a:t>
            </a:r>
            <a:r>
              <a:rPr lang="en-US" dirty="0" err="1" smtClean="0"/>
              <a:t>Django's</a:t>
            </a:r>
            <a:r>
              <a:rPr lang="en-US" dirty="0" smtClean="0"/>
              <a:t> built-in authentication framework.</a:t>
            </a:r>
          </a:p>
          <a:p>
            <a:pPr lvl="1">
              <a:buFont typeface="Wingdings" pitchFamily="2" charset="2"/>
              <a:buChar char="ü"/>
            </a:pPr>
            <a:r>
              <a:rPr lang="en-US" dirty="0" smtClean="0"/>
              <a:t>Manage user accounts, permissions, and access control to ensure data security and privacy.</a:t>
            </a:r>
          </a:p>
          <a:p>
            <a:pPr lvl="1">
              <a:buFont typeface="Wingdings" pitchFamily="2" charset="2"/>
              <a:buChar char="ü"/>
            </a:pPr>
            <a:endParaRPr lang="en-US" dirty="0" smtClean="0"/>
          </a:p>
          <a:p>
            <a:r>
              <a:rPr lang="en-US" b="1" dirty="0" smtClean="0"/>
              <a:t>2.Music Catalog Management:</a:t>
            </a:r>
          </a:p>
          <a:p>
            <a:pPr lvl="1">
              <a:buFont typeface="Wingdings" pitchFamily="2" charset="2"/>
              <a:buChar char="ü"/>
            </a:pPr>
            <a:r>
              <a:rPr lang="en-US" dirty="0" smtClean="0"/>
              <a:t>Develop a robust catalog management system to organize music content, including songs, albums, artists, genres, and playlists.</a:t>
            </a:r>
          </a:p>
          <a:p>
            <a:pPr lvl="1">
              <a:buFont typeface="Wingdings" pitchFamily="2" charset="2"/>
              <a:buChar char="ü"/>
            </a:pPr>
            <a:r>
              <a:rPr lang="en-US" dirty="0" smtClean="0"/>
              <a:t>Implement features for browsing, searching, and filtering music content based on various criteria.</a:t>
            </a:r>
          </a:p>
          <a:p>
            <a:pPr lvl="1">
              <a:buFont typeface="Wingdings" pitchFamily="2" charset="2"/>
              <a:buChar char="ü"/>
            </a:pPr>
            <a:endParaRPr lang="en-US" dirty="0" smtClean="0"/>
          </a:p>
          <a:p>
            <a:r>
              <a:rPr lang="en-US" dirty="0" smtClean="0"/>
              <a:t/>
            </a:r>
            <a:br>
              <a:rPr lang="en-US" dirty="0" smtClean="0"/>
            </a:br>
            <a:endParaRPr lang="en-US"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777767"/>
            <a:ext cx="8628993" cy="3970318"/>
          </a:xfrm>
          <a:prstGeom prst="rect">
            <a:avLst/>
          </a:prstGeom>
        </p:spPr>
        <p:txBody>
          <a:bodyPr wrap="square">
            <a:spAutoFit/>
          </a:bodyPr>
          <a:lstStyle/>
          <a:p>
            <a:r>
              <a:rPr lang="en-US" b="1" dirty="0" smtClean="0"/>
              <a:t>3.Music Streaming Functionality:</a:t>
            </a:r>
          </a:p>
          <a:p>
            <a:pPr lvl="1">
              <a:buFont typeface="Wingdings" pitchFamily="2" charset="2"/>
              <a:buChar char="ü"/>
            </a:pPr>
            <a:r>
              <a:rPr lang="en-US" dirty="0" smtClean="0"/>
              <a:t>Enable music streaming functionality to allow users to listen to music tracks in real-time.</a:t>
            </a:r>
          </a:p>
          <a:p>
            <a:pPr lvl="1">
              <a:buFont typeface="Wingdings" pitchFamily="2" charset="2"/>
              <a:buChar char="ü"/>
            </a:pPr>
            <a:r>
              <a:rPr lang="en-US" dirty="0" smtClean="0"/>
              <a:t>Implement audio streaming protocols and </a:t>
            </a:r>
            <a:r>
              <a:rPr lang="en-US" dirty="0" err="1" smtClean="0"/>
              <a:t>codecs</a:t>
            </a:r>
            <a:r>
              <a:rPr lang="en-US" dirty="0" smtClean="0"/>
              <a:t> to ensure smooth playback and high-quality audio streaming.</a:t>
            </a:r>
          </a:p>
          <a:p>
            <a:pPr lvl="1">
              <a:buFont typeface="Wingdings" pitchFamily="2" charset="2"/>
              <a:buChar char="ü"/>
            </a:pPr>
            <a:endParaRPr lang="en-US" dirty="0" smtClean="0"/>
          </a:p>
          <a:p>
            <a:r>
              <a:rPr lang="en-US" b="1" dirty="0" smtClean="0"/>
              <a:t>4.Personalized Recommendations:</a:t>
            </a:r>
          </a:p>
          <a:p>
            <a:pPr lvl="1">
              <a:buFont typeface="Wingdings" pitchFamily="2" charset="2"/>
              <a:buChar char="ü"/>
            </a:pPr>
            <a:r>
              <a:rPr lang="en-US" dirty="0" smtClean="0"/>
              <a:t>Integrate machine learning algorithms or recommendation systems to provide personalized music recommendations based on user preferences and listening history.</a:t>
            </a:r>
          </a:p>
          <a:p>
            <a:pPr lvl="1">
              <a:buFont typeface="Wingdings" pitchFamily="2" charset="2"/>
              <a:buChar char="ü"/>
            </a:pPr>
            <a:r>
              <a:rPr lang="en-US" dirty="0" smtClean="0"/>
              <a:t>Analyze user behavior patterns and music preferences to generate relevant recommendations for each user.</a:t>
            </a:r>
          </a:p>
          <a:p>
            <a:pPr lvl="1">
              <a:buFont typeface="Wingdings" pitchFamily="2" charset="2"/>
              <a:buChar char="ü"/>
            </a:pPr>
            <a:endParaRPr lang="en-US" dirty="0" smtClean="0"/>
          </a:p>
          <a:p>
            <a:r>
              <a:rPr lang="en-US" b="1" dirty="0" smtClean="0"/>
              <a:t>5.Social Interaction Features:</a:t>
            </a:r>
          </a:p>
          <a:p>
            <a:pPr lvl="1">
              <a:buFont typeface="Wingdings" pitchFamily="2" charset="2"/>
              <a:buChar char="ü"/>
            </a:pPr>
            <a:r>
              <a:rPr lang="en-US" dirty="0" smtClean="0"/>
              <a:t>Implement social features such as user profiles, social sharing, comments, likes, and follower/following relationships to foster community engagement and interaction.</a:t>
            </a:r>
          </a:p>
          <a:p>
            <a:pPr lvl="1">
              <a:buFont typeface="Wingdings" pitchFamily="2" charset="2"/>
              <a:buChar char="ü"/>
            </a:pPr>
            <a:r>
              <a:rPr lang="en-US" dirty="0" smtClean="0"/>
              <a:t>Enable users to share music content, comment on tracks, like/dislike songs, and follow other users to discover new music and engage with the music community.</a:t>
            </a:r>
          </a:p>
          <a:p>
            <a:pPr lvl="1">
              <a:buFont typeface="Wingdings" pitchFamily="2" charset="2"/>
              <a:buChar char="ü"/>
            </a:pPr>
            <a:endParaRPr lang="en-US" dirty="0" smtClean="0"/>
          </a:p>
          <a:p>
            <a:pPr lvl="1">
              <a:buFont typeface="Wingdings" pitchFamily="2" charset="2"/>
              <a:buChar char="ü"/>
            </a:pPr>
            <a:endParaRPr lang="en-US" dirty="0"/>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73269" y="798786"/>
            <a:ext cx="8671034" cy="3108543"/>
          </a:xfrm>
          <a:prstGeom prst="rect">
            <a:avLst/>
          </a:prstGeom>
        </p:spPr>
        <p:txBody>
          <a:bodyPr wrap="square">
            <a:spAutoFit/>
          </a:bodyPr>
          <a:lstStyle/>
          <a:p>
            <a:r>
              <a:rPr lang="en-US" b="1" dirty="0" smtClean="0"/>
              <a:t>6.Performance Optimization:</a:t>
            </a:r>
          </a:p>
          <a:p>
            <a:pPr lvl="1">
              <a:buFont typeface="Wingdings" pitchFamily="2" charset="2"/>
              <a:buChar char="ü"/>
            </a:pPr>
            <a:r>
              <a:rPr lang="en-US" dirty="0" smtClean="0"/>
              <a:t>Optimize the performance and scalability of the application to handle large volumes of concurrent user requests and high traffic loads.</a:t>
            </a:r>
          </a:p>
          <a:p>
            <a:pPr lvl="1">
              <a:buFont typeface="Wingdings" pitchFamily="2" charset="2"/>
              <a:buChar char="ü"/>
            </a:pPr>
            <a:r>
              <a:rPr lang="en-US" dirty="0" smtClean="0"/>
              <a:t>Implement caching mechanisms, load balancing, and database optimization techniques to ensure optimal performance</a:t>
            </a:r>
          </a:p>
          <a:p>
            <a:pPr lvl="1">
              <a:buFont typeface="Wingdings" pitchFamily="2" charset="2"/>
              <a:buChar char="ü"/>
            </a:pPr>
            <a:endParaRPr lang="en-US" dirty="0" smtClean="0"/>
          </a:p>
          <a:p>
            <a:pPr lvl="1">
              <a:buFont typeface="Wingdings" pitchFamily="2" charset="2"/>
              <a:buChar char="ü"/>
            </a:pPr>
            <a:endParaRPr lang="en-US" dirty="0" smtClean="0"/>
          </a:p>
          <a:p>
            <a:r>
              <a:rPr lang="en-US" b="1" u="sng" dirty="0" smtClean="0"/>
              <a:t>Outcomes:</a:t>
            </a:r>
          </a:p>
          <a:p>
            <a:pPr>
              <a:buFont typeface="Wingdings" pitchFamily="2" charset="2"/>
              <a:buChar char="ü"/>
            </a:pPr>
            <a:r>
              <a:rPr lang="en-US" dirty="0" smtClean="0"/>
              <a:t>A fully functional and user-friendly music web application built using the </a:t>
            </a:r>
            <a:r>
              <a:rPr lang="en-US" dirty="0" err="1" smtClean="0"/>
              <a:t>Django</a:t>
            </a:r>
            <a:r>
              <a:rPr lang="en-US" dirty="0" smtClean="0"/>
              <a:t> framework.</a:t>
            </a:r>
          </a:p>
          <a:p>
            <a:pPr>
              <a:buFont typeface="Wingdings" pitchFamily="2" charset="2"/>
              <a:buChar char="ü"/>
            </a:pPr>
            <a:r>
              <a:rPr lang="en-US" dirty="0" smtClean="0"/>
              <a:t>Seamless music streaming, personalized recommendations, and social interaction features for users.</a:t>
            </a:r>
          </a:p>
          <a:p>
            <a:pPr>
              <a:buFont typeface="Wingdings" pitchFamily="2" charset="2"/>
              <a:buChar char="ü"/>
            </a:pPr>
            <a:r>
              <a:rPr lang="en-US" dirty="0" smtClean="0"/>
              <a:t>Enhanced data security, privacy, and compliance with regulatory requirements.</a:t>
            </a:r>
          </a:p>
          <a:p>
            <a:pPr>
              <a:buFont typeface="Wingdings" pitchFamily="2" charset="2"/>
              <a:buChar char="ü"/>
            </a:pPr>
            <a:r>
              <a:rPr lang="en-US" dirty="0" smtClean="0"/>
              <a:t>Improved performance, scalability, and reliability of the application.</a:t>
            </a:r>
          </a:p>
          <a:p>
            <a:pPr>
              <a:buFont typeface="Wingdings" pitchFamily="2" charset="2"/>
              <a:buChar char="ü"/>
            </a:pPr>
            <a:r>
              <a:rPr lang="en-US" dirty="0" smtClean="0"/>
              <a:t>Positive user feedback and engagement, leading to increased user satisfaction and retention.</a:t>
            </a:r>
          </a:p>
          <a:p>
            <a:pPr lvl="1"/>
            <a:r>
              <a:rPr lang="en-US" dirty="0" smtClean="0"/>
              <a:t>.</a:t>
            </a:r>
            <a:endParaRPr lang="en-US" dirty="0"/>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172</TotalTime>
  <Words>1290</Words>
  <Application>Microsoft Office PowerPoint</Application>
  <PresentationFormat>On-screen Show (16:9)</PresentationFormat>
  <Paragraphs>121</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sys3</cp:lastModifiedBy>
  <cp:revision>16</cp:revision>
  <dcterms:modified xsi:type="dcterms:W3CDTF">2024-04-09T07:47:08Z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