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sldIdLst>
    <p:sldId id="263" r:id="rId2"/>
    <p:sldId id="258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80" r:id="rId17"/>
    <p:sldId id="277" r:id="rId18"/>
    <p:sldId id="278" r:id="rId19"/>
    <p:sldId id="281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3E55A10-AC61-4946-9FA4-2A6A71A12321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4EE9A01-1840-4F0E-8984-565E8CD1A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121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5A10-AC61-4946-9FA4-2A6A71A12321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9A01-1840-4F0E-8984-565E8CD1A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84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5A10-AC61-4946-9FA4-2A6A71A12321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9A01-1840-4F0E-8984-565E8CD1A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915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5A10-AC61-4946-9FA4-2A6A71A12321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9A01-1840-4F0E-8984-565E8CD1A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182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5A10-AC61-4946-9FA4-2A6A71A12321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9A01-1840-4F0E-8984-565E8CD1A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317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5A10-AC61-4946-9FA4-2A6A71A12321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9A01-1840-4F0E-8984-565E8CD1A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237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5A10-AC61-4946-9FA4-2A6A71A12321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9A01-1840-4F0E-8984-565E8CD1A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967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E55A10-AC61-4946-9FA4-2A6A71A12321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9A01-1840-4F0E-8984-565E8CD1A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162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3E55A10-AC61-4946-9FA4-2A6A71A12321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9A01-1840-4F0E-8984-565E8CD1A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80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5A10-AC61-4946-9FA4-2A6A71A12321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9A01-1840-4F0E-8984-565E8CD1A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87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5A10-AC61-4946-9FA4-2A6A71A12321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9A01-1840-4F0E-8984-565E8CD1A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585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5A10-AC61-4946-9FA4-2A6A71A12321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9A01-1840-4F0E-8984-565E8CD1A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15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5A10-AC61-4946-9FA4-2A6A71A12321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9A01-1840-4F0E-8984-565E8CD1A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68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5A10-AC61-4946-9FA4-2A6A71A12321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9A01-1840-4F0E-8984-565E8CD1A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64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5A10-AC61-4946-9FA4-2A6A71A12321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9A01-1840-4F0E-8984-565E8CD1A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26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5A10-AC61-4946-9FA4-2A6A71A12321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9A01-1840-4F0E-8984-565E8CD1A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7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5A10-AC61-4946-9FA4-2A6A71A12321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E9A01-1840-4F0E-8984-565E8CD1A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42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3E55A10-AC61-4946-9FA4-2A6A71A12321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4EE9A01-1840-4F0E-8984-565E8CD1A6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26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BD30-D00B-431F-B43B-A63CCF70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2  SUBMISSION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646D-F5E9-4279-9251-AC018EA1F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name: KEERTHANA.S</a:t>
            </a:r>
          </a:p>
          <a:p>
            <a:r>
              <a:rPr lang="en-US" dirty="0"/>
              <a:t>Register number:422323106011</a:t>
            </a:r>
          </a:p>
          <a:p>
            <a:r>
              <a:rPr lang="en-US" dirty="0" err="1"/>
              <a:t>Institution:Thiruvalluvar</a:t>
            </a:r>
            <a:r>
              <a:rPr lang="en-US" dirty="0"/>
              <a:t> College of Engineering and Technology</a:t>
            </a:r>
          </a:p>
          <a:p>
            <a:r>
              <a:rPr lang="en-US" dirty="0" err="1"/>
              <a:t>Department:Electronics</a:t>
            </a:r>
            <a:r>
              <a:rPr lang="en-US" dirty="0"/>
              <a:t> and Communication Engineering</a:t>
            </a:r>
          </a:p>
          <a:p>
            <a:r>
              <a:rPr lang="en-US" dirty="0"/>
              <a:t>Date of submission:  08.05.2025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49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7A04-36C9-40F6-BE37-4599304E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EXPLORATOY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E1331-3020-483E-8AE0-0079ECD5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imbalance: Identified a significant imbalance between churned and </a:t>
            </a:r>
            <a:r>
              <a:rPr lang="en-US" dirty="0" err="1"/>
              <a:t>nonchurned</a:t>
            </a:r>
            <a:r>
              <a:rPr lang="en-US" dirty="0"/>
              <a:t> customers</a:t>
            </a:r>
          </a:p>
          <a:p>
            <a:r>
              <a:rPr lang="en-US" dirty="0" err="1"/>
              <a:t>Corelation</a:t>
            </a:r>
            <a:r>
              <a:rPr lang="en-US" dirty="0"/>
              <a:t> </a:t>
            </a:r>
            <a:r>
              <a:rPr lang="en-US" dirty="0" err="1"/>
              <a:t>analysis:Discovered</a:t>
            </a:r>
            <a:r>
              <a:rPr lang="en-US" dirty="0"/>
              <a:t> strong correlation between features such as </a:t>
            </a:r>
            <a:r>
              <a:rPr lang="en-US" dirty="0" err="1"/>
              <a:t>tenure,contract</a:t>
            </a:r>
            <a:r>
              <a:rPr lang="en-US" dirty="0"/>
              <a:t> type</a:t>
            </a:r>
          </a:p>
          <a:p>
            <a:r>
              <a:rPr lang="en-US" dirty="0"/>
              <a:t>Outlier </a:t>
            </a:r>
            <a:r>
              <a:rPr lang="en-US" dirty="0" err="1"/>
              <a:t>detection:Appled</a:t>
            </a:r>
            <a:r>
              <a:rPr lang="en-US" dirty="0"/>
              <a:t> interquartile range analysis to detect and handle </a:t>
            </a:r>
            <a:r>
              <a:rPr lang="en-US" dirty="0" err="1"/>
              <a:t>outliers,ensuring</a:t>
            </a:r>
            <a:r>
              <a:rPr lang="en-US" dirty="0"/>
              <a:t> data quality for modeling</a:t>
            </a:r>
          </a:p>
          <a:p>
            <a:r>
              <a:rPr lang="en-US" dirty="0"/>
              <a:t>Tenure </a:t>
            </a:r>
            <a:r>
              <a:rPr lang="en-US" dirty="0" err="1"/>
              <a:t>didtribution</a:t>
            </a:r>
            <a:r>
              <a:rPr lang="en-US" dirty="0"/>
              <a:t> and payment methods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19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95AE-76BB-4FD9-B2B9-1491BC16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CBE53-F179-497D-85D6-245DBF8D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Behavioral </a:t>
            </a:r>
            <a:r>
              <a:rPr lang="en-US" dirty="0" err="1"/>
              <a:t>metrics:calculated</a:t>
            </a:r>
            <a:r>
              <a:rPr lang="en-US" dirty="0"/>
              <a:t> features like average session duration and service </a:t>
            </a:r>
            <a:r>
              <a:rPr lang="en-US" dirty="0" err="1"/>
              <a:t>usafe</a:t>
            </a:r>
            <a:r>
              <a:rPr lang="en-US" dirty="0"/>
              <a:t> frequency to access customer engagement</a:t>
            </a:r>
          </a:p>
          <a:p>
            <a:r>
              <a:rPr lang="en-US" dirty="0"/>
              <a:t>Categorical </a:t>
            </a:r>
            <a:r>
              <a:rPr lang="en-US" dirty="0" err="1"/>
              <a:t>encoding:Transformed</a:t>
            </a:r>
            <a:r>
              <a:rPr lang="en-US" dirty="0"/>
              <a:t> categorical variables into numerical formats </a:t>
            </a:r>
          </a:p>
          <a:p>
            <a:r>
              <a:rPr lang="en-US" dirty="0"/>
              <a:t>Handling imbalanced </a:t>
            </a:r>
            <a:r>
              <a:rPr lang="en-US" dirty="0" err="1"/>
              <a:t>data:Addressed</a:t>
            </a:r>
            <a:r>
              <a:rPr lang="en-US" dirty="0"/>
              <a:t> class imbalance using techniques like synthetic minority over sampling techniques(SMOTE)to improve model 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58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2133-931D-43DD-B0FB-676FB9FB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D671D-1589-4ABE-99EF-5312E08E7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selection : evaluated multiple machine learning algorithm including logistic </a:t>
            </a:r>
            <a:r>
              <a:rPr lang="en-US" dirty="0" err="1"/>
              <a:t>regression,random</a:t>
            </a:r>
            <a:r>
              <a:rPr lang="en-US" dirty="0"/>
              <a:t> </a:t>
            </a:r>
            <a:r>
              <a:rPr lang="en-US" dirty="0" err="1"/>
              <a:t>forestand</a:t>
            </a:r>
            <a:r>
              <a:rPr lang="en-US" dirty="0"/>
              <a:t>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spitting:divided</a:t>
            </a:r>
            <a:r>
              <a:rPr lang="en-US" dirty="0"/>
              <a:t> the dataset into training and training sets</a:t>
            </a:r>
          </a:p>
          <a:p>
            <a:r>
              <a:rPr lang="en-US" dirty="0"/>
              <a:t>Model </a:t>
            </a:r>
            <a:r>
              <a:rPr lang="en-US" dirty="0" err="1"/>
              <a:t>training:trained</a:t>
            </a:r>
            <a:r>
              <a:rPr lang="en-US" dirty="0"/>
              <a:t> selected algorithms using the training datasets optimizing for accuracy ad generalization</a:t>
            </a:r>
          </a:p>
          <a:p>
            <a:r>
              <a:rPr lang="en-US" dirty="0"/>
              <a:t>Cross </a:t>
            </a:r>
            <a:r>
              <a:rPr lang="en-US" dirty="0" err="1"/>
              <a:t>validation:implemented</a:t>
            </a:r>
            <a:r>
              <a:rPr lang="en-US" dirty="0"/>
              <a:t> k-fold cross validation to ensure model robustness and prevent overfitting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05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3486-0779-41F9-A564-D5F07CB2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 AND INTERPRETATION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3B39C-C436-4E8E-8602-9CBB57D5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Confusion matrix: displayed the confusion matrix to access the model’s performance </a:t>
            </a:r>
            <a:r>
              <a:rPr lang="en-US" dirty="0" err="1"/>
              <a:t>interms</a:t>
            </a:r>
            <a:r>
              <a:rPr lang="en-US" dirty="0"/>
              <a:t> of true positives and negatives</a:t>
            </a:r>
          </a:p>
          <a:p>
            <a:r>
              <a:rPr lang="en-US" dirty="0"/>
              <a:t>ROC curve: plotted the receiver operating characteristic (ROC)curve to evaluate the trade off between true and false positive rate with AUC</a:t>
            </a:r>
          </a:p>
          <a:p>
            <a:r>
              <a:rPr lang="en-US" dirty="0"/>
              <a:t>Temporal </a:t>
            </a:r>
            <a:r>
              <a:rPr lang="en-US" dirty="0" err="1"/>
              <a:t>analysis:analyzed</a:t>
            </a:r>
            <a:r>
              <a:rPr lang="en-US" dirty="0"/>
              <a:t> churn trends over time to identify seasonal patterns or periods</a:t>
            </a:r>
          </a:p>
          <a:p>
            <a:r>
              <a:rPr lang="en-US" dirty="0"/>
              <a:t>Customer segmentation : visualized customer segments based on churn probability enabling targeted retention </a:t>
            </a:r>
            <a:r>
              <a:rPr lang="en-US" dirty="0" err="1"/>
              <a:t>stragies</a:t>
            </a:r>
            <a:r>
              <a:rPr lang="en-US" dirty="0"/>
              <a:t> for high risk groups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733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8EEB-0B4B-4E02-AA80-928FB386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92EA-B318-45EB-B357-1752CD2E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packaging : serialized the trained model using formats like pickle or </a:t>
            </a:r>
            <a:r>
              <a:rPr lang="en-US" dirty="0" err="1"/>
              <a:t>joblib</a:t>
            </a:r>
            <a:r>
              <a:rPr lang="en-US" dirty="0"/>
              <a:t> for deployment</a:t>
            </a:r>
          </a:p>
          <a:p>
            <a:r>
              <a:rPr lang="en-US" dirty="0"/>
              <a:t>API </a:t>
            </a:r>
            <a:r>
              <a:rPr lang="en-US" dirty="0" err="1"/>
              <a:t>deployment:created</a:t>
            </a:r>
            <a:r>
              <a:rPr lang="en-US" dirty="0"/>
              <a:t> restful  APIs using frameworks such as flask or </a:t>
            </a:r>
            <a:r>
              <a:rPr lang="en-US" dirty="0" err="1"/>
              <a:t>fastAPI</a:t>
            </a:r>
            <a:endParaRPr lang="en-US" dirty="0"/>
          </a:p>
          <a:p>
            <a:r>
              <a:rPr lang="en-US" dirty="0"/>
              <a:t>Cloud </a:t>
            </a:r>
            <a:r>
              <a:rPr lang="en-US" dirty="0" err="1"/>
              <a:t>deployment:deployment</a:t>
            </a:r>
            <a:r>
              <a:rPr lang="en-US" dirty="0"/>
              <a:t> the containerized application on cloud platforms like AWS ,</a:t>
            </a:r>
            <a:r>
              <a:rPr lang="en-US" dirty="0" err="1"/>
              <a:t>asure</a:t>
            </a:r>
            <a:r>
              <a:rPr lang="en-US" dirty="0"/>
              <a:t> or google cloud for scalability  and accessibility</a:t>
            </a:r>
          </a:p>
          <a:p>
            <a:r>
              <a:rPr lang="en-US" dirty="0"/>
              <a:t>Monitoring and maintenance</a:t>
            </a:r>
            <a:endParaRPr lang="en-IN" dirty="0"/>
          </a:p>
        </p:txBody>
      </p:sp>
      <p:pic>
        <p:nvPicPr>
          <p:cNvPr id="5122" name="Picture 2" descr="PREDICTING CUSTOMER CHURN WITH MACHINE ...">
            <a:extLst>
              <a:ext uri="{FF2B5EF4-FFF2-40B4-BE49-F238E27FC236}">
                <a16:creationId xmlns:a16="http://schemas.microsoft.com/office/drawing/2014/main" id="{4E349E99-8D79-4551-9FAE-0224B1350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87" y="4585251"/>
            <a:ext cx="4267199" cy="203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97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BDB00-41BE-496C-913B-46135A915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D301A-9F9D-49A1-8BC8-D546EB9FA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3" y="2591409"/>
            <a:ext cx="10897276" cy="4107565"/>
          </a:xfrm>
        </p:spPr>
        <p:txBody>
          <a:bodyPr>
            <a:normAutofit/>
          </a:bodyPr>
          <a:lstStyle/>
          <a:p>
            <a:r>
              <a:rPr lang="en-US" dirty="0"/>
              <a:t>Python is the primary language for </a:t>
            </a:r>
            <a:r>
              <a:rPr lang="en-US" dirty="0" err="1"/>
              <a:t>developin</a:t>
            </a:r>
            <a:r>
              <a:rPr lang="en-US" dirty="0"/>
              <a:t> churn prediction models</a:t>
            </a:r>
          </a:p>
          <a:p>
            <a:r>
              <a:rPr lang="en-US" dirty="0"/>
              <a:t>Other key libraries are:</a:t>
            </a:r>
          </a:p>
          <a:p>
            <a:pPr marL="0" indent="0">
              <a:buNone/>
            </a:pPr>
            <a:r>
              <a:rPr lang="en-US" dirty="0"/>
              <a:t>                   -&gt;pandas and </a:t>
            </a:r>
            <a:r>
              <a:rPr lang="en-US" dirty="0" err="1"/>
              <a:t>numpy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 -&gt;scikit learn</a:t>
            </a:r>
          </a:p>
          <a:p>
            <a:pPr marL="0" indent="0">
              <a:buNone/>
            </a:pPr>
            <a:r>
              <a:rPr lang="en-US" dirty="0"/>
              <a:t>                   -&gt;matplotlib and seaborn</a:t>
            </a:r>
          </a:p>
          <a:p>
            <a:pPr marL="0" indent="0">
              <a:buNone/>
            </a:pPr>
            <a:r>
              <a:rPr lang="en-US" dirty="0"/>
              <a:t>                    -&gt;XG booster</a:t>
            </a:r>
          </a:p>
          <a:p>
            <a:pPr marL="0" indent="0">
              <a:buNone/>
            </a:pPr>
            <a:r>
              <a:rPr lang="en-US" dirty="0"/>
              <a:t>                     -&gt;</a:t>
            </a:r>
            <a:r>
              <a:rPr lang="en-US" dirty="0" err="1"/>
              <a:t>shapg</a:t>
            </a:r>
            <a:endParaRPr lang="en-IN" dirty="0"/>
          </a:p>
        </p:txBody>
      </p:sp>
      <p:pic>
        <p:nvPicPr>
          <p:cNvPr id="2052" name="Picture 4" descr="Customer Churn Prediction Model ...">
            <a:extLst>
              <a:ext uri="{FF2B5EF4-FFF2-40B4-BE49-F238E27FC236}">
                <a16:creationId xmlns:a16="http://schemas.microsoft.com/office/drawing/2014/main" id="{016F7BC8-05D6-456A-B9A3-8BDAB9D59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303" y="3766883"/>
            <a:ext cx="3878793" cy="2117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33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92F4-2018-4842-9D76-B75E6EE6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3" y="347821"/>
            <a:ext cx="8889689" cy="1056909"/>
          </a:xfrm>
        </p:spPr>
        <p:txBody>
          <a:bodyPr/>
          <a:lstStyle/>
          <a:p>
            <a:r>
              <a:rPr lang="en-US" dirty="0"/>
              <a:t>Example1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D007F-DB06-4908-88BB-C04EC23E9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78" y="2491409"/>
            <a:ext cx="8596668" cy="510544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import pandas as pd</a:t>
            </a:r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sklearn.ensemble</a:t>
            </a:r>
            <a:r>
              <a:rPr lang="en-IN" dirty="0"/>
              <a:t> import </a:t>
            </a:r>
            <a:r>
              <a:rPr lang="en-IN" dirty="0" err="1"/>
              <a:t>RandomForestClassifier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sklearn.model_selection</a:t>
            </a:r>
            <a:r>
              <a:rPr lang="en-IN" dirty="0"/>
              <a:t> import </a:t>
            </a:r>
            <a:r>
              <a:rPr lang="en-IN" dirty="0" err="1"/>
              <a:t>train_test_split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# Load and prepare data</a:t>
            </a:r>
          </a:p>
          <a:p>
            <a:pPr marL="0" indent="0">
              <a:buNone/>
            </a:pPr>
            <a:r>
              <a:rPr lang="en-IN" dirty="0"/>
              <a:t>df = </a:t>
            </a:r>
            <a:r>
              <a:rPr lang="en-IN" dirty="0" err="1"/>
              <a:t>pd.read_csv</a:t>
            </a:r>
            <a:r>
              <a:rPr lang="en-IN" dirty="0"/>
              <a:t>("churn.csv")</a:t>
            </a:r>
          </a:p>
          <a:p>
            <a:pPr marL="0" indent="0">
              <a:buNone/>
            </a:pPr>
            <a:r>
              <a:rPr lang="en-IN" dirty="0"/>
              <a:t>df["Churn"] = df["Churn"].map({"Yes": 1, "No": 0})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# Features and target</a:t>
            </a:r>
          </a:p>
          <a:p>
            <a:pPr marL="0" indent="0">
              <a:buNone/>
            </a:pPr>
            <a:r>
              <a:rPr lang="en-IN" dirty="0"/>
              <a:t>X = </a:t>
            </a:r>
            <a:r>
              <a:rPr lang="en-IN" dirty="0" err="1"/>
              <a:t>df.drop</a:t>
            </a:r>
            <a:r>
              <a:rPr lang="en-IN" dirty="0"/>
              <a:t>("Churn", axis=1)</a:t>
            </a:r>
          </a:p>
          <a:p>
            <a:pPr marL="0" indent="0">
              <a:buNone/>
            </a:pPr>
            <a:r>
              <a:rPr lang="en-IN" dirty="0"/>
              <a:t>y = df["Churn"]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# Train model</a:t>
            </a:r>
          </a:p>
          <a:p>
            <a:pPr marL="0" indent="0">
              <a:buNone/>
            </a:pP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X_test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, </a:t>
            </a:r>
            <a:r>
              <a:rPr lang="en-IN" dirty="0" err="1"/>
              <a:t>y_test</a:t>
            </a:r>
            <a:r>
              <a:rPr lang="en-IN" dirty="0"/>
              <a:t> = </a:t>
            </a:r>
            <a:r>
              <a:rPr lang="en-IN" dirty="0" err="1"/>
              <a:t>train_test_split</a:t>
            </a:r>
            <a:r>
              <a:rPr lang="en-IN" dirty="0"/>
              <a:t>(X, y, </a:t>
            </a:r>
            <a:r>
              <a:rPr lang="en-IN" dirty="0" err="1"/>
              <a:t>test_size</a:t>
            </a:r>
            <a:r>
              <a:rPr lang="en-IN" dirty="0"/>
              <a:t>=0.2)</a:t>
            </a:r>
          </a:p>
          <a:p>
            <a:pPr marL="0" indent="0">
              <a:buNone/>
            </a:pPr>
            <a:r>
              <a:rPr lang="en-IN" dirty="0"/>
              <a:t>model = </a:t>
            </a:r>
            <a:r>
              <a:rPr lang="en-IN" dirty="0" err="1"/>
              <a:t>RandomForestClassifier</a:t>
            </a:r>
            <a:r>
              <a:rPr lang="en-IN" dirty="0"/>
              <a:t>().fit(</a:t>
            </a:r>
            <a:r>
              <a:rPr lang="en-IN" dirty="0" err="1"/>
              <a:t>X_train</a:t>
            </a:r>
            <a:r>
              <a:rPr lang="en-IN" dirty="0"/>
              <a:t>, </a:t>
            </a:r>
            <a:r>
              <a:rPr lang="en-IN" dirty="0" err="1"/>
              <a:t>y_train</a:t>
            </a:r>
            <a:r>
              <a:rPr lang="en-IN" dirty="0"/>
              <a:t>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# Predict churn</a:t>
            </a:r>
          </a:p>
          <a:p>
            <a:pPr marL="0" indent="0">
              <a:buNone/>
            </a:pPr>
            <a:r>
              <a:rPr lang="en-IN" dirty="0"/>
              <a:t>predictions = </a:t>
            </a:r>
            <a:r>
              <a:rPr lang="en-IN" dirty="0" err="1"/>
              <a:t>model.predict</a:t>
            </a:r>
            <a:r>
              <a:rPr lang="en-IN" dirty="0"/>
              <a:t>(</a:t>
            </a:r>
            <a:r>
              <a:rPr lang="en-IN" dirty="0" err="1"/>
              <a:t>X_test</a:t>
            </a:r>
            <a:r>
              <a:rPr lang="en-IN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999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B2D0F-D413-428A-8812-778899B6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NOTEBOOK / IDE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D855-8D36-4652-A43C-310E1751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anaconda,</a:t>
            </a:r>
          </a:p>
          <a:p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 err="1"/>
              <a:t>Pycharm</a:t>
            </a:r>
            <a:endParaRPr lang="en-US" dirty="0"/>
          </a:p>
          <a:p>
            <a:endParaRPr lang="en-IN" dirty="0"/>
          </a:p>
        </p:txBody>
      </p:sp>
      <p:pic>
        <p:nvPicPr>
          <p:cNvPr id="1028" name="Picture 4" descr="Understanding Customer Churn Prediction ...">
            <a:extLst>
              <a:ext uri="{FF2B5EF4-FFF2-40B4-BE49-F238E27FC236}">
                <a16:creationId xmlns:a16="http://schemas.microsoft.com/office/drawing/2014/main" id="{E98E3048-5032-4AA6-979A-2839E57AB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20" y="3408570"/>
            <a:ext cx="3644347" cy="286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6186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F05E2-0D08-4408-AA72-10F43136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530" y="681037"/>
            <a:ext cx="10515600" cy="1656521"/>
          </a:xfrm>
        </p:spPr>
        <p:txBody>
          <a:bodyPr>
            <a:normAutofit/>
          </a:bodyPr>
          <a:lstStyle/>
          <a:p>
            <a:r>
              <a:rPr lang="en-US" dirty="0"/>
              <a:t>TEAM MEMBERS AND ROLES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D8417-3CAA-40C3-9B88-C08D24CCC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7513"/>
            <a:ext cx="10515600" cy="3049450"/>
          </a:xfrm>
        </p:spPr>
        <p:txBody>
          <a:bodyPr/>
          <a:lstStyle/>
          <a:p>
            <a:r>
              <a:rPr lang="en-US" dirty="0" err="1"/>
              <a:t>Keerthana.S</a:t>
            </a:r>
            <a:r>
              <a:rPr lang="en-US" dirty="0"/>
              <a:t> -  Problem statement, Objectives of the project</a:t>
            </a:r>
          </a:p>
          <a:p>
            <a:r>
              <a:rPr lang="en-US" dirty="0" err="1"/>
              <a:t>Sathya.P</a:t>
            </a:r>
            <a:r>
              <a:rPr lang="en-US" dirty="0"/>
              <a:t> – Scope of the project,  Data sources</a:t>
            </a:r>
          </a:p>
          <a:p>
            <a:r>
              <a:rPr lang="en-US" dirty="0" err="1"/>
              <a:t>Elavarasan.T</a:t>
            </a:r>
            <a:r>
              <a:rPr lang="en-US" dirty="0"/>
              <a:t>  -  High Level Methodology ,Tools and Technologies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748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65B4-3F62-469F-B847-BD897D41A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C8F67-5BC4-42B3-974A-6FDA392D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99" y="267742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import pandas as pd</a:t>
            </a:r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sklearn.linear_model</a:t>
            </a:r>
            <a:r>
              <a:rPr lang="en-IN" dirty="0"/>
              <a:t> import </a:t>
            </a:r>
            <a:r>
              <a:rPr lang="en-IN" dirty="0" err="1"/>
              <a:t>LogisticRegression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df = </a:t>
            </a:r>
            <a:r>
              <a:rPr lang="en-IN" dirty="0" err="1"/>
              <a:t>pd.read_csv</a:t>
            </a:r>
            <a:r>
              <a:rPr lang="en-IN" dirty="0"/>
              <a:t>("churn.csv")</a:t>
            </a:r>
          </a:p>
          <a:p>
            <a:pPr marL="0" indent="0">
              <a:buNone/>
            </a:pPr>
            <a:r>
              <a:rPr lang="en-IN" dirty="0"/>
              <a:t>model = </a:t>
            </a:r>
            <a:r>
              <a:rPr lang="en-IN" dirty="0" err="1"/>
              <a:t>LogisticRegression</a:t>
            </a:r>
            <a:r>
              <a:rPr lang="en-IN" dirty="0"/>
              <a:t>().fit(df[["tenure"]], df["Churn"])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prediction = </a:t>
            </a:r>
            <a:r>
              <a:rPr lang="en-IN" dirty="0" err="1"/>
              <a:t>model.predict</a:t>
            </a:r>
            <a:r>
              <a:rPr lang="en-IN" dirty="0"/>
              <a:t>([[12]])  # Predict churn for 12-month customer</a:t>
            </a:r>
          </a:p>
          <a:p>
            <a:pPr marL="0" indent="0">
              <a:buNone/>
            </a:pPr>
            <a:r>
              <a:rPr lang="en-IN" dirty="0"/>
              <a:t>print(prediction)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365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F27D-3E7B-4E60-A279-B71CE0E63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3" y="1524000"/>
            <a:ext cx="10434430" cy="4922837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ross"/>
          </a:sp3d>
        </p:spPr>
        <p:txBody>
          <a:bodyPr>
            <a:normAutofit/>
          </a:bodyPr>
          <a:lstStyle/>
          <a:p>
            <a:r>
              <a:rPr lang="en-US" sz="5400" i="1" dirty="0">
                <a:solidFill>
                  <a:schemeClr val="accent6">
                    <a:lumMod val="50000"/>
                  </a:schemeClr>
                </a:solidFill>
                <a:latin typeface="Bodoni MT" panose="02070603080606020203" pitchFamily="18" charset="0"/>
              </a:rPr>
              <a:t>PREDICTING  CUSTOMER CHURN USING MACHINE LEARNING TO UNCOVER HIDDEN  PATTERNS</a:t>
            </a:r>
            <a:endParaRPr lang="en-IN" sz="5400" i="1" dirty="0">
              <a:solidFill>
                <a:schemeClr val="accent6">
                  <a:lumMod val="50000"/>
                </a:schemeClr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679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6F34A8-75E9-44CE-852F-997CA64C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233" y="3154680"/>
            <a:ext cx="10744199" cy="1881809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6">
                    <a:lumMod val="50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IN" sz="8000" dirty="0">
              <a:solidFill>
                <a:schemeClr val="accent6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0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552B-8AF0-46C9-957F-08D3D753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0653E-CCCC-4B87-945F-F4FD57C33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5225"/>
            <a:ext cx="10515600" cy="4667250"/>
          </a:xfrm>
        </p:spPr>
        <p:txBody>
          <a:bodyPr/>
          <a:lstStyle/>
          <a:p>
            <a:r>
              <a:rPr lang="en-US" dirty="0"/>
              <a:t>High customer turnover is eroding revenue and increasing acquisition </a:t>
            </a:r>
            <a:r>
              <a:rPr lang="en-IN" dirty="0"/>
              <a:t>costs.</a:t>
            </a:r>
          </a:p>
          <a:p>
            <a:r>
              <a:rPr lang="en-IN" dirty="0"/>
              <a:t>Manual churn-analysis approaches can’t scale to large ,complex data sets.</a:t>
            </a:r>
          </a:p>
          <a:p>
            <a:r>
              <a:rPr lang="en-IN" dirty="0"/>
              <a:t>Existing  methods often miss non obvious patterns leading to reactive</a:t>
            </a:r>
          </a:p>
          <a:p>
            <a:pPr marL="0" indent="0">
              <a:buNone/>
            </a:pPr>
            <a:r>
              <a:rPr lang="en-IN" dirty="0"/>
              <a:t>  (non proactive) retention strategies.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 descr="Understanding Customer Churn Prediction ...">
            <a:extLst>
              <a:ext uri="{FF2B5EF4-FFF2-40B4-BE49-F238E27FC236}">
                <a16:creationId xmlns:a16="http://schemas.microsoft.com/office/drawing/2014/main" id="{C9C8C770-743A-4FFB-A31B-146EB946C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052" y="4067727"/>
            <a:ext cx="4691270" cy="254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49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E0B9-E2B4-496D-A8DC-2C3A2E48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2.OBJECTIVES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DD176-30D0-493C-A29C-8C4EC2FB9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Leverage  machine learning techniques to accurately predict customer churn</a:t>
            </a:r>
          </a:p>
          <a:p>
            <a:r>
              <a:rPr lang="en-US" dirty="0"/>
              <a:t>Uncover hidden patterns in customer data  that traditional analysis might miss </a:t>
            </a:r>
          </a:p>
          <a:p>
            <a:r>
              <a:rPr lang="en-US" dirty="0"/>
              <a:t>Identify key churn indicators such as usage trends, support interactions or account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Enable proactive retention strategies by predicting churn before it happens</a:t>
            </a:r>
          </a:p>
          <a:p>
            <a:r>
              <a:rPr lang="en-US" dirty="0"/>
              <a:t>Support business decision making through actionable data driven insights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685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9DAF-03EA-4F3E-8E9D-81A04EB5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3.SCOPE OF THE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B41C3-BC5D-4DEA-B9D5-2821FC771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Focuses on </a:t>
            </a:r>
            <a:r>
              <a:rPr lang="en-US" dirty="0" err="1"/>
              <a:t>analysing</a:t>
            </a:r>
            <a:r>
              <a:rPr lang="en-US" dirty="0"/>
              <a:t> historical customer data to predict churn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Utilizes supervised machine learning models for classification tasks</a:t>
            </a:r>
          </a:p>
          <a:p>
            <a:r>
              <a:rPr lang="en-US" dirty="0"/>
              <a:t>Cover data </a:t>
            </a:r>
            <a:r>
              <a:rPr lang="en-US" dirty="0" err="1"/>
              <a:t>processing,feature</a:t>
            </a:r>
            <a:r>
              <a:rPr lang="en-US" dirty="0"/>
              <a:t> </a:t>
            </a:r>
            <a:r>
              <a:rPr lang="en-US" dirty="0" err="1"/>
              <a:t>engineering,model</a:t>
            </a:r>
            <a:r>
              <a:rPr lang="en-US" dirty="0"/>
              <a:t> training and evaluation</a:t>
            </a:r>
            <a:endParaRPr lang="en-IN" dirty="0"/>
          </a:p>
          <a:p>
            <a:r>
              <a:rPr lang="en-IN" dirty="0"/>
              <a:t>Applicable across various industries like telecom, </a:t>
            </a:r>
            <a:r>
              <a:rPr lang="en-IN" dirty="0" err="1"/>
              <a:t>banking,e</a:t>
            </a:r>
            <a:r>
              <a:rPr lang="en-IN" dirty="0"/>
              <a:t>-commerce with customer based services </a:t>
            </a:r>
          </a:p>
          <a:p>
            <a:r>
              <a:rPr lang="en-IN" dirty="0"/>
              <a:t>Helps businesses identify at risk customers early and implement retention strategies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2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8F78-B1E6-4D63-A38C-20480268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4.DATA SOURCES OF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37B6D-5111-4BE3-9C83-8DFDC5989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</a:t>
            </a:r>
            <a:r>
              <a:rPr lang="en-US" dirty="0" err="1"/>
              <a:t>demographics:Age,gender,location,tenure</a:t>
            </a:r>
            <a:r>
              <a:rPr lang="en-US" dirty="0"/>
              <a:t> etc..</a:t>
            </a:r>
          </a:p>
          <a:p>
            <a:r>
              <a:rPr lang="en-US" dirty="0"/>
              <a:t>Service usage </a:t>
            </a:r>
            <a:r>
              <a:rPr lang="en-US" dirty="0" err="1"/>
              <a:t>data:Call</a:t>
            </a:r>
            <a:r>
              <a:rPr lang="en-US" dirty="0"/>
              <a:t> </a:t>
            </a:r>
            <a:r>
              <a:rPr lang="en-US" dirty="0" err="1"/>
              <a:t>durations,Internet</a:t>
            </a:r>
            <a:r>
              <a:rPr lang="en-US" dirty="0"/>
              <a:t> </a:t>
            </a:r>
            <a:r>
              <a:rPr lang="en-US" dirty="0" err="1"/>
              <a:t>usage,product</a:t>
            </a:r>
            <a:r>
              <a:rPr lang="en-US" dirty="0"/>
              <a:t> subscriptions etc..</a:t>
            </a:r>
          </a:p>
          <a:p>
            <a:r>
              <a:rPr lang="en-US" dirty="0"/>
              <a:t>Customer support </a:t>
            </a:r>
            <a:r>
              <a:rPr lang="en-US" dirty="0" err="1"/>
              <a:t>interactions:Complaints,number</a:t>
            </a:r>
            <a:r>
              <a:rPr lang="en-US" dirty="0"/>
              <a:t> of tickets </a:t>
            </a:r>
            <a:r>
              <a:rPr lang="en-US" dirty="0" err="1"/>
              <a:t>raised,resolution</a:t>
            </a:r>
            <a:r>
              <a:rPr lang="en-US" dirty="0"/>
              <a:t> time</a:t>
            </a:r>
          </a:p>
          <a:p>
            <a:r>
              <a:rPr lang="en-US" dirty="0"/>
              <a:t>Billing &amp; Payment </a:t>
            </a:r>
            <a:r>
              <a:rPr lang="en-US" dirty="0" err="1"/>
              <a:t>information:Payment</a:t>
            </a:r>
            <a:r>
              <a:rPr lang="en-US" dirty="0"/>
              <a:t> </a:t>
            </a:r>
            <a:r>
              <a:rPr lang="en-US" dirty="0" err="1"/>
              <a:t>methods,billing</a:t>
            </a:r>
            <a:r>
              <a:rPr lang="en-US" dirty="0"/>
              <a:t> </a:t>
            </a:r>
            <a:r>
              <a:rPr lang="en-US" dirty="0" err="1"/>
              <a:t>issues,late</a:t>
            </a:r>
            <a:r>
              <a:rPr lang="en-US" dirty="0"/>
              <a:t> payments</a:t>
            </a:r>
          </a:p>
          <a:p>
            <a:r>
              <a:rPr lang="en-US" dirty="0"/>
              <a:t>Historical churn </a:t>
            </a:r>
            <a:r>
              <a:rPr lang="en-US" dirty="0" err="1"/>
              <a:t>labels:Records</a:t>
            </a:r>
            <a:r>
              <a:rPr lang="en-US" dirty="0"/>
              <a:t> of whether customers have churned in the past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89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3F94-4487-44EB-ACF1-42A2FE8C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5.HIGH LEVEL METHODOLOGY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A7F08-DAFA-467E-8863-DBA82E799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Major steps of the project</a:t>
            </a:r>
          </a:p>
          <a:p>
            <a:r>
              <a:rPr lang="en-US" dirty="0"/>
              <a:t>Data collection</a:t>
            </a:r>
          </a:p>
          <a:p>
            <a:r>
              <a:rPr lang="en-US" dirty="0"/>
              <a:t>Data cleaning</a:t>
            </a:r>
          </a:p>
          <a:p>
            <a:r>
              <a:rPr lang="en-US" dirty="0"/>
              <a:t>Exploratory Data Analysis(EDA)</a:t>
            </a:r>
          </a:p>
          <a:p>
            <a:r>
              <a:rPr lang="en-US" dirty="0"/>
              <a:t>Feature engineering</a:t>
            </a:r>
          </a:p>
          <a:p>
            <a:r>
              <a:rPr lang="en-US" dirty="0"/>
              <a:t>Model building</a:t>
            </a:r>
          </a:p>
          <a:p>
            <a:r>
              <a:rPr lang="en-US" dirty="0"/>
              <a:t>Model evaluation</a:t>
            </a:r>
          </a:p>
          <a:p>
            <a:r>
              <a:rPr lang="en-US" dirty="0"/>
              <a:t>Visualization &amp; Interpretation</a:t>
            </a:r>
          </a:p>
          <a:p>
            <a:r>
              <a:rPr lang="en-US" dirty="0"/>
              <a:t>Deployment</a:t>
            </a:r>
          </a:p>
          <a:p>
            <a:endParaRPr lang="en-IN" dirty="0"/>
          </a:p>
        </p:txBody>
      </p:sp>
      <p:pic>
        <p:nvPicPr>
          <p:cNvPr id="3074" name="Picture 2" descr="Customer Churn Rate Prediction ...">
            <a:extLst>
              <a:ext uri="{FF2B5EF4-FFF2-40B4-BE49-F238E27FC236}">
                <a16:creationId xmlns:a16="http://schemas.microsoft.com/office/drawing/2014/main" id="{A46C35D3-0F72-45C8-A1F5-83D135BAF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200" y="2433534"/>
            <a:ext cx="3885992" cy="199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1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B7D57-730F-4C35-A1E3-F337346AE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7F003-DA4D-40D2-9EFA-AFB8C589B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was collected from multiple sources including </a:t>
            </a:r>
            <a:r>
              <a:rPr lang="en-US" dirty="0" err="1"/>
              <a:t>internel</a:t>
            </a:r>
            <a:r>
              <a:rPr lang="en-US" dirty="0"/>
              <a:t> customer databases and publicly available data sets</a:t>
            </a:r>
          </a:p>
          <a:p>
            <a:pPr marL="0" indent="0">
              <a:buNone/>
            </a:pPr>
            <a:r>
              <a:rPr lang="en-US" dirty="0"/>
              <a:t>Collected features such as:</a:t>
            </a:r>
          </a:p>
          <a:p>
            <a:r>
              <a:rPr lang="en-US" dirty="0"/>
              <a:t>Customer profile details (</a:t>
            </a:r>
            <a:r>
              <a:rPr lang="en-US" dirty="0" err="1"/>
              <a:t>Age,contract</a:t>
            </a:r>
            <a:r>
              <a:rPr lang="en-US" dirty="0"/>
              <a:t> </a:t>
            </a:r>
            <a:r>
              <a:rPr lang="en-US" dirty="0" err="1"/>
              <a:t>type,tenure</a:t>
            </a:r>
            <a:r>
              <a:rPr lang="en-US" dirty="0"/>
              <a:t>)</a:t>
            </a:r>
          </a:p>
          <a:p>
            <a:r>
              <a:rPr lang="en-US" dirty="0"/>
              <a:t>Service usage metrics (number of calls, data consumption)</a:t>
            </a:r>
          </a:p>
          <a:p>
            <a:r>
              <a:rPr lang="en-US" dirty="0"/>
              <a:t>Interaction history(support </a:t>
            </a:r>
            <a:r>
              <a:rPr lang="en-US" dirty="0" err="1"/>
              <a:t>tickets,complaints</a:t>
            </a:r>
            <a:r>
              <a:rPr lang="en-US" dirty="0"/>
              <a:t>)</a:t>
            </a:r>
          </a:p>
          <a:p>
            <a:r>
              <a:rPr lang="en-US" dirty="0"/>
              <a:t>Billing and payment records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463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7BAC-592F-4A70-A7C0-B2470BFD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AF6D-1F0E-4465-B8EE-57EC51F3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Handled missing values by imputing or removing incomplete records</a:t>
            </a:r>
          </a:p>
          <a:p>
            <a:r>
              <a:rPr lang="en-US" dirty="0"/>
              <a:t>Removed duplicate entries to ensure data integrity</a:t>
            </a:r>
          </a:p>
          <a:p>
            <a:r>
              <a:rPr lang="en-US" dirty="0"/>
              <a:t>Converted categorical </a:t>
            </a:r>
            <a:r>
              <a:rPr lang="en-US" dirty="0" err="1"/>
              <a:t>datas</a:t>
            </a:r>
            <a:r>
              <a:rPr lang="en-US" dirty="0"/>
              <a:t> like gender and contract type using encoding techniques like label encoding or one hot encoding</a:t>
            </a:r>
          </a:p>
          <a:p>
            <a:r>
              <a:rPr lang="en-US" dirty="0"/>
              <a:t>Normalized numerical features to bring to a consistent scale</a:t>
            </a:r>
          </a:p>
          <a:p>
            <a:r>
              <a:rPr lang="en-US" dirty="0"/>
              <a:t>Identified and addressed outliers</a:t>
            </a:r>
          </a:p>
          <a:p>
            <a:r>
              <a:rPr lang="en-US" dirty="0"/>
              <a:t>Ensure a balanced dataset for effective training and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189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165</TotalTime>
  <Words>1001</Words>
  <Application>Microsoft Office PowerPoint</Application>
  <PresentationFormat>Widescreen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Algerian</vt:lpstr>
      <vt:lpstr>Arial</vt:lpstr>
      <vt:lpstr>Bodoni MT</vt:lpstr>
      <vt:lpstr>Century Gothic</vt:lpstr>
      <vt:lpstr>Wingdings 3</vt:lpstr>
      <vt:lpstr>Ion Boardroom</vt:lpstr>
      <vt:lpstr>PHASE 2  SUBMISSION</vt:lpstr>
      <vt:lpstr>PREDICTING  CUSTOMER CHURN USING MACHINE LEARNING TO UNCOVER HIDDEN  PATTERNS</vt:lpstr>
      <vt:lpstr>1.PROBLEM STATEMENT</vt:lpstr>
      <vt:lpstr>2.OBJECTIVES OF THE PROJECT</vt:lpstr>
      <vt:lpstr>3.SCOPE OF THE PROJECT</vt:lpstr>
      <vt:lpstr>4.DATA SOURCES OF PROJECT</vt:lpstr>
      <vt:lpstr>5.HIGH LEVEL METHODOLOGY</vt:lpstr>
      <vt:lpstr>Data collection</vt:lpstr>
      <vt:lpstr>DATA CLEANING</vt:lpstr>
      <vt:lpstr>EXPLORATOY DATA ANALYSIS</vt:lpstr>
      <vt:lpstr>FETURE ENGINEERING</vt:lpstr>
      <vt:lpstr>MODEL BUILDING</vt:lpstr>
      <vt:lpstr>VISUALIZATION AND INTERPRETATION</vt:lpstr>
      <vt:lpstr>DEPLOYMENT</vt:lpstr>
      <vt:lpstr>PROGRAMMING LANGUAGE</vt:lpstr>
      <vt:lpstr>Example1</vt:lpstr>
      <vt:lpstr>NOTEBOOK / IDE</vt:lpstr>
      <vt:lpstr>TEAM MEMBERS AND ROLES</vt:lpstr>
      <vt:lpstr>Example 2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 CUSTOMER CHURN USING  MACHINE LEARNING TO UNCOVER                  HIDDEN  PATTERNS</dc:title>
  <dc:creator>Admin</dc:creator>
  <cp:lastModifiedBy>Admin</cp:lastModifiedBy>
  <cp:revision>22</cp:revision>
  <dcterms:created xsi:type="dcterms:W3CDTF">2025-04-24T12:31:23Z</dcterms:created>
  <dcterms:modified xsi:type="dcterms:W3CDTF">2025-05-07T13:10:08Z</dcterms:modified>
</cp:coreProperties>
</file>