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978" y="-22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4313" y="270031"/>
            <a:ext cx="9601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47837" y="2628900"/>
            <a:ext cx="8081963"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KEERTHANA K</a:t>
            </a:r>
          </a:p>
          <a:p>
            <a:r>
              <a:rPr lang="en-US" sz="2400" dirty="0">
                <a:latin typeface="Times New Roman" pitchFamily="18" charset="0"/>
                <a:cs typeface="Times New Roman" pitchFamily="18" charset="0"/>
              </a:rPr>
              <a:t>REGISTER NO:312208396</a:t>
            </a:r>
          </a:p>
          <a:p>
            <a:r>
              <a:rPr lang="en-US" sz="2400" dirty="0">
                <a:latin typeface="Times New Roman" pitchFamily="18" charset="0"/>
                <a:cs typeface="Times New Roman" pitchFamily="18" charset="0"/>
              </a:rPr>
              <a:t>DEPARTMENT:B.COM(ACCOUNTING &amp; FINANCE)</a:t>
            </a:r>
          </a:p>
          <a:p>
            <a:r>
              <a:rPr lang="en-US" sz="2400" dirty="0">
                <a:latin typeface="Times New Roman" pitchFamily="18" charset="0"/>
                <a:cs typeface="Times New Roman" pitchFamily="18" charset="0"/>
              </a:rPr>
              <a:t>COLLEGE:CELLAMMAL WOMEN’S COLLEGE</a:t>
            </a:r>
          </a:p>
          <a:p>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2D18F017-568C-8810-1F5B-B3194100F57D}"/>
              </a:ext>
            </a:extLst>
          </p:cNvPr>
          <p:cNvSpPr txBox="1"/>
          <p:nvPr/>
        </p:nvSpPr>
        <p:spPr>
          <a:xfrm>
            <a:off x="1331259" y="1371660"/>
            <a:ext cx="7395883" cy="452431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Name, ID, Department, and Role. KPIs (Key Performance Indicators), project outcomes, attendance, and peer feedback. Trend analysis for performance growth, strengths and weaknesses identification, and predictive performance modeling.</a:t>
            </a:r>
          </a:p>
          <a:p>
            <a:r>
              <a:rPr lang="en-US" b="1" dirty="0">
                <a:latin typeface="Times New Roman" panose="02020603050405020304" pitchFamily="18" charset="0"/>
                <a:cs typeface="Times New Roman" panose="02020603050405020304" pitchFamily="18" charset="0"/>
              </a:rPr>
              <a:t>Data cleaning</a:t>
            </a:r>
            <a:r>
              <a:rPr lang="en-US" dirty="0">
                <a:latin typeface="Times New Roman" panose="02020603050405020304" pitchFamily="18" charset="0"/>
                <a:cs typeface="Times New Roman" panose="02020603050405020304" pitchFamily="18" charset="0"/>
              </a:rPr>
              <a:t> : An employee database contains records of employees, such as personal details, job titles, and performance metrics. For data cleaning and analysis, ensure there are no duplicates, missing values, or inconsistent entries across the performance data. After cleaning, analyze performance trends, such as identifying top performers or areas needing improvement.</a:t>
            </a:r>
          </a:p>
          <a:p>
            <a:r>
              <a:rPr lang="en-US" b="1" dirty="0">
                <a:latin typeface="Times New Roman" panose="02020603050405020304" pitchFamily="18" charset="0"/>
                <a:cs typeface="Times New Roman" panose="02020603050405020304" pitchFamily="18" charset="0"/>
              </a:rPr>
              <a:t>Data techniques : </a:t>
            </a:r>
            <a:r>
              <a:rPr lang="en-US" dirty="0">
                <a:latin typeface="Times New Roman" panose="02020603050405020304" pitchFamily="18" charset="0"/>
                <a:cs typeface="Times New Roman" panose="02020603050405020304" pitchFamily="18" charset="0"/>
              </a:rPr>
              <a:t>An employee database stores key details like personal information, job roles, and performance metrics. Performance analysis techniques like trend analysis, KPIs, and comparative assessment help evaluate employee productivity. Advanced data techniques, including regression analysis and clustering, can identify performance patterns and areas for improvement.</a:t>
            </a:r>
          </a:p>
          <a:p>
            <a:r>
              <a:rPr lang="en-US" b="1" dirty="0">
                <a:latin typeface="Times New Roman" panose="02020603050405020304" pitchFamily="18" charset="0"/>
                <a:cs typeface="Times New Roman" panose="02020603050405020304" pitchFamily="18" charset="0"/>
              </a:rPr>
              <a:t>Result: </a:t>
            </a:r>
            <a:r>
              <a:rPr lang="en-US" dirty="0">
                <a:latin typeface="Times New Roman" panose="02020603050405020304" pitchFamily="18" charset="0"/>
                <a:cs typeface="Times New Roman" panose="02020603050405020304" pitchFamily="18" charset="0"/>
              </a:rPr>
              <a:t>Pivot Table ,Charts and graph. </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219200" y="1275004"/>
            <a:ext cx="8134350" cy="48537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830997"/>
          </a:xfrm>
        </p:spPr>
        <p:txBody>
          <a:bodyPr/>
          <a:lstStyle/>
          <a:p>
            <a:r>
              <a:rPr lang="en-US" sz="5400" dirty="0">
                <a:latin typeface="Times New Roman" panose="02020603050405020304" pitchFamily="18" charset="0"/>
                <a:cs typeface="Times New Roman" panose="02020603050405020304" pitchFamily="18" charset="0"/>
              </a:rPr>
              <a:t>Conclusion</a:t>
            </a:r>
            <a:endParaRPr lang="en-IN" sz="5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581478B3-1264-D580-0D88-638C55017D20}"/>
              </a:ext>
            </a:extLst>
          </p:cNvPr>
          <p:cNvSpPr txBox="1"/>
          <p:nvPr/>
        </p:nvSpPr>
        <p:spPr>
          <a:xfrm>
            <a:off x="1488141" y="1413664"/>
            <a:ext cx="853440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database for performance analysis would involve tracking key information like employee names, roles, and departments alongside performance metrics such as productivity, task completion, and peer feedback. Performance data can be evaluated through metrics like KPIs, sales targets, and client satisfaction. Regular performance reviews and feedback loops help in identifying strengths, weaknesses, and areas for development. Analyzing this data over time allows management to identify high performers, provide targeted training, and make informed decisions on promotions or corrective actions. The conclusion drawn would guide talent management, workforce optimization, and strategic planning for organizational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065"/>
            <a:ext cx="1294923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93780"/>
          </a:xfrm>
          <a:prstGeom prst="rect">
            <a:avLst/>
          </a:prstGeom>
        </p:spPr>
        <p:txBody>
          <a:bodyPr vert="horz" wrap="square" lIns="0" tIns="16510" rIns="0" bIns="0" rtlCol="0">
            <a:spAutoFit/>
          </a:bodyPr>
          <a:lstStyle/>
          <a:p>
            <a:pPr marL="12700">
              <a:lnSpc>
                <a:spcPct val="100000"/>
              </a:lnSpc>
              <a:spcBef>
                <a:spcPts val="130"/>
              </a:spcBef>
            </a:pPr>
            <a:r>
              <a:rPr sz="4400" spc="5" dirty="0">
                <a:latin typeface="+mj-lt"/>
                <a:cs typeface="Times New Roman" pitchFamily="18" charset="0"/>
              </a:rPr>
              <a:t>PROJECT</a:t>
            </a:r>
            <a:r>
              <a:rPr sz="4400" spc="-85" dirty="0">
                <a:latin typeface="+mj-lt"/>
                <a:cs typeface="Times New Roman" pitchFamily="18" charset="0"/>
              </a:rPr>
              <a:t> </a:t>
            </a:r>
            <a:r>
              <a:rPr sz="4400" spc="25" dirty="0">
                <a:latin typeface="+mj-lt"/>
                <a:cs typeface="Times New Roman" pitchFamily="18" charset="0"/>
              </a:rPr>
              <a:t>TITLE</a:t>
            </a:r>
            <a:endParaRPr sz="4400" dirty="0">
              <a:latin typeface="+mj-lt"/>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676275" y="2123271"/>
            <a:ext cx="9134475"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Database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6" y="1695449"/>
            <a:ext cx="7477124" cy="3477875"/>
          </a:xfrm>
          <a:prstGeom prst="rect">
            <a:avLst/>
          </a:prstGeom>
        </p:spPr>
        <p:txBody>
          <a:bodyPr wrap="square">
            <a:spAutoFit/>
          </a:bodyPr>
          <a:lstStyle/>
          <a:p>
            <a:r>
              <a:rPr lang="en-US" sz="2000" dirty="0">
                <a:latin typeface="Times New Roman" pitchFamily="18" charset="0"/>
                <a:cs typeface="Times New Roman" pitchFamily="18" charset="0"/>
              </a:rPr>
              <a:t>Our organization maintains a comprehensive employee database </a:t>
            </a:r>
            <a:r>
              <a:rPr lang="en-US" dirty="0">
                <a:latin typeface="Times New Roman" pitchFamily="18" charset="0"/>
                <a:cs typeface="Times New Roman" pitchFamily="18" charset="0"/>
              </a:rPr>
              <a:t>that tracks </a:t>
            </a:r>
            <a:r>
              <a:rPr lang="en-US" sz="2000" dirty="0">
                <a:latin typeface="Times New Roman" pitchFamily="18" charset="0"/>
                <a:cs typeface="Times New Roman" pitchFamily="18" charset="0"/>
              </a:rPr>
              <a:t>various performance metrics including productivity, attendance, and sales figures. With the growing number of employees and the increasing complexity of our operations, there is a need to analyze the performance data to improve organizational efficiency and decision-making.</a:t>
            </a:r>
          </a:p>
          <a:p>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Ability to generate insightful performance reports and dashboards.</a:t>
            </a:r>
          </a:p>
          <a:p>
            <a:pPr marL="342900" indent="-342900">
              <a:buFont typeface="Arial" pitchFamily="34" charset="0"/>
              <a:buChar char="•"/>
            </a:pPr>
            <a:r>
              <a:rPr lang="en-US" sz="2000" dirty="0">
                <a:latin typeface="Times New Roman" pitchFamily="18" charset="0"/>
                <a:cs typeface="Times New Roman" pitchFamily="18" charset="0"/>
              </a:rPr>
              <a:t>Identification of key trends and patterns in employee performance.</a:t>
            </a:r>
          </a:p>
          <a:p>
            <a:pPr marL="342900" indent="-342900">
              <a:buFont typeface="Arial" pitchFamily="34" charset="0"/>
              <a:buChar char="•"/>
            </a:pPr>
            <a:r>
              <a:rPr lang="en-US" sz="2000" dirty="0">
                <a:latin typeface="Times New Roman" pitchFamily="18" charset="0"/>
                <a:cs typeface="Times New Roman" pitchFamily="18" charset="0"/>
              </a:rPr>
              <a:t>Practical recommendations for improving performance and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33425" y="1595021"/>
            <a:ext cx="7924800" cy="4524315"/>
          </a:xfrm>
          <a:prstGeom prst="rect">
            <a:avLst/>
          </a:prstGeom>
          <a:noFill/>
        </p:spPr>
        <p:txBody>
          <a:bodyPr wrap="square" rtlCol="0">
            <a:spAutoFit/>
          </a:bodyPr>
          <a:lstStyle/>
          <a:p>
            <a:r>
              <a:rPr lang="en-US" sz="2000" dirty="0">
                <a:latin typeface="Times New Roman" pitchFamily="18" charset="0"/>
                <a:cs typeface="Times New Roman" pitchFamily="18" charset="0"/>
              </a:rPr>
              <a:t>Analyze employee performance metrics (e.g., productivity, attendance, sales) using Excel to identify trends, assess performance, and provide actionable insights for improving organizational efficiency.</a:t>
            </a:r>
          </a:p>
          <a:p>
            <a:endParaRPr lang="en-US" sz="20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Scope:</a:t>
            </a:r>
            <a:endParaRPr lang="en-US" sz="32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Data Collection:</a:t>
            </a:r>
            <a:r>
              <a:rPr lang="en-US" sz="2000" dirty="0">
                <a:latin typeface="Times New Roman" pitchFamily="18" charset="0"/>
                <a:cs typeface="Times New Roman" pitchFamily="18" charset="0"/>
              </a:rPr>
              <a:t> Gather employee performance data from various sources.</a:t>
            </a:r>
          </a:p>
          <a:p>
            <a:pPr marL="342900" indent="-342900">
              <a:buFont typeface="Arial" pitchFamily="34" charset="0"/>
              <a:buChar char="•"/>
            </a:pPr>
            <a:r>
              <a:rPr lang="en-US" sz="2000" b="1" dirty="0">
                <a:latin typeface="Times New Roman" pitchFamily="18" charset="0"/>
                <a:cs typeface="Times New Roman" pitchFamily="18" charset="0"/>
              </a:rPr>
              <a:t>Data Preparation:</a:t>
            </a:r>
            <a:r>
              <a:rPr lang="en-US" sz="2000" dirty="0">
                <a:latin typeface="Times New Roman" pitchFamily="18" charset="0"/>
                <a:cs typeface="Times New Roman" pitchFamily="18" charset="0"/>
              </a:rPr>
              <a:t> Clean and organize data in Excel.</a:t>
            </a:r>
          </a:p>
          <a:p>
            <a:pPr marL="342900" indent="-342900">
              <a:buFont typeface="Arial" pitchFamily="34" charset="0"/>
              <a:buChar char="•"/>
            </a:pPr>
            <a:r>
              <a:rPr lang="en-US" sz="2000" b="1" dirty="0">
                <a:latin typeface="Times New Roman" pitchFamily="18" charset="0"/>
                <a:cs typeface="Times New Roman" pitchFamily="18" charset="0"/>
              </a:rPr>
              <a:t>Data Analysis:</a:t>
            </a:r>
            <a:r>
              <a:rPr lang="en-US" sz="2000" dirty="0">
                <a:latin typeface="Times New Roman" pitchFamily="18" charset="0"/>
                <a:cs typeface="Times New Roman" pitchFamily="18" charset="0"/>
              </a:rPr>
              <a:t> Use Excel functions, PivotTables, and charts to analyze performance metrics.</a:t>
            </a:r>
          </a:p>
          <a:p>
            <a:pPr marL="342900" indent="-342900">
              <a:buFont typeface="Arial" pitchFamily="34" charset="0"/>
              <a:buChar char="•"/>
            </a:pPr>
            <a:r>
              <a:rPr lang="en-US" sz="2000" b="1" dirty="0">
                <a:latin typeface="Times New Roman" pitchFamily="18" charset="0"/>
                <a:cs typeface="Times New Roman" pitchFamily="18" charset="0"/>
              </a:rPr>
              <a:t>Reporting:</a:t>
            </a:r>
            <a:r>
              <a:rPr lang="en-US" sz="2000" dirty="0">
                <a:latin typeface="Times New Roman" pitchFamily="18" charset="0"/>
                <a:cs typeface="Times New Roman" pitchFamily="18" charset="0"/>
              </a:rPr>
              <a:t> Create detailed reports and interactive dashboards to visualize findings.</a:t>
            </a:r>
          </a:p>
          <a:p>
            <a:pPr marL="342900" indent="-342900">
              <a:buFont typeface="Arial" pitchFamily="34" charset="0"/>
              <a:buChar char="•"/>
            </a:pPr>
            <a:r>
              <a:rPr lang="en-US" sz="2000" b="1" dirty="0">
                <a:latin typeface="Times New Roman" pitchFamily="18" charset="0"/>
                <a:cs typeface="Times New Roman" pitchFamily="18" charset="0"/>
              </a:rPr>
              <a:t>Recommendations:</a:t>
            </a:r>
            <a:r>
              <a:rPr lang="en-US" sz="2000" dirty="0">
                <a:latin typeface="Times New Roman" pitchFamily="18" charset="0"/>
                <a:cs typeface="Times New Roman" pitchFamily="18" charset="0"/>
              </a:rPr>
              <a:t> Provide actionable insights to enhance employee performance and departmental efficiency</a:t>
            </a:r>
            <a:r>
              <a:rPr lang="en-US" sz="2000" dirty="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89560" y="792480"/>
            <a:ext cx="6934200"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itchFamily="18" charset="0"/>
                <a:cs typeface="Times New Roman" pitchFamily="18" charset="0"/>
              </a:rPr>
              <a:t>W</a:t>
            </a:r>
            <a:r>
              <a:rPr sz="4000" spc="-20" dirty="0">
                <a:latin typeface="Times New Roman" pitchFamily="18" charset="0"/>
                <a:cs typeface="Times New Roman" pitchFamily="18" charset="0"/>
              </a:rPr>
              <a:t>H</a:t>
            </a:r>
            <a:r>
              <a:rPr sz="4000" spc="20" dirty="0">
                <a:latin typeface="Times New Roman" pitchFamily="18" charset="0"/>
                <a:cs typeface="Times New Roman" pitchFamily="18" charset="0"/>
              </a:rPr>
              <a:t>O</a:t>
            </a:r>
            <a:r>
              <a:rPr sz="4000" spc="-235" dirty="0">
                <a:latin typeface="Times New Roman" pitchFamily="18" charset="0"/>
                <a:cs typeface="Times New Roman" pitchFamily="18" charset="0"/>
              </a:rPr>
              <a:t> </a:t>
            </a:r>
            <a:r>
              <a:rPr sz="4000" spc="-10" dirty="0">
                <a:latin typeface="Times New Roman" pitchFamily="18" charset="0"/>
                <a:cs typeface="Times New Roman" pitchFamily="18" charset="0"/>
              </a:rPr>
              <a:t>AR</a:t>
            </a:r>
            <a:r>
              <a:rPr sz="4000" spc="15" dirty="0">
                <a:latin typeface="Times New Roman" pitchFamily="18" charset="0"/>
                <a:cs typeface="Times New Roman" pitchFamily="18" charset="0"/>
              </a:rPr>
              <a:t>E</a:t>
            </a:r>
            <a:r>
              <a:rPr sz="4000" spc="-35" dirty="0">
                <a:latin typeface="Times New Roman" pitchFamily="18" charset="0"/>
                <a:cs typeface="Times New Roman" pitchFamily="18" charset="0"/>
              </a:rPr>
              <a:t> </a:t>
            </a:r>
            <a:r>
              <a:rPr sz="4000" spc="-10" dirty="0">
                <a:latin typeface="Times New Roman" pitchFamily="18" charset="0"/>
                <a:cs typeface="Times New Roman" pitchFamily="18" charset="0"/>
              </a:rPr>
              <a:t>T</a:t>
            </a:r>
            <a:r>
              <a:rPr sz="4000" spc="-15" dirty="0">
                <a:latin typeface="Times New Roman" pitchFamily="18" charset="0"/>
                <a:cs typeface="Times New Roman" pitchFamily="18" charset="0"/>
              </a:rPr>
              <a:t>H</a:t>
            </a:r>
            <a:r>
              <a:rPr sz="4000" spc="15" dirty="0">
                <a:latin typeface="Times New Roman" pitchFamily="18" charset="0"/>
                <a:cs typeface="Times New Roman" pitchFamily="18" charset="0"/>
              </a:rPr>
              <a:t>E</a:t>
            </a:r>
            <a:r>
              <a:rPr sz="4000" spc="-35" dirty="0">
                <a:latin typeface="Times New Roman" pitchFamily="18" charset="0"/>
                <a:cs typeface="Times New Roman" pitchFamily="18" charset="0"/>
              </a:rPr>
              <a:t> </a:t>
            </a:r>
            <a:r>
              <a:rPr sz="4000" spc="-20" dirty="0">
                <a:latin typeface="Times New Roman" pitchFamily="18" charset="0"/>
                <a:cs typeface="Times New Roman" pitchFamily="18" charset="0"/>
              </a:rPr>
              <a:t>E</a:t>
            </a:r>
            <a:r>
              <a:rPr sz="4000" spc="30" dirty="0">
                <a:latin typeface="Times New Roman" pitchFamily="18" charset="0"/>
                <a:cs typeface="Times New Roman" pitchFamily="18" charset="0"/>
              </a:rPr>
              <a:t>N</a:t>
            </a:r>
            <a:r>
              <a:rPr sz="4000" spc="15" dirty="0">
                <a:latin typeface="Times New Roman" pitchFamily="18" charset="0"/>
                <a:cs typeface="Times New Roman" pitchFamily="18" charset="0"/>
              </a:rPr>
              <a:t>D</a:t>
            </a:r>
            <a:r>
              <a:rPr sz="4000" spc="-45" dirty="0">
                <a:latin typeface="Times New Roman" pitchFamily="18" charset="0"/>
                <a:cs typeface="Times New Roman" pitchFamily="18" charset="0"/>
              </a:rPr>
              <a:t> </a:t>
            </a:r>
            <a:r>
              <a:rPr sz="4000" dirty="0">
                <a:latin typeface="Times New Roman" pitchFamily="18" charset="0"/>
                <a:cs typeface="Times New Roman" pitchFamily="18" charset="0"/>
              </a:rPr>
              <a:t>U</a:t>
            </a:r>
            <a:r>
              <a:rPr sz="4000" spc="10" dirty="0">
                <a:latin typeface="Times New Roman" pitchFamily="18" charset="0"/>
                <a:cs typeface="Times New Roman" pitchFamily="18" charset="0"/>
              </a:rPr>
              <a:t>S</a:t>
            </a:r>
            <a:r>
              <a:rPr sz="4000" spc="-25" dirty="0">
                <a:latin typeface="Times New Roman" pitchFamily="18" charset="0"/>
                <a:cs typeface="Times New Roman" pitchFamily="18" charset="0"/>
              </a:rPr>
              <a:t>E</a:t>
            </a:r>
            <a:r>
              <a:rPr sz="4000" spc="-10" dirty="0">
                <a:latin typeface="Times New Roman" pitchFamily="18" charset="0"/>
                <a:cs typeface="Times New Roman" pitchFamily="18" charset="0"/>
              </a:rPr>
              <a:t>R</a:t>
            </a:r>
            <a:r>
              <a:rPr sz="4000" spc="5" dirty="0">
                <a:latin typeface="Times New Roman" pitchFamily="18" charset="0"/>
                <a:cs typeface="Times New Roman" pitchFamily="18" charset="0"/>
              </a:rPr>
              <a:t>S?</a:t>
            </a:r>
            <a:endParaRPr sz="40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40080" y="1567219"/>
            <a:ext cx="8534400" cy="4493538"/>
          </a:xfrm>
          <a:prstGeom prst="rect">
            <a:avLst/>
          </a:prstGeom>
        </p:spPr>
        <p:txBody>
          <a:bodyPr wrap="square">
            <a:spAutoFit/>
          </a:bodyPr>
          <a:lstStyle/>
          <a:p>
            <a:pPr marL="342900" indent="-342900">
              <a:buFont typeface="+mj-lt"/>
              <a:buAutoNum type="arabicPeriod"/>
            </a:pPr>
            <a:r>
              <a:rPr lang="en-US" sz="2200" b="1" dirty="0">
                <a:latin typeface="Times New Roman" pitchFamily="18" charset="0"/>
                <a:cs typeface="Times New Roman" pitchFamily="18" charset="0"/>
              </a:rPr>
              <a:t>HR Managers:</a:t>
            </a:r>
            <a:r>
              <a:rPr lang="en-US" sz="2200" dirty="0">
                <a:latin typeface="Times New Roman" pitchFamily="18" charset="0"/>
                <a:cs typeface="Times New Roman" pitchFamily="18" charset="0"/>
              </a:rPr>
              <a:t> To manage employee performance and development.</a:t>
            </a:r>
          </a:p>
          <a:p>
            <a:pPr marL="342900" indent="-342900">
              <a:buFont typeface="+mj-lt"/>
              <a:buAutoNum type="arabicPeriod"/>
            </a:pPr>
            <a:r>
              <a:rPr lang="en-US" sz="2200" b="1" dirty="0">
                <a:latin typeface="Times New Roman" pitchFamily="18" charset="0"/>
                <a:cs typeface="Times New Roman" pitchFamily="18" charset="0"/>
              </a:rPr>
              <a:t>Department Heads/Managers:</a:t>
            </a:r>
            <a:r>
              <a:rPr lang="en-US" sz="2200" dirty="0">
                <a:latin typeface="Times New Roman" pitchFamily="18" charset="0"/>
                <a:cs typeface="Times New Roman" pitchFamily="18" charset="0"/>
              </a:rPr>
              <a:t> To assess team productivity and make operational decisions.</a:t>
            </a:r>
          </a:p>
          <a:p>
            <a:pPr marL="342900" indent="-342900">
              <a:buFont typeface="+mj-lt"/>
              <a:buAutoNum type="arabicPeriod"/>
            </a:pPr>
            <a:r>
              <a:rPr lang="en-US" sz="2200" b="1" dirty="0">
                <a:latin typeface="Times New Roman" pitchFamily="18" charset="0"/>
                <a:cs typeface="Times New Roman" pitchFamily="18" charset="0"/>
              </a:rPr>
              <a:t>Executive Leadership:</a:t>
            </a:r>
            <a:r>
              <a:rPr lang="en-US" sz="2200" dirty="0">
                <a:latin typeface="Times New Roman" pitchFamily="18" charset="0"/>
                <a:cs typeface="Times New Roman" pitchFamily="18" charset="0"/>
              </a:rPr>
              <a:t> To understand overall organizational performance and set strategic goals.</a:t>
            </a:r>
          </a:p>
          <a:p>
            <a:pPr marL="342900" indent="-342900">
              <a:buFont typeface="+mj-lt"/>
              <a:buAutoNum type="arabicPeriod"/>
            </a:pPr>
            <a:r>
              <a:rPr lang="en-US" sz="2200" b="1" dirty="0">
                <a:latin typeface="Times New Roman" pitchFamily="18" charset="0"/>
                <a:cs typeface="Times New Roman" pitchFamily="18" charset="0"/>
              </a:rPr>
              <a:t>Employee Development Specialists:</a:t>
            </a:r>
            <a:r>
              <a:rPr lang="en-US" sz="2200" dirty="0">
                <a:latin typeface="Times New Roman" pitchFamily="18" charset="0"/>
                <a:cs typeface="Times New Roman" pitchFamily="18" charset="0"/>
              </a:rPr>
              <a:t> To identify training needs and development opportunities.</a:t>
            </a:r>
          </a:p>
          <a:p>
            <a:pPr marL="342900" indent="-342900">
              <a:buFont typeface="+mj-lt"/>
              <a:buAutoNum type="arabicPeriod"/>
            </a:pPr>
            <a:r>
              <a:rPr lang="en-US" sz="2200" b="1" dirty="0">
                <a:latin typeface="Times New Roman" pitchFamily="18" charset="0"/>
                <a:cs typeface="Times New Roman" pitchFamily="18" charset="0"/>
              </a:rPr>
              <a:t>Finance Teams:</a:t>
            </a:r>
            <a:r>
              <a:rPr lang="en-US" sz="2200" dirty="0">
                <a:latin typeface="Times New Roman" pitchFamily="18" charset="0"/>
                <a:cs typeface="Times New Roman" pitchFamily="18" charset="0"/>
              </a:rPr>
              <a:t> To evaluate the impact of performance on financial outcomes.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These users will apply the insights from the analysis to improve performance, make informed decisions, and enhance organizational efficiency</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3810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US" sz="3600" dirty="0"/>
              <a:t/>
            </a:r>
            <a:br>
              <a:rPr lang="en-US" sz="3600" dirty="0"/>
            </a:br>
            <a:r>
              <a:rPr lang="en-US" sz="3600" dirty="0"/>
              <a:t/>
            </a:r>
            <a:br>
              <a:rPr lang="en-US" sz="3600" dirty="0"/>
            </a:br>
            <a:r>
              <a:rPr lang="en-US" sz="3600" dirty="0"/>
              <a:t>               </a:t>
            </a:r>
            <a:r>
              <a:rPr lang="en-US" sz="4400" dirty="0"/>
              <a:t> </a:t>
            </a:r>
            <a:r>
              <a:rPr lang="en-US" sz="3800" dirty="0">
                <a:latin typeface="Times New Roman" pitchFamily="18" charset="0"/>
                <a:cs typeface="Times New Roman" pitchFamily="18" charset="0"/>
              </a:rPr>
              <a:t>Filtering-</a:t>
            </a:r>
            <a:r>
              <a:rPr lang="en-US" sz="4000" dirty="0">
                <a:latin typeface="Times New Roman" pitchFamily="18" charset="0"/>
                <a:cs typeface="Times New Roman" pitchFamily="18" charset="0"/>
              </a:rPr>
              <a:t> </a:t>
            </a:r>
            <a:r>
              <a:rPr lang="en-US" sz="3600" b="0" dirty="0">
                <a:latin typeface="Times New Roman" pitchFamily="18" charset="0"/>
                <a:cs typeface="Times New Roman" pitchFamily="18" charset="0"/>
              </a:rPr>
              <a:t>Missing values</a:t>
            </a:r>
            <a:r>
              <a:rPr lang="en-US" sz="3200" b="0" dirty="0">
                <a:latin typeface="Times New Roman" pitchFamily="18" charset="0"/>
                <a:cs typeface="Times New Roman" pitchFamily="18" charset="0"/>
              </a:rPr>
              <a:t/>
            </a:r>
            <a:br>
              <a:rPr lang="en-US" sz="3200" b="0" dirty="0">
                <a:latin typeface="Times New Roman" pitchFamily="18" charset="0"/>
                <a:cs typeface="Times New Roman" pitchFamily="18" charset="0"/>
              </a:rPr>
            </a:br>
            <a:r>
              <a:rPr lang="en-US" sz="3200" dirty="0">
                <a:latin typeface="Times New Roman" pitchFamily="18" charset="0"/>
                <a:cs typeface="Times New Roman" pitchFamily="18" charset="0"/>
              </a:rPr>
              <a:t>                     </a:t>
            </a:r>
            <a:r>
              <a:rPr lang="en-US" sz="3600" dirty="0">
                <a:latin typeface="Times New Roman" pitchFamily="18" charset="0"/>
                <a:cs typeface="Times New Roman" pitchFamily="18" charset="0"/>
              </a:rPr>
              <a:t>Conditional </a:t>
            </a:r>
            <a:r>
              <a:rPr lang="en-US" sz="3600" dirty="0" err="1">
                <a:latin typeface="Times New Roman" pitchFamily="18" charset="0"/>
                <a:cs typeface="Times New Roman" pitchFamily="18" charset="0"/>
              </a:rPr>
              <a:t>Formating</a:t>
            </a:r>
            <a:r>
              <a:rPr lang="en-US" sz="3600" dirty="0">
                <a:latin typeface="Times New Roman" pitchFamily="18" charset="0"/>
                <a:cs typeface="Times New Roman" pitchFamily="18" charset="0"/>
              </a:rPr>
              <a:t>- </a:t>
            </a:r>
            <a:r>
              <a:rPr lang="en-US" sz="4000" b="0" dirty="0">
                <a:latin typeface="Times New Roman" pitchFamily="18" charset="0"/>
                <a:cs typeface="Times New Roman" pitchFamily="18" charset="0"/>
              </a:rPr>
              <a:t>Blank values,</a:t>
            </a:r>
            <a:br>
              <a:rPr lang="en-US" sz="4000" b="0" dirty="0">
                <a:latin typeface="Times New Roman" pitchFamily="18" charset="0"/>
                <a:cs typeface="Times New Roman" pitchFamily="18" charset="0"/>
              </a:rPr>
            </a:br>
            <a:r>
              <a:rPr lang="en-US" sz="4000" b="0" dirty="0">
                <a:latin typeface="Times New Roman" pitchFamily="18" charset="0"/>
                <a:cs typeface="Times New Roman" pitchFamily="18" charset="0"/>
              </a:rPr>
              <a:t>              	   Pivot </a:t>
            </a:r>
            <a:r>
              <a:rPr lang="en-US" sz="4000" b="0" dirty="0" err="1">
                <a:latin typeface="Times New Roman" pitchFamily="18" charset="0"/>
                <a:cs typeface="Times New Roman" pitchFamily="18" charset="0"/>
              </a:rPr>
              <a:t>Table,Chart,Formules,Number</a:t>
            </a:r>
            <a:r>
              <a:rPr lang="en-US" sz="3200" dirty="0">
                <a:latin typeface="Times New Roman" pitchFamily="18" charset="0"/>
                <a:cs typeface="Times New Roman" pitchFamily="18" charset="0"/>
              </a:rPr>
              <a:t>.</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a:t>
            </a:r>
            <a:br>
              <a:rPr lang="en-US" sz="3200" dirty="0">
                <a:latin typeface="Times New Roman" pitchFamily="18" charset="0"/>
                <a:cs typeface="Times New Roman" pitchFamily="18" charset="0"/>
              </a:rPr>
            </a:br>
            <a:r>
              <a:rPr lang="en-US" sz="3600" dirty="0"/>
              <a:t/>
            </a:r>
            <a:br>
              <a:rPr lang="en-US" sz="3600" dirty="0"/>
            </a:br>
            <a:r>
              <a:rPr lang="en-US" sz="3600" dirty="0"/>
              <a:t/>
            </a:r>
            <a:br>
              <a:rPr lang="en-US" sz="3600" dirty="0"/>
            </a:br>
            <a:r>
              <a:rPr lang="en-US" sz="3600" dirty="0"/>
              <a:t/>
            </a:r>
            <a:br>
              <a:rPr lang="en-US"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609600"/>
            <a:ext cx="10681335" cy="830997"/>
          </a:xfrm>
        </p:spPr>
        <p:txBody>
          <a:bodyPr/>
          <a:lstStyle/>
          <a:p>
            <a:r>
              <a:rPr lang="en-IN" sz="5400" dirty="0">
                <a:latin typeface="Times New Roman" pitchFamily="18" charset="0"/>
                <a:cs typeface="Times New Roman" pitchFamily="18" charset="0"/>
              </a:rPr>
              <a:t>Dataset</a:t>
            </a:r>
            <a:r>
              <a:rPr lang="en-IN" dirty="0"/>
              <a:t> Description</a:t>
            </a:r>
          </a:p>
        </p:txBody>
      </p:sp>
      <p:sp>
        <p:nvSpPr>
          <p:cNvPr id="3" name="Rectangle 2"/>
          <p:cNvSpPr/>
          <p:nvPr/>
        </p:nvSpPr>
        <p:spPr>
          <a:xfrm>
            <a:off x="838200" y="1828800"/>
            <a:ext cx="7848600" cy="5601533"/>
          </a:xfrm>
          <a:prstGeom prst="rect">
            <a:avLst/>
          </a:prstGeom>
        </p:spPr>
        <p:txBody>
          <a:bodyPr wrap="square">
            <a:spAutoFit/>
          </a:bodyPr>
          <a:lstStyle/>
          <a:p>
            <a:r>
              <a:rPr lang="en-US" sz="2400" b="1" dirty="0">
                <a:latin typeface="Times New Roman" pitchFamily="18" charset="0"/>
                <a:cs typeface="Times New Roman" pitchFamily="18" charset="0"/>
              </a:rPr>
              <a:t>Employee data taken from </a:t>
            </a:r>
            <a:r>
              <a:rPr lang="en-US" sz="2400" b="1" dirty="0" err="1">
                <a:latin typeface="Times New Roman" pitchFamily="18" charset="0"/>
                <a:cs typeface="Times New Roman" pitchFamily="18" charset="0"/>
              </a:rPr>
              <a:t>Kaggle</a:t>
            </a:r>
            <a:r>
              <a:rPr lang="en-US" sz="2400" b="1" dirty="0">
                <a:latin typeface="Times New Roman" pitchFamily="18" charset="0"/>
                <a:cs typeface="Times New Roman" pitchFamily="18" charset="0"/>
              </a:rPr>
              <a:t> website. It has 26 features.</a:t>
            </a:r>
          </a:p>
          <a:p>
            <a:pPr marL="2571750" lvl="5" indent="-285750">
              <a:buFont typeface="Arial" pitchFamily="34" charset="0"/>
              <a:buChar char="•"/>
            </a:pPr>
            <a:r>
              <a:rPr lang="en-US" sz="1600" b="1" dirty="0"/>
              <a:t> </a:t>
            </a:r>
            <a:r>
              <a:rPr lang="en-US" b="1" dirty="0">
                <a:latin typeface="Times New Roman" pitchFamily="18" charset="0"/>
                <a:cs typeface="Times New Roman" pitchFamily="18" charset="0"/>
              </a:rPr>
              <a:t>EMPIOYEE ID </a:t>
            </a:r>
          </a:p>
          <a:p>
            <a:pPr marL="2571750" lvl="5" indent="-285750">
              <a:buFont typeface="Arial" pitchFamily="34" charset="0"/>
              <a:buChar char="•"/>
            </a:pPr>
            <a:r>
              <a:rPr lang="en-US" b="1" dirty="0">
                <a:latin typeface="Times New Roman" pitchFamily="18" charset="0"/>
                <a:cs typeface="Times New Roman" pitchFamily="18" charset="0"/>
              </a:rPr>
              <a:t> FIRST NAME</a:t>
            </a:r>
          </a:p>
          <a:p>
            <a:pPr marL="2571750" lvl="5" indent="-285750">
              <a:buFont typeface="Arial" pitchFamily="34" charset="0"/>
              <a:buChar char="•"/>
            </a:pPr>
            <a:r>
              <a:rPr lang="en-US" b="1" dirty="0">
                <a:latin typeface="Times New Roman" pitchFamily="18" charset="0"/>
                <a:cs typeface="Times New Roman" pitchFamily="18" charset="0"/>
              </a:rPr>
              <a:t> LAST NAME</a:t>
            </a:r>
          </a:p>
          <a:p>
            <a:pPr marL="2571750" lvl="5" indent="-285750">
              <a:buFont typeface="Arial" pitchFamily="34" charset="0"/>
              <a:buChar char="•"/>
            </a:pPr>
            <a:r>
              <a:rPr lang="en-US" b="1" dirty="0">
                <a:latin typeface="Times New Roman" pitchFamily="18" charset="0"/>
                <a:cs typeface="Times New Roman" pitchFamily="18" charset="0"/>
              </a:rPr>
              <a:t> START DATE</a:t>
            </a:r>
          </a:p>
          <a:p>
            <a:pPr marL="2571750" lvl="5" indent="-285750">
              <a:buFont typeface="Arial" pitchFamily="34" charset="0"/>
              <a:buChar char="•"/>
            </a:pPr>
            <a:r>
              <a:rPr lang="en-US" b="1" dirty="0">
                <a:latin typeface="Times New Roman" pitchFamily="18" charset="0"/>
                <a:cs typeface="Times New Roman" pitchFamily="18" charset="0"/>
              </a:rPr>
              <a:t> LAST DATE</a:t>
            </a:r>
          </a:p>
          <a:p>
            <a:pPr marL="2571750" lvl="5" indent="-285750">
              <a:buFont typeface="Arial" pitchFamily="34" charset="0"/>
              <a:buChar char="•"/>
            </a:pPr>
            <a:r>
              <a:rPr lang="en-US" b="1" dirty="0">
                <a:latin typeface="Times New Roman" pitchFamily="18" charset="0"/>
                <a:cs typeface="Times New Roman" pitchFamily="18" charset="0"/>
              </a:rPr>
              <a:t> TITLE DEPARTMENT</a:t>
            </a:r>
          </a:p>
          <a:p>
            <a:pPr marL="2571750" lvl="5" indent="-285750">
              <a:buFont typeface="Arial" pitchFamily="34" charset="0"/>
              <a:buChar char="•"/>
            </a:pPr>
            <a:r>
              <a:rPr lang="en-US" b="1" dirty="0">
                <a:latin typeface="Times New Roman" pitchFamily="18" charset="0"/>
                <a:cs typeface="Times New Roman" pitchFamily="18" charset="0"/>
              </a:rPr>
              <a:t> EMPLOYEE STATUS </a:t>
            </a:r>
          </a:p>
          <a:p>
            <a:pPr marL="2571750" lvl="5" indent="-285750">
              <a:buFont typeface="Arial" pitchFamily="34" charset="0"/>
              <a:buChar char="•"/>
            </a:pPr>
            <a:r>
              <a:rPr lang="en-US" b="1" dirty="0">
                <a:latin typeface="Times New Roman" pitchFamily="18" charset="0"/>
                <a:cs typeface="Times New Roman" pitchFamily="18" charset="0"/>
              </a:rPr>
              <a:t> EMPLOYEE TYPE </a:t>
            </a:r>
          </a:p>
          <a:p>
            <a:pPr marL="2571750" lvl="5" indent="-285750">
              <a:buFont typeface="Arial" pitchFamily="34" charset="0"/>
              <a:buChar char="•"/>
            </a:pPr>
            <a:r>
              <a:rPr lang="en-US" b="1" dirty="0">
                <a:latin typeface="Times New Roman" pitchFamily="18" charset="0"/>
                <a:cs typeface="Times New Roman" pitchFamily="18" charset="0"/>
              </a:rPr>
              <a:t> GENDER </a:t>
            </a:r>
          </a:p>
          <a:p>
            <a:pPr marL="2571750" lvl="5" indent="-285750">
              <a:buFont typeface="Arial" pitchFamily="34" charset="0"/>
              <a:buChar char="•"/>
            </a:pPr>
            <a:r>
              <a:rPr lang="en-US" b="1" dirty="0">
                <a:latin typeface="Times New Roman" pitchFamily="18" charset="0"/>
                <a:cs typeface="Times New Roman" pitchFamily="18" charset="0"/>
              </a:rPr>
              <a:t> DOB</a:t>
            </a:r>
          </a:p>
          <a:p>
            <a:pPr marL="2571750" lvl="5" indent="-285750">
              <a:buFont typeface="Arial" pitchFamily="34" charset="0"/>
              <a:buChar char="•"/>
            </a:pPr>
            <a:r>
              <a:rPr lang="en-US" b="1" dirty="0">
                <a:latin typeface="Times New Roman" pitchFamily="18" charset="0"/>
                <a:cs typeface="Times New Roman" pitchFamily="18" charset="0"/>
              </a:rPr>
              <a:t> TERMINATION TYPE</a:t>
            </a:r>
          </a:p>
          <a:p>
            <a:pPr marL="2571750" lvl="5" indent="-285750">
              <a:buFont typeface="Arial" pitchFamily="34" charset="0"/>
              <a:buChar char="•"/>
            </a:pPr>
            <a:r>
              <a:rPr lang="en-US" b="1" dirty="0">
                <a:latin typeface="Times New Roman" pitchFamily="18" charset="0"/>
                <a:cs typeface="Times New Roman" pitchFamily="18" charset="0"/>
              </a:rPr>
              <a:t> BRANCH LOCATION OF EMPOLYEE </a:t>
            </a:r>
          </a:p>
          <a:p>
            <a:pPr marL="2571750" lvl="5" indent="-285750">
              <a:buFont typeface="Arial" pitchFamily="34" charset="0"/>
              <a:buChar char="•"/>
            </a:pPr>
            <a:r>
              <a:rPr lang="en-US" b="1" dirty="0">
                <a:latin typeface="Times New Roman" pitchFamily="18" charset="0"/>
                <a:cs typeface="Times New Roman" pitchFamily="18" charset="0"/>
              </a:rPr>
              <a:t> MARITAL STATUS</a:t>
            </a:r>
          </a:p>
          <a:p>
            <a:pPr marL="2571750" lvl="5" indent="-285750">
              <a:buFont typeface="Arial" pitchFamily="34" charset="0"/>
              <a:buChar char="•"/>
            </a:pPr>
            <a:r>
              <a:rPr lang="en-US" b="1" dirty="0">
                <a:latin typeface="Times New Roman" pitchFamily="18" charset="0"/>
                <a:cs typeface="Times New Roman" pitchFamily="18" charset="0"/>
              </a:rPr>
              <a:t> PERFORMANE SCORE</a:t>
            </a:r>
          </a:p>
          <a:p>
            <a:pPr marL="2571750" lvl="5" indent="-285750">
              <a:buFont typeface="Arial" pitchFamily="34" charset="0"/>
              <a:buChar char="•"/>
            </a:pPr>
            <a:r>
              <a:rPr lang="en-US" b="1" dirty="0">
                <a:latin typeface="Times New Roman" pitchFamily="18" charset="0"/>
                <a:cs typeface="Times New Roman" pitchFamily="18" charset="0"/>
              </a:rPr>
              <a:t> CURRENT EMPLOYEE RATING</a:t>
            </a:r>
            <a:r>
              <a:rPr lang="en-US" sz="1600" dirty="0"/>
              <a:t> </a:t>
            </a:r>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73430" y="609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438400" y="1695449"/>
            <a:ext cx="6324600" cy="3539430"/>
          </a:xfrm>
          <a:prstGeom prst="rect">
            <a:avLst/>
          </a:prstGeom>
        </p:spPr>
        <p:txBody>
          <a:bodyPr wrap="square">
            <a:spAutoFit/>
          </a:bodyPr>
          <a:lstStyle/>
          <a:p>
            <a:r>
              <a:rPr lang="en-US" sz="3200" dirty="0">
                <a:latin typeface="Times New Roman" pitchFamily="18" charset="0"/>
                <a:cs typeface="Times New Roman" pitchFamily="18" charset="0"/>
              </a:rPr>
              <a:t>Our solution provides a powerful blend of real-time interactivity, sophisticated visualization, and user-friendly design, transforming employee performance data into actionable insights that drive organizational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716</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                  Filtering- Missing values                      Conditional Formating- Blank values,                   Pivot Table,Chart,Formules,Number.           </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csc</cp:lastModifiedBy>
  <cp:revision>24</cp:revision>
  <dcterms:created xsi:type="dcterms:W3CDTF">2024-03-29T15:07:22Z</dcterms:created>
  <dcterms:modified xsi:type="dcterms:W3CDTF">2024-09-05T06:23:51Z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