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>
        <p:scale>
          <a:sx n="115" d="100"/>
          <a:sy n="115" d="100"/>
        </p:scale>
        <p:origin x="-396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WC-BCA-SYS147\Downloads\pik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[pik.xlsx]Sheet2!PivotTable1</c:name>
    <c:fmtId val="-1"/>
  </c:pivotSource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[pik.xlsx]Sheet2!$B$3:$B$4</c:f>
              <c:strCache>
                <c:ptCount val="1"/>
                <c:pt idx="0">
                  <c:v>Active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[pik.xlsx]Sheet2!$A$5:$A$16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[pik.xlsx]Sheet2!$B$5:$B$16</c:f>
              <c:numCache>
                <c:formatCode>General</c:formatCode>
                <c:ptCount val="11"/>
                <c:pt idx="0">
                  <c:v>90.0</c:v>
                </c:pt>
                <c:pt idx="1">
                  <c:v>94.0</c:v>
                </c:pt>
                <c:pt idx="2">
                  <c:v>97.0</c:v>
                </c:pt>
                <c:pt idx="3">
                  <c:v>100.0</c:v>
                </c:pt>
                <c:pt idx="4">
                  <c:v>96.0</c:v>
                </c:pt>
                <c:pt idx="5">
                  <c:v>88.0</c:v>
                </c:pt>
                <c:pt idx="6">
                  <c:v>108.0</c:v>
                </c:pt>
                <c:pt idx="7">
                  <c:v>109.0</c:v>
                </c:pt>
                <c:pt idx="8">
                  <c:v>95.0</c:v>
                </c:pt>
                <c:pt idx="9">
                  <c:v>114.0</c:v>
                </c:pt>
              </c:numCache>
            </c:numRef>
          </c:val>
        </c:ser>
        <c:ser>
          <c:idx val="1"/>
          <c:order val="1"/>
          <c:tx>
            <c:strRef>
              <c:f>[pik.xlsx]Sheet2!$C$3:$C$4</c:f>
              <c:strCache>
                <c:ptCount val="1"/>
                <c:pt idx="0">
                  <c:v>Future Start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[pik.xlsx]Sheet2!$A$5:$A$16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[pik.xlsx]Sheet2!$C$5:$C$16</c:f>
              <c:numCache>
                <c:formatCode>General</c:formatCode>
                <c:ptCount val="11"/>
                <c:pt idx="0">
                  <c:v>6.0</c:v>
                </c:pt>
                <c:pt idx="1">
                  <c:v>12.0</c:v>
                </c:pt>
                <c:pt idx="2">
                  <c:v>5.0</c:v>
                </c:pt>
                <c:pt idx="3">
                  <c:v>4.0</c:v>
                </c:pt>
                <c:pt idx="4">
                  <c:v>6.0</c:v>
                </c:pt>
                <c:pt idx="5">
                  <c:v>9.0</c:v>
                </c:pt>
                <c:pt idx="6">
                  <c:v>7.0</c:v>
                </c:pt>
                <c:pt idx="7">
                  <c:v>11.0</c:v>
                </c:pt>
                <c:pt idx="8">
                  <c:v>3.0</c:v>
                </c:pt>
                <c:pt idx="9">
                  <c:v>6.0</c:v>
                </c:pt>
              </c:numCache>
            </c:numRef>
          </c:val>
        </c:ser>
        <c:ser>
          <c:idx val="2"/>
          <c:order val="2"/>
          <c:tx>
            <c:strRef>
              <c:f>[pik.xlsx]Sheet2!$D$3:$D$4</c:f>
              <c:strCache>
                <c:ptCount val="1"/>
                <c:pt idx="0">
                  <c:v>Leave of Absence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[pik.xlsx]Sheet2!$A$5:$A$16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[pik.xlsx]Sheet2!$D$5:$D$16</c:f>
              <c:numCache>
                <c:formatCode>General</c:formatCode>
                <c:ptCount val="11"/>
                <c:pt idx="0">
                  <c:v>9.0</c:v>
                </c:pt>
                <c:pt idx="1">
                  <c:v>4.0</c:v>
                </c:pt>
                <c:pt idx="2">
                  <c:v>15.0</c:v>
                </c:pt>
                <c:pt idx="3">
                  <c:v>10.0</c:v>
                </c:pt>
                <c:pt idx="4">
                  <c:v>7.0</c:v>
                </c:pt>
                <c:pt idx="5">
                  <c:v>9.0</c:v>
                </c:pt>
                <c:pt idx="6">
                  <c:v>7.0</c:v>
                </c:pt>
                <c:pt idx="7">
                  <c:v>12.0</c:v>
                </c:pt>
                <c:pt idx="8">
                  <c:v>11.0</c:v>
                </c:pt>
                <c:pt idx="9">
                  <c:v>2.0</c:v>
                </c:pt>
              </c:numCache>
            </c:numRef>
          </c:val>
        </c:ser>
        <c:ser>
          <c:idx val="3"/>
          <c:order val="3"/>
          <c:tx>
            <c:strRef>
              <c:f>[pik.xlsx]Sheet2!$E$3:$E$4</c:f>
              <c:strCache>
                <c:ptCount val="1"/>
                <c:pt idx="0">
                  <c:v>Terminated for Cause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[pik.xlsx]Sheet2!$A$5:$A$16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[pik.xlsx]Sheet2!$E$5:$E$16</c:f>
              <c:numCache>
                <c:formatCode>General</c:formatCode>
                <c:ptCount val="11"/>
                <c:pt idx="0">
                  <c:v>13.0</c:v>
                </c:pt>
                <c:pt idx="1">
                  <c:v>6.0</c:v>
                </c:pt>
                <c:pt idx="2">
                  <c:v>4.0</c:v>
                </c:pt>
                <c:pt idx="3">
                  <c:v>11.0</c:v>
                </c:pt>
                <c:pt idx="4">
                  <c:v>7.0</c:v>
                </c:pt>
                <c:pt idx="5">
                  <c:v>9.0</c:v>
                </c:pt>
                <c:pt idx="6">
                  <c:v>6.0</c:v>
                </c:pt>
                <c:pt idx="7">
                  <c:v>2.0</c:v>
                </c:pt>
                <c:pt idx="8">
                  <c:v>4.0</c:v>
                </c:pt>
                <c:pt idx="9">
                  <c:v>4.0</c:v>
                </c:pt>
              </c:numCache>
            </c:numRef>
          </c:val>
        </c:ser>
        <c:ser>
          <c:idx val="4"/>
          <c:order val="4"/>
          <c:tx>
            <c:strRef>
              <c:f>[pik.xlsx]Sheet2!$F$3:$F$4</c:f>
              <c:strCache>
                <c:ptCount val="1"/>
                <c:pt idx="0">
                  <c:v>Voluntarily Terminated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[pik.xlsx]Sheet2!$A$5:$A$16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[pik.xlsx]Sheet2!$F$5:$F$16</c:f>
              <c:numCache>
                <c:formatCode>General</c:formatCode>
                <c:ptCount val="11"/>
                <c:pt idx="0">
                  <c:v>32.0</c:v>
                </c:pt>
                <c:pt idx="1">
                  <c:v>29.0</c:v>
                </c:pt>
                <c:pt idx="2">
                  <c:v>33.0</c:v>
                </c:pt>
                <c:pt idx="3">
                  <c:v>32.0</c:v>
                </c:pt>
                <c:pt idx="4">
                  <c:v>38.0</c:v>
                </c:pt>
                <c:pt idx="5">
                  <c:v>28.0</c:v>
                </c:pt>
                <c:pt idx="6">
                  <c:v>29.0</c:v>
                </c:pt>
                <c:pt idx="7">
                  <c:v>33.0</c:v>
                </c:pt>
                <c:pt idx="8">
                  <c:v>37.0</c:v>
                </c:pt>
                <c:pt idx="9">
                  <c:v>30.0</c:v>
                </c:pt>
              </c:numCache>
            </c:numRef>
          </c:val>
        </c:ser>
        <c:ser>
          <c:idx val="5"/>
          <c:order val="5"/>
          <c:tx>
            <c:strRef>
              <c:f>[pik.xlsx]Sheet2!$G$3:$G$4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[pik.xlsx]Sheet2!$A$5:$A$16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[pik.xlsx]Sheet2!$G$5:$G$16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-40"/>
        <c:axId val="520495329"/>
        <c:axId val="105273401"/>
      </c:barChart>
      <c:catAx>
        <c:axId val="520495329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5273401"/>
        <c:crosses val="autoZero"/>
        <c:auto val="1"/>
        <c:lblAlgn val="ctr"/>
        <c:lblOffset val="100"/>
        <c:noMultiLvlLbl val="0"/>
      </c:catAx>
      <c:valAx>
        <c:axId val="10527340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2049532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2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P.KEERTHANA</a:t>
            </a:r>
            <a:endParaRPr dirty="0" sz="2400" lang="en-US" smtClean="0"/>
          </a:p>
          <a:p>
            <a:r>
              <a:rPr dirty="0" sz="2400" lang="en-US" smtClean="0"/>
              <a:t>REGISTER NO: </a:t>
            </a:r>
            <a:r>
              <a:rPr sz="2400" lang="en-US" smtClean="0"/>
              <a:t>312212814(asunm14512022g</a:t>
            </a:r>
            <a:r>
              <a:rPr sz="2400" lang="en-US" smtClean="0"/>
              <a:t>6</a:t>
            </a:r>
            <a:r>
              <a:rPr sz="2400" lang="en-US" smtClean="0"/>
              <a:t>4</a:t>
            </a:r>
            <a:r>
              <a:rPr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MAHALASHMI WOMEN’S 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26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4815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  <a:endParaRPr b="1" dirty="0" sz="2400" lang="en-US"/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  <a:endParaRPr dirty="0" sz="2400" lang="en-US"/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  <a:endParaRPr dirty="0" sz="2400" lang="en-US"/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  <a:endParaRPr dirty="0" sz="2400" lang="en-US"/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  <a:endParaRPr dirty="0" sz="2400" lang="en-US"/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  <a:endParaRPr dirty="0" sz="2400" lang="en-US"/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435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0919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  <a:endParaRPr dirty="0" lang="en-US"/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  <a:endParaRPr dirty="0" lang="en-US"/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  <a:endParaRPr dirty="0" lang="en-US"/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  <a:endParaRPr dirty="0" lang="en-US"/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  <a:endParaRPr dirty="0" lang="en-US"/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  <a:endParaRPr dirty="0" lang="en-US"/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425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  <a:endParaRPr dirty="0" lang="en-US"/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  <a:endParaRPr dirty="0" lang="en-US"/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  <a:endParaRPr dirty="0" lang="en-US"/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  <a:endParaRPr dirty="0" lang="en-US"/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  <a:endParaRPr dirty="0" lang="en-US"/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  <a:endParaRPr dirty="0" lang="en-US"/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35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13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93" name="TextBox 1"/>
          <p:cNvSpPr txBox="1"/>
          <p:nvPr/>
        </p:nvSpPr>
        <p:spPr>
          <a:xfrm>
            <a:off x="4324218" y="1216666"/>
            <a:ext cx="2938780" cy="35814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  <p:graphicFrame>
        <p:nvGraphicFramePr>
          <p:cNvPr id="4194304" name="Chart 10"/>
          <p:cNvGraphicFramePr>
            <a:graphicFrameLocks/>
          </p:cNvGraphicFramePr>
          <p:nvPr/>
        </p:nvGraphicFramePr>
        <p:xfrm>
          <a:off x="3854450" y="1981200"/>
          <a:ext cx="44831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112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extBox 2"/>
          <p:cNvSpPr txBox="1"/>
          <p:nvPr/>
        </p:nvSpPr>
        <p:spPr>
          <a:xfrm>
            <a:off x="762000" y="1447800"/>
            <a:ext cx="9372600" cy="624840"/>
          </a:xfrm>
          <a:prstGeom prst="rect"/>
          <a:noFill/>
        </p:spPr>
        <p:txBody>
          <a:bodyPr rtlCol="0" wrap="square">
            <a:spAutoFit/>
          </a:bodyPr>
          <a:p>
            <a:pPr indent="0" marL="0">
              <a:buNone/>
            </a:pPr>
            <a:endParaRPr dirty="0" lang="en-US"/>
          </a:p>
          <a:p>
            <a:endParaRPr dirty="0" lang="en-US"/>
          </a:p>
        </p:txBody>
      </p:sp>
      <p:sp>
        <p:nvSpPr>
          <p:cNvPr id="1048696" name="Title 1"/>
          <p:cNvSpPr>
            <a:spLocks noGrp="1"/>
          </p:cNvSpPr>
          <p:nvPr/>
        </p:nvSpPr>
        <p:spPr>
          <a:xfrm rot="10800000" flipV="1">
            <a:off x="1023222" y="1520031"/>
            <a:ext cx="7340203" cy="284479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35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386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35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155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35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  <a:endParaRPr b="1" dirty="0" sz="2000" lang="en-US"/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  <a:endParaRPr dirty="0" sz="2000" lang="en-US"/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 panose="020B0604020202020204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  <a:endParaRPr dirty="0" sz="2000" lang="en-US"/>
          </a:p>
          <a:p>
            <a:pPr>
              <a:buFont typeface="Arial" panose="020B0604020202020204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  <a:endParaRPr dirty="0" sz="2000" lang="en-US"/>
          </a:p>
          <a:p>
            <a:pPr>
              <a:buFont typeface="Arial" panose="020B0604020202020204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  <a:endParaRPr dirty="0" sz="2000" lang="en-US"/>
          </a:p>
          <a:p>
            <a:pPr>
              <a:buFont typeface="Arial" panose="020B0604020202020204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  <a:endParaRPr dirty="0" sz="20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comprehensive understanding of the employee type distribution within the organization.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Identification of potential imbalances or disparities in employee type allocation.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Recommendations for improving employee type distribution and departmental efficiency.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analysis report, including key metrics and findings.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Comparative analysis of employee type distributions across departments.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Assessment of employee type balance and identification of areas for improvement.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Recommendations for optimizing employee type allocation and improving departmental efficiency.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35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  <a:endParaRPr dirty="0" sz="2000" lang="en-US"/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 panose="020B0604020202020204"/>
              <a:buChar char="•"/>
            </a:pPr>
            <a:r>
              <a:rPr dirty="0" sz="2000" lang="en-US"/>
              <a:t>Identify imbalances in employee type distribution.</a:t>
            </a:r>
            <a:endParaRPr dirty="0" sz="2000" lang="en-US"/>
          </a:p>
          <a:p>
            <a:pPr>
              <a:buFont typeface="Arial" panose="020B0604020202020204"/>
              <a:buChar char="•"/>
            </a:pPr>
            <a:r>
              <a:rPr dirty="0" sz="2000" lang="en-US"/>
              <a:t>Assess the balance of employee types within departments.</a:t>
            </a:r>
            <a:endParaRPr dirty="0" sz="2000" lang="en-US"/>
          </a:p>
          <a:p>
            <a:pPr>
              <a:buFont typeface="Arial" panose="020B0604020202020204"/>
              <a:buChar char="•"/>
            </a:pPr>
            <a:r>
              <a:rPr dirty="0" sz="2000" lang="en-US"/>
              <a:t>Develop recommendations for optimizing employee type allocation.</a:t>
            </a:r>
            <a:endParaRPr dirty="0" sz="2000" lang="en-US"/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 panose="020B0604020202020204"/>
              <a:buChar char="•"/>
            </a:pPr>
            <a:r>
              <a:rPr dirty="0" sz="2000" lang="en-US"/>
              <a:t>Data analysis of departmental information, employee type counts, and total results.</a:t>
            </a:r>
            <a:endParaRPr dirty="0" sz="2000" lang="en-US"/>
          </a:p>
          <a:p>
            <a:pPr>
              <a:buFont typeface="Arial" panose="020B0604020202020204"/>
              <a:buChar char="•"/>
            </a:pPr>
            <a:r>
              <a:rPr dirty="0" sz="2000" lang="en-US"/>
              <a:t>Comparative analysis across departments.</a:t>
            </a:r>
            <a:endParaRPr dirty="0" sz="2000" lang="en-US"/>
          </a:p>
          <a:p>
            <a:pPr>
              <a:buFont typeface="Arial" panose="020B0604020202020204"/>
              <a:buChar char="•"/>
            </a:pPr>
            <a:r>
              <a:rPr dirty="0" sz="2000" lang="en-US"/>
              <a:t>Assessment of employee type balance.</a:t>
            </a:r>
            <a:endParaRPr dirty="0" sz="2000" lang="en-US"/>
          </a:p>
          <a:p>
            <a:pPr>
              <a:buFont typeface="Arial" panose="020B0604020202020204"/>
              <a:buChar char="•"/>
            </a:pPr>
            <a:r>
              <a:rPr dirty="0" sz="2000" lang="en-US"/>
              <a:t>Recommendations for optimization.</a:t>
            </a:r>
            <a:endParaRPr dirty="0" sz="2000" lang="en-US"/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 panose="020B0604020202020204"/>
              <a:buChar char="•"/>
            </a:pPr>
            <a:r>
              <a:rPr dirty="0" sz="2000" lang="en-US"/>
              <a:t>Data collection and analysis.</a:t>
            </a:r>
            <a:endParaRPr dirty="0" sz="2000" lang="en-US"/>
          </a:p>
          <a:p>
            <a:pPr>
              <a:buFont typeface="Arial" panose="020B0604020202020204"/>
              <a:buChar char="•"/>
            </a:pPr>
            <a:r>
              <a:rPr dirty="0" sz="2000" lang="en-US"/>
              <a:t>Departmental comparison.</a:t>
            </a:r>
            <a:endParaRPr dirty="0" sz="2000" lang="en-US"/>
          </a:p>
          <a:p>
            <a:pPr>
              <a:buFont typeface="Arial" panose="020B0604020202020204"/>
              <a:buChar char="•"/>
            </a:pPr>
            <a:r>
              <a:rPr dirty="0" sz="2000" lang="en-US"/>
              <a:t>Balance assessment.</a:t>
            </a:r>
            <a:endParaRPr dirty="0" sz="2000" lang="en-US"/>
          </a:p>
          <a:p>
            <a:pPr>
              <a:buFont typeface="Arial" panose="020B0604020202020204"/>
              <a:buChar char="•"/>
            </a:pPr>
            <a:r>
              <a:rPr dirty="0" sz="2000" lang="en-US"/>
              <a:t>Recommendation development.</a:t>
            </a:r>
            <a:endParaRPr dirty="0" sz="20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56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732757"/>
            <a:ext cx="6624637" cy="22250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Directly affected by resource allocation decisions.</a:t>
            </a:r>
            <a:endParaRPr baseline="0" b="0" cap="none" dirty="0" sz="24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May be impacted by changes resulting from the project </a:t>
            </a:r>
            <a:endParaRPr baseline="0" b="0" cap="none" dirty="0" sz="24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Employees working within the various departments of the organization.</a:t>
            </a:r>
            <a:endParaRPr baseline="0" b="0" cap="none" dirty="0" sz="24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080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647441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  <a:endParaRPr b="1" dirty="0" sz="2400" lang="en-US" smtClean="0"/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  <a:endParaRPr dirty="0" sz="2400" lang="en-US"/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  <a:endParaRPr dirty="0" sz="2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11201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39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  <a:endParaRPr dirty="0" sz="20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  <a:endParaRPr dirty="0" sz="20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  <a:endParaRPr dirty="0" sz="20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CHELLACHI NACHIYAR</cp:lastModifiedBy>
  <dcterms:created xsi:type="dcterms:W3CDTF">2024-03-28T17:07:00Z</dcterms:created>
  <dcterms:modified xsi:type="dcterms:W3CDTF">2024-08-30T06:43:31Z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f2469b115fe047ecaf410e4de7f0fc34</vt:lpwstr>
  </property>
  <property fmtid="{D5CDD505-2E9C-101B-9397-08002B2CF9AE}" pid="5" name="KSOProductBuildVer">
    <vt:lpwstr>1033-12.2.0.18165</vt:lpwstr>
  </property>
</Properties>
</file>