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4x3" cy="6858000" cx="12192000"/>
  <p:notesSz cx="12192000" cy="6858000"/>
  <p:defaultTextStyle>
    <a:lvl1pPr algn="l" eaLnBrk="1" fontAlgn="base" hangingPunct="1" indent="0" latinLnBrk="0" marL="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1pPr>
    <a:lvl2pPr algn="l" eaLnBrk="1" fontAlgn="base" hangingPunct="1" indent="0" latinLnBrk="0" marL="4572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2pPr>
    <a:lvl3pPr algn="l" eaLnBrk="1" fontAlgn="base" hangingPunct="1" indent="0" latinLnBrk="0" marL="9144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3pPr>
    <a:lvl4pPr algn="l" eaLnBrk="1" fontAlgn="base" hangingPunct="1" indent="0" latinLnBrk="0" marL="13716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4pPr>
    <a:lvl5pPr algn="l" eaLnBrk="1" fontAlgn="base" hangingPunct="1" indent="0" latinLnBrk="0" marL="1828800">
      <a:buFontTx/>
      <a:buNone/>
      <a:defRPr b="0" sz="1800">
        <a:solidFill>
          <a:srgbClr val="000000"/>
        </a:solidFill>
        <a:latin typeface="Arial" pitchFamily="0" charset="0"/>
        <a:ea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 autoAdjust="0"/>
    <p:restoredTop sz="94660" autoAdjust="0"/>
  </p:normalViewPr>
  <p:slideViewPr>
    <p:cSldViewPr showGuides="0" snapToGrid="1" snapToObjects="0">
      <p:cViewPr>
        <p:scale>
          <a:sx n="75" d="100"/>
          <a:sy n="75" d="100"/>
        </p:scale>
        <p:origin x="0" y="0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/>
          <p:nvPr>
            <p:ph type="hdr" sz="quarter" idx="0"/>
          </p:nvPr>
        </p:nvSpPr>
        <p:spPr>
          <a:xfrm rot="0">
            <a:off x="0" y="0"/>
            <a:ext cx="5283200" cy="3444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l" lvl="0"/>
            <a:endParaRPr altLang="en-US" sz="1200" lang="en-IN"/>
          </a:p>
        </p:txBody>
      </p:sp>
      <p:sp>
        <p:nvSpPr>
          <p:cNvPr id="1048712" name="Date Placeholder 2"/>
          <p:cNvSpPr/>
          <p:nvPr>
            <p:ph type="dt" sz="full" idx="1"/>
          </p:nvPr>
        </p:nvSpPr>
        <p:spPr>
          <a:xfrm rot="0">
            <a:off x="6905625" y="0"/>
            <a:ext cx="5283200" cy="3444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en-IN"/>
              <a:pPr algn="r" lvl="0"/>
            </a:fld>
            <a:endParaRPr altLang="en-US" sz="1200" lang="en-IN"/>
          </a:p>
        </p:txBody>
      </p:sp>
      <p:sp>
        <p:nvSpPr>
          <p:cNvPr id="1048713" name="Slide Image Placeholder 3"/>
          <p:cNvSpPr/>
          <p:nvPr>
            <p:ph type="sldImg" sz="full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>
            <a:pPr lvl="0"/>
            <a:endParaRPr altLang="en-US" lang="en-IN"/>
          </a:p>
        </p:txBody>
      </p:sp>
      <p:sp>
        <p:nvSpPr>
          <p:cNvPr id="1048714" name="Notes Placeholder 4"/>
          <p:cNvSpPr/>
          <p:nvPr>
            <p:ph type="body" sz="quarter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715" name="Footer Placeholder 5"/>
          <p:cNvSpPr/>
          <p:nvPr>
            <p:ph type="ftr" sz="quarter" idx="4"/>
          </p:nvPr>
        </p:nvSpPr>
        <p:spPr>
          <a:xfrm rot="0">
            <a:off x="0" y="6513512"/>
            <a:ext cx="5283200" cy="3444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l" lvl="0"/>
            <a:endParaRPr altLang="en-US" sz="1200" lang="en-IN"/>
          </a:p>
        </p:txBody>
      </p:sp>
      <p:sp>
        <p:nvSpPr>
          <p:cNvPr id="1048716" name="Slide Number Placeholder 6"/>
          <p:cNvSpPr/>
          <p:nvPr>
            <p:ph type="sldNum" sz="quarter" idx="5"/>
          </p:nvPr>
        </p:nvSpPr>
        <p:spPr>
          <a:xfrm rot="0">
            <a:off x="6905625" y="6513512"/>
            <a:ext cx="5283200" cy="3444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IN"/>
              <a:pPr algn="r" lvl="0"/>
            </a:fld>
            <a:endParaRPr altLang="en-US" sz="1200" lang="en-I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1pPr>
    <a:lvl2pPr algn="l" eaLnBrk="1" fontAlgn="base" hangingPunct="1" indent="-457200" latinLnBrk="0" marL="4572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2pPr>
    <a:lvl3pPr algn="l" eaLnBrk="1" fontAlgn="base" hangingPunct="1" indent="-914400" latinLnBrk="0" marL="9144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3pPr>
    <a:lvl4pPr algn="l" eaLnBrk="1" fontAlgn="base" hangingPunct="1" indent="-1371600" latinLnBrk="0" marL="13716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4pPr>
    <a:lvl5pPr algn="l" eaLnBrk="1" fontAlgn="base" hangingPunct="1" indent="-1828800" latinLnBrk="0" marL="1828800">
      <a:buFontTx/>
      <a:buNone/>
      <a:defRPr b="0" sz="1200">
        <a:solidFill>
          <a:srgbClr val="000000"/>
        </a:solidFill>
        <a:latin typeface="Calibri" pitchFamily="0" charset="1"/>
        <a:ea typeface="Calibri" pitchFamily="0" charset="1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8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99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3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 rot="0">
            <a:off x="9377362" y="4762"/>
            <a:ext cx="1219200" cy="6853237"/>
          </a:xfrm>
          <a:custGeom>
            <a:avLst/>
            <a:ahLst/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>
                <a:alpha val="100000"/>
              </a:srgbClr>
            </a:solidFill>
            <a:prstDash val="solid"/>
            <a:round/>
          </a:ln>
        </p:spPr>
      </p:sp>
      <p:sp>
        <p:nvSpPr>
          <p:cNvPr id="1048577" name="bg object 17"/>
          <p:cNvSpPr/>
          <p:nvPr/>
        </p:nvSpPr>
        <p:spPr>
          <a:xfrm rot="0">
            <a:off x="7448550" y="3694112"/>
            <a:ext cx="4743450" cy="3163887"/>
          </a:xfrm>
          <a:custGeom>
            <a:avLst/>
            <a:ahLst/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>
                <a:alpha val="100000"/>
              </a:srgbClr>
            </a:solidFill>
            <a:prstDash val="solid"/>
            <a:round/>
          </a:ln>
        </p:spPr>
      </p:sp>
      <p:sp>
        <p:nvSpPr>
          <p:cNvPr id="1048578" name="bg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</a:path>
            </a:pathLst>
          </a:custGeom>
          <a:solidFill>
            <a:srgbClr val="5FCAEE">
              <a:alpha val="36076"/>
            </a:srgbClr>
          </a:solidFill>
          <a:ln>
            <a:noFill/>
          </a:ln>
        </p:spPr>
      </p:sp>
      <p:sp>
        <p:nvSpPr>
          <p:cNvPr id="1048579" name="bg object 19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</a:path>
            </a:pathLst>
          </a:custGeom>
          <a:solidFill>
            <a:srgbClr val="5FCAEE">
              <a:alpha val="19998"/>
            </a:srgbClr>
          </a:solidFill>
          <a:ln>
            <a:noFill/>
          </a:ln>
        </p:spPr>
      </p:sp>
      <p:sp>
        <p:nvSpPr>
          <p:cNvPr id="1048580" name="bg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bg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</a:path>
            </a:pathLst>
          </a:custGeom>
          <a:solidFill>
            <a:srgbClr val="17AFE3">
              <a:alpha val="50194"/>
            </a:srgbClr>
          </a:solidFill>
          <a:ln>
            <a:noFill/>
          </a:ln>
        </p:spPr>
      </p:sp>
      <p:sp>
        <p:nvSpPr>
          <p:cNvPr id="1048582" name="bg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</a:path>
            </a:pathLst>
          </a:custGeom>
          <a:solidFill>
            <a:srgbClr val="2D83C3">
              <a:alpha val="70193"/>
            </a:srgbClr>
          </a:solidFill>
          <a:ln>
            <a:noFill/>
          </a:ln>
        </p:spPr>
      </p:sp>
      <p:sp>
        <p:nvSpPr>
          <p:cNvPr id="1048583" name="bg object 23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</a:path>
            </a:pathLst>
          </a:custGeom>
          <a:solidFill>
            <a:srgbClr val="226192">
              <a:alpha val="79997"/>
            </a:srgbClr>
          </a:solidFill>
          <a:ln>
            <a:noFill/>
          </a:ln>
        </p:spPr>
      </p:sp>
      <p:sp>
        <p:nvSpPr>
          <p:cNvPr id="1048584" name="bg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bg object 25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</a:path>
            </a:pathLst>
          </a:custGeom>
          <a:solidFill>
            <a:srgbClr val="5FCAEE">
              <a:alpha val="70193"/>
            </a:srgbClr>
          </a:solidFill>
          <a:ln>
            <a:noFill/>
          </a:ln>
        </p:spPr>
      </p:sp>
      <p:sp>
        <p:nvSpPr>
          <p:cNvPr id="1048586" name="Holder 2"/>
          <p:cNvSpPr/>
          <p:nvPr>
            <p:ph type="title" sz="full" idx="0"/>
          </p:nvPr>
        </p:nvSpPr>
        <p:spPr>
          <a:xfrm rot="0">
            <a:off x="755650" y="385762"/>
            <a:ext cx="10680700" cy="75723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/>
        </p:txBody>
      </p:sp>
      <p:sp>
        <p:nvSpPr>
          <p:cNvPr id="1048587" name="Holder 3"/>
          <p:cNvSpPr/>
          <p:nvPr>
            <p:ph type="body" sz="full" idx="1"/>
          </p:nvPr>
        </p:nvSpPr>
        <p:spPr>
          <a:xfrm rot="0">
            <a:off x="609600" y="1577975"/>
            <a:ext cx="10972800" cy="452596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en-US"/>
          </a:p>
        </p:txBody>
      </p:sp>
      <p:sp>
        <p:nvSpPr>
          <p:cNvPr id="1048588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/>
        </p:txBody>
      </p:sp>
      <p:sp>
        <p:nvSpPr>
          <p:cNvPr id="1048589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algn="l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algn="l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0" name="Holder 6"/>
          <p:cNvSpPr/>
          <p:nvPr>
            <p:ph type="sldNum" sz="quarter" idx="7"/>
          </p:nvPr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  <a:lvl2pPr fontAlgn="base" indent="-457200" marL="4572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2pPr>
            <a:lvl3pPr fontAlgn="base" indent="-914400" marL="9144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3pPr>
            <a:lvl4pPr fontAlgn="base" indent="-1371600" marL="13716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4pPr>
            <a:lvl5pPr fontAlgn="base" indent="-1828800" marL="1828800">
              <a:buFontTx/>
              <a:buNone/>
              <a:defRPr b="0">
                <a:latin typeface="Calibri" pitchFamily="0" charset="1"/>
                <a:ea typeface="Calibri" pitchFamily="0" charset="1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fontAlgn="base" indent="0" marL="0">
        <a:buFontTx/>
        <a:buNone/>
        <a:defRPr b="0">
          <a:latin typeface="Calibri" pitchFamily="0" charset="1"/>
          <a:ea typeface="Calibri" pitchFamily="0" charset="1"/>
        </a:defRPr>
      </a:lvl1pPr>
    </p:titleStyle>
    <p:bodyStyle>
      <a:lvl1pPr fontAlgn="base" indent="0" marL="0">
        <a:buFontTx/>
        <a:buNone/>
        <a:defRPr b="0">
          <a:latin typeface="Calibri" pitchFamily="0" charset="1"/>
          <a:ea typeface="Calibri" pitchFamily="0" charset="1"/>
        </a:defRPr>
      </a:lvl1pPr>
      <a:lvl2pPr fontAlgn="base" indent="-457200" marL="457200">
        <a:buFontTx/>
        <a:buNone/>
        <a:defRPr b="0">
          <a:latin typeface="Calibri" pitchFamily="0" charset="1"/>
          <a:ea typeface="Calibri" pitchFamily="0" charset="1"/>
        </a:defRPr>
      </a:lvl2pPr>
      <a:lvl3pPr fontAlgn="base" indent="-914400" marL="914400">
        <a:buFontTx/>
        <a:buNone/>
        <a:defRPr b="0">
          <a:latin typeface="Calibri" pitchFamily="0" charset="1"/>
          <a:ea typeface="Calibri" pitchFamily="0" charset="1"/>
        </a:defRPr>
      </a:lvl3pPr>
      <a:lvl4pPr fontAlgn="base" indent="-1371600" marL="1371600">
        <a:buFontTx/>
        <a:buNone/>
        <a:defRPr b="0">
          <a:latin typeface="Calibri" pitchFamily="0" charset="1"/>
          <a:ea typeface="Calibri" pitchFamily="0" charset="1"/>
        </a:defRPr>
      </a:lvl4pPr>
      <a:lvl5pPr fontAlgn="base" indent="-1828800" marL="1828800">
        <a:buFontTx/>
        <a:buNone/>
        <a:defRPr b="0">
          <a:latin typeface="Calibri" pitchFamily="0" charset="1"/>
          <a:ea typeface="Calibri" pitchFamily="0" charset="1"/>
        </a:defRPr>
      </a:lvl5pPr>
    </p:bodyStyle>
    <p:otherStyle>
      <a:lvl1pPr fontAlgn="base" indent="0" marL="0">
        <a:buFontTx/>
        <a:buNone/>
        <a:defRPr b="0">
          <a:latin typeface="Calibri" pitchFamily="0" charset="1"/>
          <a:ea typeface="Calibri" pitchFamily="0" charset="1"/>
        </a:defRPr>
      </a:lvl1pPr>
      <a:lvl2pPr fontAlgn="base" indent="-457200" marL="457200">
        <a:buFontTx/>
        <a:buNone/>
        <a:defRPr b="0">
          <a:latin typeface="Calibri" pitchFamily="0" charset="1"/>
          <a:ea typeface="Calibri" pitchFamily="0" charset="1"/>
        </a:defRPr>
      </a:lvl2pPr>
      <a:lvl3pPr fontAlgn="base" indent="-914400" marL="914400">
        <a:buFontTx/>
        <a:buNone/>
        <a:defRPr b="0">
          <a:latin typeface="Calibri" pitchFamily="0" charset="1"/>
          <a:ea typeface="Calibri" pitchFamily="0" charset="1"/>
        </a:defRPr>
      </a:lvl3pPr>
      <a:lvl4pPr fontAlgn="base" indent="-1371600" marL="1371600">
        <a:buFontTx/>
        <a:buNone/>
        <a:defRPr b="0">
          <a:latin typeface="Calibri" pitchFamily="0" charset="1"/>
          <a:ea typeface="Calibri" pitchFamily="0" charset="1"/>
        </a:defRPr>
      </a:lvl4pPr>
      <a:lvl5pPr fontAlgn="base" indent="-1828800" marL="1828800">
        <a:buFontTx/>
        <a:buNone/>
        <a:defRPr b="0">
          <a:latin typeface="Calibri" pitchFamily="0" charset="1"/>
          <a:ea typeface="Calibri" pitchFamily="0" charset="1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91" name="object 3"/>
            <p:cNvSpPr/>
            <p:nvPr/>
          </p:nvSpPr>
          <p:spPr>
            <a:xfrm rot="0">
              <a:off x="742950" y="1381125"/>
              <a:ext cx="1228725" cy="1057275"/>
            </a:xfrm>
            <a:custGeom>
              <a:avLst/>
              <a:ahLst/>
              <a:rect l="0" t="0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592" name="object 4"/>
            <p:cNvSpPr/>
            <p:nvPr/>
          </p:nvSpPr>
          <p:spPr>
            <a:xfrm rot="0">
              <a:off x="1838325" y="1104900"/>
              <a:ext cx="647700" cy="561975"/>
            </a:xfrm>
            <a:custGeom>
              <a:avLst/>
              <a:ahLst/>
              <a:rect l="0" t="0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593" name="object 5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594" name="object 6"/>
          <p:cNvSpPr/>
          <p:nvPr/>
        </p:nvSpPr>
        <p:spPr>
          <a:xfrm rot="0">
            <a:off x="3800475" y="5229225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595" name="object 7"/>
          <p:cNvSpPr/>
          <p:nvPr>
            <p:ph type="ctrTitle" sz="full" idx="0"/>
          </p:nvPr>
        </p:nvSpPr>
        <p:spPr>
          <a:xfrm rot="0">
            <a:off x="-828675" y="19050"/>
            <a:ext cx="9982200" cy="473710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3213100" lvl="0" marL="3213100">
              <a:spcBef>
                <a:spcPts val="125"/>
              </a:spcBef>
            </a:pPr>
            <a:r>
              <a:rPr altLang="en-US" b="1" sz="3200" lang="en-US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  <a:r>
              <a:rPr altLang="en-US" b="1" sz="3200" lang="en-US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br>
              <a:rPr altLang="en-US" b="1" lang="en-US">
                <a:solidFill>
                  <a:srgbClr val="0F0F0F"/>
                </a:solidFill>
                <a:latin typeface="Roboto" pitchFamily="2" charset="0"/>
              </a:rPr>
            </a:br>
            <a:endParaRPr altLang="en-US" sz="3200" lang="en-US">
              <a:solidFill>
                <a:srgbClr val="000000"/>
              </a:solidFill>
              <a:latin typeface="Trebuchet MS" pitchFamily="0" charset="1"/>
              <a:ea typeface="Trebuchet MS" pitchFamily="0" charset="1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596" name="object 11"/>
          <p:cNvSpPr/>
          <p:nvPr/>
        </p:nvSpPr>
        <p:spPr>
          <a:xfrm rot="0">
            <a:off x="11353800" y="6473825"/>
            <a:ext cx="150812" cy="159385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1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597" name="TextBox 13"/>
          <p:cNvSpPr/>
          <p:nvPr/>
        </p:nvSpPr>
        <p:spPr>
          <a:xfrm rot="21600000">
            <a:off x="2554287" y="3314700"/>
            <a:ext cx="8610600" cy="17424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K</a:t>
            </a:r>
            <a:r>
              <a:rPr altLang="en-GB" sz="2400" lang="en-US"/>
              <a:t>E</a:t>
            </a:r>
            <a:r>
              <a:rPr altLang="en-GB" sz="2400" lang="en-US"/>
              <a:t>E</a:t>
            </a:r>
            <a:r>
              <a:rPr altLang="en-GB" sz="2400" lang="en-US"/>
              <a:t>R</a:t>
            </a:r>
            <a:r>
              <a:rPr altLang="en-GB" sz="2400" lang="en-US"/>
              <a:t>THANA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p</a:t>
            </a:r>
            <a:endParaRPr altLang="en-US" lang="zh-CN"/>
          </a:p>
          <a:p>
            <a:pPr lvl="0"/>
            <a:r>
              <a:rPr altLang="en-US" sz="2400" lang="en-US"/>
              <a:t>REGISTER NO:</a:t>
            </a:r>
            <a:r>
              <a:rPr altLang="en-US" sz="2400" lang="en-US"/>
              <a:t>4</a:t>
            </a:r>
            <a:r>
              <a:rPr altLang="en-US" sz="2400" lang="en-US"/>
              <a:t>2</a:t>
            </a:r>
            <a:r>
              <a:rPr altLang="en-US" sz="2400" lang="en-US"/>
              <a:t>2</a:t>
            </a:r>
            <a:r>
              <a:rPr altLang="en-US" sz="2400" lang="en-US"/>
              <a:t>2</a:t>
            </a:r>
            <a:r>
              <a:rPr altLang="en-US" sz="2400" lang="en-US"/>
              <a:t>0</a:t>
            </a:r>
            <a:r>
              <a:rPr altLang="en-US" sz="2400" lang="en-US"/>
              <a:t>0</a:t>
            </a:r>
            <a:r>
              <a:rPr altLang="en-US" sz="2400" lang="en-US"/>
              <a:t>7</a:t>
            </a:r>
            <a:r>
              <a:rPr altLang="en-US" sz="2400" lang="en-US"/>
              <a:t>4</a:t>
            </a:r>
            <a:r>
              <a:rPr altLang="en-US" sz="2400" lang="en-US"/>
              <a:t>8</a:t>
            </a:r>
            <a:endParaRPr altLang="en-US" lang="zh-CN"/>
          </a:p>
          <a:p>
            <a:pPr lvl="0"/>
            <a:r>
              <a:rPr altLang="en-US" sz="2400" lang="en-US"/>
              <a:t>DEPARTMENT:</a:t>
            </a:r>
            <a:r>
              <a:rPr altLang="en-US" sz="2400" lang="en-IN"/>
              <a:t> </a:t>
            </a:r>
            <a:r>
              <a:rPr altLang="en-US" sz="2400" lang="en-US"/>
              <a:t>B</a:t>
            </a:r>
            <a:r>
              <a:rPr altLang="en-US" sz="2400" lang="en-US"/>
              <a:t> </a:t>
            </a:r>
            <a:r>
              <a:rPr altLang="en-US" sz="2400" lang="en-US"/>
              <a:t>C</a:t>
            </a:r>
            <a:r>
              <a:rPr altLang="en-US" sz="2400" lang="en-US"/>
              <a:t>O</a:t>
            </a:r>
            <a:r>
              <a:rPr altLang="en-US" sz="2400" lang="en-US"/>
              <a:t>M</a:t>
            </a:r>
            <a:r>
              <a:rPr altLang="en-US" sz="2400" lang="en-US"/>
              <a:t>(</a:t>
            </a:r>
            <a:r>
              <a:rPr altLang="en-US" sz="2400" lang="en-US"/>
              <a:t>I</a:t>
            </a:r>
            <a:r>
              <a:rPr altLang="en-US" sz="2400" lang="en-US"/>
              <a:t>nformation </a:t>
            </a:r>
            <a:r>
              <a:rPr altLang="en-US" sz="2400" lang="en-US"/>
              <a:t>system </a:t>
            </a:r>
            <a:r>
              <a:rPr altLang="en-US" sz="2400" lang="en-US"/>
              <a:t>management</a:t>
            </a:r>
            <a:r>
              <a:rPr altLang="en-US" sz="2400" lang="en-US"/>
              <a:t>)</a:t>
            </a:r>
          </a:p>
          <a:p>
            <a:pPr lvl="0"/>
            <a:r>
              <a:rPr altLang="en-US" sz="2400" lang="en-US"/>
              <a:t>COLLEGE</a:t>
            </a:r>
            <a:r>
              <a:rPr altLang="en-US" sz="2400" lang="en-IN"/>
              <a:t>: </a:t>
            </a:r>
            <a:r>
              <a:rPr altLang="en-GB" sz="2400" lang="en-US"/>
              <a:t>S</a:t>
            </a:r>
            <a:r>
              <a:rPr altLang="en-GB" sz="2400" lang="en-US"/>
              <a:t>R</a:t>
            </a:r>
            <a:r>
              <a:rPr altLang="en-GB" sz="2400" lang="en-US"/>
              <a:t>E</a:t>
            </a:r>
            <a:r>
              <a:rPr altLang="en-GB" sz="2400" lang="en-US"/>
              <a:t>E</a:t>
            </a:r>
            <a:r>
              <a:rPr altLang="en-GB" sz="2400" lang="en-US"/>
              <a:t> </a:t>
            </a:r>
            <a:r>
              <a:rPr altLang="en-GB" sz="2400" lang="en-US"/>
              <a:t>MUTHUKUMARA </a:t>
            </a:r>
            <a:r>
              <a:rPr altLang="en-GB" sz="2400" lang="en-US"/>
              <a:t>SWAMY </a:t>
            </a:r>
            <a:r>
              <a:rPr altLang="en-GB" sz="2400" lang="en-US"/>
              <a:t>COLLAGE </a:t>
            </a:r>
          </a:p>
          <a:p>
            <a:pPr lvl="0"/>
            <a:r>
              <a:rPr altLang="en-US" sz="2400" lang="en-US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7" name="object 9"/>
          <p:cNvSpPr/>
          <p:nvPr/>
        </p:nvSpPr>
        <p:spPr>
          <a:xfrm rot="0">
            <a:off x="11277600" y="6473825"/>
            <a:ext cx="228600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sz="110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10</a:t>
            </a:fld>
            <a:endParaRPr altLang="en-US" sz="110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78" name="object 8"/>
          <p:cNvSpPr/>
          <p:nvPr/>
        </p:nvSpPr>
        <p:spPr>
          <a:xfrm rot="0">
            <a:off x="739775" y="290512"/>
            <a:ext cx="3303587" cy="1462087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M</a:t>
            </a: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D</a:t>
            </a: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LL</a:t>
            </a: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4800" lang="en-US">
                <a:latin typeface="Trebuchet MS" pitchFamily="0" charset="1"/>
                <a:ea typeface="Trebuchet MS" pitchFamily="0" charset="1"/>
              </a:rPr>
              <a:t>G</a:t>
            </a:r>
          </a:p>
        </p:txBody>
      </p:sp>
      <p:sp>
        <p:nvSpPr>
          <p:cNvPr id="1048679" name="object 3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367462" y="290512"/>
            <a:ext cx="3014662" cy="2889250"/>
          </a:xfrm>
          <a:prstGeom prst="rect"/>
          <a:noFill/>
          <a:ln>
            <a:noFill/>
          </a:ln>
        </p:spPr>
      </p:pic>
      <p:sp>
        <p:nvSpPr>
          <p:cNvPr id="1048680" name="TextBox 1"/>
          <p:cNvSpPr/>
          <p:nvPr/>
        </p:nvSpPr>
        <p:spPr>
          <a:xfrm rot="0">
            <a:off x="765175" y="1720850"/>
            <a:ext cx="6557962" cy="35591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just" indent="-285750" lvl="0" marL="285750">
              <a:buFont typeface="Arial" pitchFamily="34" charset="0"/>
              <a:buChar char="•"/>
            </a:pPr>
            <a:endParaRPr altLang="en-US" lang="en-IN"/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DATA COLLECTION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
Identification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
Gathering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
Preparation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
DATA CLEANING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Standardization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
Correction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
Validation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
SUMMARY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lang="en-IN"/>
              <a:t>Data analysis involves examining, transforming, and </a:t>
            </a:r>
            <a:r>
              <a:rPr altLang="en-US" lang="en-IN"/>
              <a:t>modeling</a:t>
            </a:r>
            <a:r>
              <a:rPr altLang="en-US" lang="en-IN"/>
              <a:t> data to extract meaningful insights, identify patterns, and support decision-making.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2" name="object 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3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4" name="object 7"/>
          <p:cNvSpPr/>
          <p:nvPr>
            <p:ph type="title" sz="full" idx="0"/>
          </p:nvPr>
        </p:nvSpPr>
        <p:spPr>
          <a:xfrm rot="0">
            <a:off x="755650" y="385762"/>
            <a:ext cx="3636962" cy="73660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U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TS</a:t>
            </a:r>
          </a:p>
        </p:txBody>
      </p:sp>
      <p:sp>
        <p:nvSpPr>
          <p:cNvPr id="1048685" name="object 9"/>
          <p:cNvSpPr/>
          <p:nvPr/>
        </p:nvSpPr>
        <p:spPr>
          <a:xfrm rot="0">
            <a:off x="11277600" y="6473825"/>
            <a:ext cx="228600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sz="110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11</a:t>
            </a:fld>
            <a:endParaRPr altLang="en-US" sz="110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pic>
        <p:nvPicPr>
          <p:cNvPr id="2097173" name="Chart 9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957262" y="1762125"/>
            <a:ext cx="7869237" cy="43148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Title 1"/>
          <p:cNvSpPr/>
          <p:nvPr>
            <p:ph type="title" sz="full" idx="0"/>
          </p:nvPr>
        </p:nvSpPr>
        <p:spPr>
          <a:xfrm rot="0">
            <a:off x="755650" y="385762"/>
            <a:ext cx="10680700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lvl="0"/>
            <a:r>
              <a:rPr altLang="en-US" b="1" sz="48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conclusion</a:t>
            </a:r>
          </a:p>
        </p:txBody>
      </p:sp>
      <p:sp>
        <p:nvSpPr>
          <p:cNvPr id="1048687" name="TextBox 2"/>
          <p:cNvSpPr/>
          <p:nvPr/>
        </p:nvSpPr>
        <p:spPr>
          <a:xfrm rot="0">
            <a:off x="514350" y="1625600"/>
            <a:ext cx="8120062" cy="19192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-285750" lvl="0" marL="285750">
              <a:buFont typeface="Arial" pitchFamily="34" charset="0"/>
              <a:buChar char="•"/>
            </a:pPr>
            <a:r>
              <a:rPr altLang="en-US" sz="2000" lang="en-IN">
                <a:latin typeface="Times New Roman" pitchFamily="18" charset="0"/>
                <a:ea typeface="Times New Roman" pitchFamily="18" charset="0"/>
              </a:rPr>
              <a:t>In conclusion, the employee data analysis conducted using Excel provided valuable insights into workforce trends, enabling more informed decision-making. </a:t>
            </a:r>
          </a:p>
          <a:p>
            <a:pPr algn="l" indent="-285750" lvl="0" marL="285750">
              <a:buFont typeface="Arial" pitchFamily="34" charset="0"/>
              <a:buChar char="•"/>
            </a:pPr>
            <a:r>
              <a:rPr altLang="en-US" sz="2000" lang="en-IN">
                <a:latin typeface="Times New Roman" pitchFamily="18" charset="0"/>
                <a:ea typeface="Times New Roman" pitchFamily="18" charset="0"/>
              </a:rPr>
              <a:t>
The use of Excel allowed for efficient data organization, visualization, and reporting, ultimately helping to enhance HR strategies, improve em</a:t>
            </a:r>
            <a:r>
              <a:rPr altLang="en-US" sz="2000" lang="en-IN"/>
              <a:t>ployee satisfaction.</a:t>
            </a:r>
          </a:p>
        </p:txBody>
      </p:sp>
      <p:pic>
        <p:nvPicPr>
          <p:cNvPr id="209717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625725" y="4106862"/>
            <a:ext cx="4670425" cy="20002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0" lvl="0" marL="0"/>
            <a:endParaRPr altLang="en-US" lang="en-US">
              <a:solidFill>
                <a:srgbClr val="000000"/>
              </a:solidFill>
              <a:latin typeface="Times New Roman" pitchFamily="18" charset="0"/>
              <a:ea typeface="Calibri" pitchFamily="0" charset="1"/>
            </a:endParaRPr>
          </a:p>
        </p:txBody>
      </p:sp>
      <p:grpSp>
        <p:nvGrpSpPr>
          <p:cNvPr id="20" name=""/>
          <p:cNvGrpSpPr/>
          <p:nvPr/>
        </p:nvGrpSpPr>
        <p:grpSpPr>
          <a:xfrm rot="0">
            <a:off x="7443787" y="0"/>
            <a:ext cx="4752975" cy="6862762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 rot="0">
              <a:off x="9377426" y="4825"/>
              <a:ext cx="1218565" cy="6853555"/>
            </a:xfrm>
            <a:custGeom>
              <a:avLst/>
              <a:ahLst/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2" name="object 5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ahLst/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3" name="object 6"/>
            <p:cNvSpPr/>
            <p:nvPr/>
          </p:nvSpPr>
          <p:spPr>
            <a:xfrm rot="0">
              <a:off x="9182100" y="0"/>
              <a:ext cx="3009900" cy="6858000"/>
            </a:xfrm>
            <a:custGeom>
              <a:avLst/>
              <a:ahLst/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</a:path>
              </a:pathLst>
            </a:custGeom>
            <a:solidFill>
              <a:srgbClr val="5FCAEE">
                <a:alpha val="36076"/>
              </a:srgbClr>
            </a:solidFill>
            <a:ln>
              <a:noFill/>
            </a:ln>
          </p:spPr>
        </p:sp>
        <p:sp>
          <p:nvSpPr>
            <p:cNvPr id="1048604" name="object 7"/>
            <p:cNvSpPr/>
            <p:nvPr/>
          </p:nvSpPr>
          <p:spPr>
            <a:xfrm rot="0">
              <a:off x="9602878" y="0"/>
              <a:ext cx="2589530" cy="6858000"/>
            </a:xfrm>
            <a:custGeom>
              <a:avLst/>
              <a:ahLst/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</a:path>
              </a:pathLst>
            </a:custGeom>
            <a:solidFill>
              <a:srgbClr val="5FCAEE">
                <a:alpha val="19998"/>
              </a:srgbClr>
            </a:solidFill>
            <a:ln>
              <a:noFill/>
            </a:ln>
          </p:spPr>
        </p:sp>
        <p:sp>
          <p:nvSpPr>
            <p:cNvPr id="1048605" name="object 8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ahLst/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06" name="object 9"/>
            <p:cNvSpPr/>
            <p:nvPr/>
          </p:nvSpPr>
          <p:spPr>
            <a:xfrm rot="0">
              <a:off x="9337930" y="0"/>
              <a:ext cx="2854325" cy="6858000"/>
            </a:xfrm>
            <a:custGeom>
              <a:avLst/>
              <a:ahLst/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</a:path>
              </a:pathLst>
            </a:custGeom>
            <a:solidFill>
              <a:srgbClr val="17AFE3">
                <a:alpha val="50194"/>
              </a:srgbClr>
            </a:solidFill>
            <a:ln>
              <a:noFill/>
            </a:ln>
          </p:spPr>
        </p:sp>
        <p:sp>
          <p:nvSpPr>
            <p:cNvPr id="1048607" name="object 10"/>
            <p:cNvSpPr/>
            <p:nvPr/>
          </p:nvSpPr>
          <p:spPr>
            <a:xfrm rot="0">
              <a:off x="10896600" y="0"/>
              <a:ext cx="1295400" cy="6858000"/>
            </a:xfrm>
            <a:custGeom>
              <a:avLst/>
              <a:ahLst/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</a:path>
              </a:pathLst>
            </a:custGeom>
            <a:solidFill>
              <a:srgbClr val="2D83C3">
                <a:alpha val="70193"/>
              </a:srgbClr>
            </a:solidFill>
            <a:ln>
              <a:noFill/>
            </a:ln>
          </p:spPr>
        </p:sp>
        <p:sp>
          <p:nvSpPr>
            <p:cNvPr id="1048608" name="object 11"/>
            <p:cNvSpPr/>
            <p:nvPr/>
          </p:nvSpPr>
          <p:spPr>
            <a:xfrm rot="0">
              <a:off x="10936247" y="0"/>
              <a:ext cx="1256030" cy="6858000"/>
            </a:xfrm>
            <a:custGeom>
              <a:avLst/>
              <a:ahLst/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</a:path>
              </a:pathLst>
            </a:custGeom>
            <a:solidFill>
              <a:srgbClr val="226192">
                <a:alpha val="79997"/>
              </a:srgbClr>
            </a:solidFill>
            <a:ln>
              <a:noFill/>
            </a:ln>
          </p:spPr>
        </p:sp>
        <p:sp>
          <p:nvSpPr>
            <p:cNvPr id="1048609" name="object 12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ahLst/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10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</a:path>
            </a:pathLst>
          </a:custGeom>
          <a:solidFill>
            <a:srgbClr val="5FCAEE">
              <a:alpha val="70193"/>
            </a:srgbClr>
          </a:solidFill>
          <a:ln>
            <a:noFill/>
          </a:ln>
        </p:spPr>
      </p:sp>
      <p:sp>
        <p:nvSpPr>
          <p:cNvPr id="1048611" name="object 14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2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13" name="object 16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14" name="object 17"/>
          <p:cNvSpPr/>
          <p:nvPr>
            <p:ph type="title" sz="full" idx="0"/>
          </p:nvPr>
        </p:nvSpPr>
        <p:spPr>
          <a:xfrm rot="0">
            <a:off x="739775" y="830262"/>
            <a:ext cx="3910012" cy="600711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PROJECT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TITLE</a:t>
            </a:r>
          </a:p>
        </p:txBody>
      </p:sp>
      <p:grpSp>
        <p:nvGrpSpPr>
          <p:cNvPr id="21" name=""/>
          <p:cNvGrpSpPr/>
          <p:nvPr/>
        </p:nvGrpSpPr>
        <p:grpSpPr>
          <a:xfrm rot="0"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15" name="object 22"/>
          <p:cNvSpPr/>
          <p:nvPr/>
        </p:nvSpPr>
        <p:spPr>
          <a:xfrm rot="0">
            <a:off x="11353800" y="6473825"/>
            <a:ext cx="150812" cy="159385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2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16" name="TextBox 22"/>
          <p:cNvSpPr/>
          <p:nvPr/>
        </p:nvSpPr>
        <p:spPr>
          <a:xfrm rot="0">
            <a:off x="1217612" y="2122487"/>
            <a:ext cx="8593138" cy="13106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/>
            <a:r>
              <a:rPr altLang="en-US" b="1" sz="4400" lang="en-US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 rot="0">
            <a:off x="-76200" y="28575"/>
            <a:ext cx="12480925" cy="6858000"/>
          </a:xfrm>
          <a:custGeom>
            <a:avLst/>
            <a:ahLst/>
            <a:rect l="0" t="0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0" lvl="0" marL="0"/>
            <a:endParaRPr altLang="en-US" lang="en-US">
              <a:solidFill>
                <a:srgbClr val="000000"/>
              </a:solidFill>
              <a:latin typeface="Calibri" pitchFamily="0" charset="1"/>
              <a:ea typeface="Calibri" pitchFamily="0" charset="1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7443787" y="0"/>
            <a:ext cx="4752975" cy="6862762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 rot="0">
              <a:off x="9377426" y="4825"/>
              <a:ext cx="1218565" cy="6853555"/>
            </a:xfrm>
            <a:custGeom>
              <a:avLst/>
              <a:ahLst/>
              <a:rect l="0" t="0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19" name="object 5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ahLst/>
              <a:rect l="0" t="0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20" name="object 6"/>
            <p:cNvSpPr/>
            <p:nvPr/>
          </p:nvSpPr>
          <p:spPr>
            <a:xfrm rot="0">
              <a:off x="9182100" y="0"/>
              <a:ext cx="3009900" cy="6858000"/>
            </a:xfrm>
            <a:custGeom>
              <a:avLst/>
              <a:ahLst/>
              <a:rect l="0" t="0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</a:path>
              </a:pathLst>
            </a:custGeom>
            <a:solidFill>
              <a:srgbClr val="5FCAEE">
                <a:alpha val="36076"/>
              </a:srgbClr>
            </a:solidFill>
            <a:ln>
              <a:noFill/>
            </a:ln>
          </p:spPr>
        </p:sp>
        <p:sp>
          <p:nvSpPr>
            <p:cNvPr id="1048621" name="object 7"/>
            <p:cNvSpPr/>
            <p:nvPr/>
          </p:nvSpPr>
          <p:spPr>
            <a:xfrm rot="0">
              <a:off x="9602878" y="0"/>
              <a:ext cx="2589530" cy="6858000"/>
            </a:xfrm>
            <a:custGeom>
              <a:avLst/>
              <a:ahLst/>
              <a:rect l="0" t="0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</a:path>
              </a:pathLst>
            </a:custGeom>
            <a:solidFill>
              <a:srgbClr val="5FCAEE">
                <a:alpha val="19998"/>
              </a:srgbClr>
            </a:solidFill>
            <a:ln>
              <a:noFill/>
            </a:ln>
          </p:spPr>
        </p:sp>
        <p:sp>
          <p:nvSpPr>
            <p:cNvPr id="1048622" name="object 8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ahLst/>
              <a:rect l="0" t="0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23" name="object 9"/>
            <p:cNvSpPr/>
            <p:nvPr/>
          </p:nvSpPr>
          <p:spPr>
            <a:xfrm rot="0">
              <a:off x="9337930" y="0"/>
              <a:ext cx="2854325" cy="6858000"/>
            </a:xfrm>
            <a:custGeom>
              <a:avLst/>
              <a:ahLst/>
              <a:rect l="0" t="0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</a:path>
              </a:pathLst>
            </a:custGeom>
            <a:solidFill>
              <a:srgbClr val="17AFE3">
                <a:alpha val="50194"/>
              </a:srgbClr>
            </a:solidFill>
            <a:ln>
              <a:noFill/>
            </a:ln>
          </p:spPr>
        </p:sp>
        <p:sp>
          <p:nvSpPr>
            <p:cNvPr id="1048624" name="object 10"/>
            <p:cNvSpPr/>
            <p:nvPr/>
          </p:nvSpPr>
          <p:spPr>
            <a:xfrm rot="0">
              <a:off x="10896600" y="0"/>
              <a:ext cx="1295400" cy="6858000"/>
            </a:xfrm>
            <a:custGeom>
              <a:avLst/>
              <a:ahLst/>
              <a:rect l="0" t="0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</a:path>
              </a:pathLst>
            </a:custGeom>
            <a:solidFill>
              <a:srgbClr val="2D83C3">
                <a:alpha val="70193"/>
              </a:srgbClr>
            </a:solidFill>
            <a:ln>
              <a:noFill/>
            </a:ln>
          </p:spPr>
        </p:sp>
        <p:sp>
          <p:nvSpPr>
            <p:cNvPr id="1048625" name="object 11"/>
            <p:cNvSpPr/>
            <p:nvPr/>
          </p:nvSpPr>
          <p:spPr>
            <a:xfrm rot="0">
              <a:off x="10936247" y="0"/>
              <a:ext cx="1256030" cy="6858000"/>
            </a:xfrm>
            <a:custGeom>
              <a:avLst/>
              <a:ahLst/>
              <a:rect l="0" t="0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</a:path>
              </a:pathLst>
            </a:custGeom>
            <a:solidFill>
              <a:srgbClr val="226192">
                <a:alpha val="79997"/>
              </a:srgbClr>
            </a:solidFill>
            <a:ln>
              <a:noFill/>
            </a:ln>
          </p:spPr>
        </p:sp>
        <p:sp>
          <p:nvSpPr>
            <p:cNvPr id="1048626" name="object 12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ahLst/>
              <a:rect l="0" t="0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27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</a:path>
            </a:pathLst>
          </a:custGeom>
          <a:solidFill>
            <a:srgbClr val="5FCAEE">
              <a:alpha val="70193"/>
            </a:srgbClr>
          </a:solidFill>
          <a:ln>
            <a:noFill/>
          </a:ln>
        </p:spPr>
      </p:sp>
      <p:sp>
        <p:nvSpPr>
          <p:cNvPr id="1048628" name="object 14"/>
          <p:cNvSpPr/>
          <p:nvPr/>
        </p:nvSpPr>
        <p:spPr>
          <a:xfrm rot="0">
            <a:off x="752475" y="6486525"/>
            <a:ext cx="1773237" cy="1619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>
              <a:lnSpc>
                <a:spcPts val="1275"/>
              </a:lnSpc>
            </a:pP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3/21/202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4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nnu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al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v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w</a:t>
            </a:r>
          </a:p>
        </p:txBody>
      </p:sp>
      <p:sp>
        <p:nvSpPr>
          <p:cNvPr id="1048629" name="object 15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30" name="object 16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24" name=""/>
          <p:cNvGrpSpPr/>
          <p:nvPr/>
        </p:nvGrpSpPr>
        <p:grpSpPr>
          <a:xfrm rot="0"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rcRect l="0" t="0" r="0" b="0"/>
            <a:stretch>
              <a:fillRect/>
            </a:stretch>
          </p:blipFill>
          <p:spPr>
            <a:xfrm rot="0"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31" name="object 21"/>
          <p:cNvSpPr/>
          <p:nvPr>
            <p:ph type="title" sz="full" idx="0"/>
          </p:nvPr>
        </p:nvSpPr>
        <p:spPr>
          <a:xfrm rot="0">
            <a:off x="739775" y="446087"/>
            <a:ext cx="3589337" cy="6737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G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48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DA</a:t>
            </a:r>
          </a:p>
        </p:txBody>
      </p:sp>
      <p:sp>
        <p:nvSpPr>
          <p:cNvPr id="1048632" name="object 22"/>
          <p:cNvSpPr/>
          <p:nvPr/>
        </p:nvSpPr>
        <p:spPr>
          <a:xfrm rot="0">
            <a:off x="11353800" y="6473825"/>
            <a:ext cx="150812" cy="159385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3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33" name="TextBox 22"/>
          <p:cNvSpPr/>
          <p:nvPr/>
        </p:nvSpPr>
        <p:spPr>
          <a:xfrm rot="0">
            <a:off x="2509837" y="1041400"/>
            <a:ext cx="5029200" cy="40284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endParaRPr altLang="en-US" sz="28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Problem Statement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Project Overview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End Users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Our Solution and Proposition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Dataset Description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Modelling Approach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Results and </a:t>
            </a: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Discussion</a:t>
            </a:r>
          </a:p>
          <a:p>
            <a:pPr algn="l" lvl="0">
              <a:buFontTx/>
              <a:buAutoNum type="arabicPeriod" startAt="1"/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Conclusion</a:t>
            </a:r>
          </a:p>
          <a:p>
            <a:pPr lvl="0"/>
            <a:endParaRPr altLang="en-US" sz="2800" lang="en-IN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6" name=""/>
          <p:cNvGrpSpPr/>
          <p:nvPr/>
        </p:nvGrpSpPr>
        <p:grpSpPr>
          <a:xfrm rot="0"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ahLst/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1048635" name="object 4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ahLst/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36" name="object 6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37" name="object 7"/>
          <p:cNvSpPr/>
          <p:nvPr>
            <p:ph type="title" sz="full" idx="0"/>
          </p:nvPr>
        </p:nvSpPr>
        <p:spPr>
          <a:xfrm rot="0">
            <a:off x="833437" y="574675"/>
            <a:ext cx="7527925" cy="600710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  <a:tabLst>
                <a:tab algn="l" pos="2727325"/>
              </a:tabLst>
            </a:pP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ROB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M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	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ME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NT</a:t>
            </a: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38" name="object 10"/>
          <p:cNvSpPr/>
          <p:nvPr/>
        </p:nvSpPr>
        <p:spPr>
          <a:xfrm rot="0">
            <a:off x="11353800" y="6473825"/>
            <a:ext cx="150812" cy="159385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4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39" name="TextBox 10"/>
          <p:cNvSpPr/>
          <p:nvPr/>
        </p:nvSpPr>
        <p:spPr>
          <a:xfrm rot="0">
            <a:off x="676275" y="1857375"/>
            <a:ext cx="7556500" cy="3317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-285750" lvl="0" marL="285750"/>
            <a:endParaRPr altLang="en-US" lang="en-IN"/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Utilize Excel to ef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f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ently analyse employee data by leveraging functions such as PivotTables, and 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d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tion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en-GB" sz="2400" lang="en-US">
                <a:latin typeface="Times New Roman" pitchFamily="18" charset="0"/>
                <a:ea typeface="Times New Roman" pitchFamily="18" charset="0"/>
              </a:rPr>
              <a:t> formatting</a:t>
            </a: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. 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This enables the identification of key trends, such as current employee rates, performance levels.</a:t>
            </a:r>
          </a:p>
          <a:p>
            <a:pPr algn="just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Decision-making processes by visualizing this data through pie chart.”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 rot="0"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0" name="object 3"/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ahLst/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1048641" name="object 4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ahLst/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0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42" name="object 6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3" name="object 7"/>
          <p:cNvSpPr/>
          <p:nvPr>
            <p:ph type="title" sz="full" idx="0"/>
          </p:nvPr>
        </p:nvSpPr>
        <p:spPr>
          <a:xfrm rot="0">
            <a:off x="739775" y="830262"/>
            <a:ext cx="5264150" cy="600711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  <a:tabLst>
                <a:tab algn="l" pos="2641600"/>
              </a:tabLst>
            </a:pP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PROJECT	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OVERVIEW</a:t>
            </a: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4" name="object 10"/>
          <p:cNvSpPr/>
          <p:nvPr/>
        </p:nvSpPr>
        <p:spPr>
          <a:xfrm rot="0">
            <a:off x="11353800" y="6473825"/>
            <a:ext cx="150812" cy="159385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5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45" name="TextBox 10"/>
          <p:cNvSpPr/>
          <p:nvPr/>
        </p:nvSpPr>
        <p:spPr>
          <a:xfrm rot="0">
            <a:off x="990600" y="2133600"/>
            <a:ext cx="7924800" cy="7518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endParaRPr altLang="en-US" sz="24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/>
            <a:endParaRPr altLang="en-US" sz="2400" lang="en-IN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46" name="TextBox 8"/>
          <p:cNvSpPr/>
          <p:nvPr/>
        </p:nvSpPr>
        <p:spPr>
          <a:xfrm rot="0">
            <a:off x="676275" y="1725612"/>
            <a:ext cx="7924800" cy="4714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This project focuses on analysing employee data to identify trends and insights that can drive better decisions.</a:t>
            </a:r>
          </a:p>
          <a:p>
            <a:pPr algn="l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 Excel will be used to clean, organize, and visualize key metrics such as employee demographics, performance, and retention rates.</a:t>
            </a:r>
          </a:p>
          <a:p>
            <a:pPr algn="l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The analysis will highlight areas of improvement in workforce management, helping to optimize resource allocation. </a:t>
            </a:r>
          </a:p>
          <a:p>
            <a:pPr algn="l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Outcomes will include detailed reports and dashboards for management review.</a:t>
            </a:r>
          </a:p>
          <a:p>
            <a:pPr algn="l" indent="-285750" lvl="0" marL="285750">
              <a:buFont typeface="Arial" pitchFamily="34" charset="0"/>
              <a:buChar char="•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The findings aim to support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bg bwMode="white"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8" name="object 3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9" name="object 4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50" name="object 5"/>
          <p:cNvSpPr/>
          <p:nvPr>
            <p:ph type="title" sz="full" idx="0"/>
          </p:nvPr>
        </p:nvSpPr>
        <p:spPr>
          <a:xfrm rot="0">
            <a:off x="700087" y="892175"/>
            <a:ext cx="5013325" cy="461011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W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H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AR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H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U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3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S?</a:t>
            </a: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51" name="object 8"/>
          <p:cNvSpPr/>
          <p:nvPr/>
        </p:nvSpPr>
        <p:spPr>
          <a:xfrm rot="0">
            <a:off x="11353800" y="6473825"/>
            <a:ext cx="150812" cy="159385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6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52" name="TextBox 6"/>
          <p:cNvSpPr/>
          <p:nvPr/>
        </p:nvSpPr>
        <p:spPr>
          <a:xfrm rot="0">
            <a:off x="5192712" y="2524125"/>
            <a:ext cx="1830387" cy="3571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endParaRPr altLang="en-US" lang="en-US"/>
          </a:p>
        </p:txBody>
      </p:sp>
      <p:grpSp>
        <p:nvGrpSpPr>
          <p:cNvPr id="30" name=""/>
          <p:cNvGrpSpPr/>
          <p:nvPr/>
        </p:nvGrpSpPr>
        <p:grpSpPr>
          <a:xfrm rot="0"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3" name="object 3"/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ahLst/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1048654" name="object 4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ahLst/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grpSp>
        <p:nvGrpSpPr>
          <p:cNvPr id="31" name=""/>
          <p:cNvGrpSpPr/>
          <p:nvPr/>
        </p:nvGrpSpPr>
        <p:grpSpPr>
          <a:xfrm rot="0">
            <a:off x="8143875" y="3086100"/>
            <a:ext cx="2762250" cy="3257550"/>
            <a:chOff x="7991475" y="2933700"/>
            <a:chExt cx="2762250" cy="3257550"/>
          </a:xfrm>
        </p:grpSpPr>
        <p:sp>
          <p:nvSpPr>
            <p:cNvPr id="1048655" name="object 3"/>
            <p:cNvSpPr/>
            <p:nvPr/>
          </p:nvSpPr>
          <p:spPr>
            <a:xfrm rot="0">
              <a:off x="9353550" y="5362575"/>
              <a:ext cx="457200" cy="457200"/>
            </a:xfrm>
            <a:custGeom>
              <a:avLst/>
              <a:ahLst/>
              <a:rect l="0" t="0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</a:path>
              </a:pathLst>
            </a:custGeom>
            <a:solidFill>
              <a:srgbClr val="42AF51"/>
            </a:solidFill>
            <a:ln>
              <a:noFill/>
            </a:ln>
          </p:spPr>
        </p:sp>
        <p:sp>
          <p:nvSpPr>
            <p:cNvPr id="1048656" name="object 4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ahLst/>
              <a:rect l="0" t="0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rcRect l="0" t="0" r="0" b="0"/>
            <a:stretch>
              <a:fillRect/>
            </a:stretch>
          </p:blipFill>
          <p:spPr>
            <a:xfrm rot="0"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7" name="TextBox 8"/>
          <p:cNvSpPr/>
          <p:nvPr/>
        </p:nvSpPr>
        <p:spPr>
          <a:xfrm rot="0">
            <a:off x="5192712" y="2524125"/>
            <a:ext cx="1830387" cy="3571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endParaRPr altLang="en-US" lang="en-US"/>
          </a:p>
        </p:txBody>
      </p:sp>
      <p:pic>
        <p:nvPicPr>
          <p:cNvPr id="2097165" name="Picture 13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019300" y="3132137"/>
            <a:ext cx="4676775" cy="2687637"/>
          </a:xfrm>
          <a:prstGeom prst="rect"/>
          <a:noFill/>
          <a:ln>
            <a:noFill/>
          </a:ln>
        </p:spPr>
      </p:pic>
      <p:sp>
        <p:nvSpPr>
          <p:cNvPr id="1048658" name="TextBox 18"/>
          <p:cNvSpPr/>
          <p:nvPr/>
        </p:nvSpPr>
        <p:spPr>
          <a:xfrm rot="0">
            <a:off x="5192712" y="2524125"/>
            <a:ext cx="1830387" cy="3571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endParaRPr altLang="en-US" lang="en-US"/>
          </a:p>
        </p:txBody>
      </p:sp>
      <p:sp>
        <p:nvSpPr>
          <p:cNvPr id="1048659" name="TextBox 19"/>
          <p:cNvSpPr/>
          <p:nvPr/>
        </p:nvSpPr>
        <p:spPr>
          <a:xfrm rot="0">
            <a:off x="517525" y="1643062"/>
            <a:ext cx="6094412" cy="10820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The end users of the employee data analysis are HR managers, team leads, and senior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476375"/>
            <a:ext cx="2695575" cy="3248025"/>
          </a:xfrm>
          <a:prstGeom prst="rect"/>
          <a:noFill/>
          <a:ln>
            <a:noFill/>
          </a:ln>
        </p:spPr>
      </p:pic>
      <p:sp>
        <p:nvSpPr>
          <p:cNvPr id="1048660" name="object 3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61" name="object 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2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63" name="object 6"/>
          <p:cNvSpPr/>
          <p:nvPr>
            <p:ph type="title" sz="full" idx="0"/>
          </p:nvPr>
        </p:nvSpPr>
        <p:spPr>
          <a:xfrm rot="0">
            <a:off x="558800" y="857250"/>
            <a:ext cx="9763125" cy="547687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00"/>
              </a:spcBef>
            </a:pP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U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LU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V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LU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P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</a:t>
            </a:r>
            <a:r>
              <a:rPr altLang="en-US" b="1" sz="36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4" name="object 9"/>
          <p:cNvSpPr/>
          <p:nvPr/>
        </p:nvSpPr>
        <p:spPr>
          <a:xfrm rot="0">
            <a:off x="11353800" y="6473825"/>
            <a:ext cx="150812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b="0" sz="1100" i="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7</a:t>
            </a:fld>
            <a:endParaRPr altLang="en-US" b="0" sz="1100" i="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65" name="TextBox 7"/>
          <p:cNvSpPr/>
          <p:nvPr/>
        </p:nvSpPr>
        <p:spPr>
          <a:xfrm rot="0">
            <a:off x="3786187" y="2233612"/>
            <a:ext cx="5748337" cy="29352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-342900" lvl="0" marL="342900">
              <a:buFontTx/>
              <a:buAutoNum type="arabicPeriod" startAt="1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Conditional formatting – highlights missing cells 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Filter- helps to remove the empty cells 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Formula – helps to identify the performance of employees 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Pivot table – helps to summarise 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
Pie chart –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Title 1"/>
          <p:cNvSpPr/>
          <p:nvPr>
            <p:ph type="title" sz="full" idx="0"/>
          </p:nvPr>
        </p:nvSpPr>
        <p:spPr>
          <a:xfrm rot="0">
            <a:off x="755650" y="385762"/>
            <a:ext cx="10680700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lvl="0"/>
            <a:r>
              <a:rPr altLang="en-US" b="1" sz="4800" lang="en-IN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Dataset Description</a:t>
            </a:r>
          </a:p>
        </p:txBody>
      </p:sp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89775" y="2082800"/>
            <a:ext cx="2695575" cy="3248025"/>
          </a:xfrm>
          <a:prstGeom prst="rect"/>
          <a:noFill/>
          <a:ln>
            <a:noFill/>
          </a:ln>
          <a:effectLst>
            <a:outerShdw algn="t" dir="5400000" dist="38099" kx="0" sx="100000" sy="100000">
              <a:srgbClr val="000000">
                <a:alpha val="39999"/>
              </a:srgbClr>
            </a:outerShdw>
          </a:effectLst>
        </p:spPr>
      </p:pic>
      <p:sp>
        <p:nvSpPr>
          <p:cNvPr id="1048667" name="TextBox 2"/>
          <p:cNvSpPr/>
          <p:nvPr/>
        </p:nvSpPr>
        <p:spPr>
          <a:xfrm rot="0">
            <a:off x="1585912" y="2084387"/>
            <a:ext cx="6772275" cy="30241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EMPLOYEE ID 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FIRST NAME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LAST NAME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BUSINESS UNIT 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EMPLOYEE TYPE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EMPLOYEE CLASSIFICATION TYPE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GENDER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PERFORMANCE SCORE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CURRENT EMPLOYEE RATE</a:t>
            </a:r>
          </a:p>
          <a:p>
            <a:pPr algn="l" indent="-342900" lvl="0" marL="342900">
              <a:buFontTx/>
              <a:buAutoNum type="arabicPeriod" startAt="1"/>
            </a:pPr>
            <a:r>
              <a:rPr altLang="en-US" lang="en-IN"/>
              <a:t>
PERFORMANCE LEVEL</a:t>
            </a:r>
          </a:p>
          <a:p>
            <a:pPr algn="l" indent="-342900" lvl="0" marL="342900"/>
            <a:endParaRPr altLang="en-US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8" name="object 2"/>
          <p:cNvSpPr/>
          <p:nvPr/>
        </p:nvSpPr>
        <p:spPr>
          <a:xfrm rot="0">
            <a:off x="752475" y="6486525"/>
            <a:ext cx="1773237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lvl="0">
              <a:lnSpc>
                <a:spcPts val="1275"/>
              </a:lnSpc>
            </a:pP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3/21/202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4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nnu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al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R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v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i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e</a:t>
            </a:r>
            <a:r>
              <a:rPr altLang="en-US" b="1" sz="1100" lang="en-US">
                <a:solidFill>
                  <a:srgbClr val="2D83C3"/>
                </a:solidFill>
                <a:latin typeface="Trebuchet MS" pitchFamily="0" charset="1"/>
                <a:ea typeface="Trebuchet MS" pitchFamily="0" charset="1"/>
              </a:rPr>
              <a:t>w</a:t>
            </a:r>
          </a:p>
        </p:txBody>
      </p:sp>
      <p:sp>
        <p:nvSpPr>
          <p:cNvPr id="1048669" name="object 3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70" name="object 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1" name="object 5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10400" y="2095500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72" name="object 7"/>
          <p:cNvSpPr/>
          <p:nvPr>
            <p:ph type="title" sz="full" idx="0"/>
          </p:nvPr>
        </p:nvSpPr>
        <p:spPr>
          <a:xfrm rot="0">
            <a:off x="739775" y="655637"/>
            <a:ext cx="8480425" cy="638175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fontAlgn="base" indent="0" marL="0">
              <a:buFontTx/>
              <a:buNone/>
              <a:defRPr b="0">
                <a:latin typeface="Calibri" pitchFamily="0" charset="1"/>
                <a:ea typeface="Calibri" pitchFamily="0" charset="1"/>
              </a:defRPr>
            </a:lvl1pPr>
          </a:lstStyle>
          <a:p>
            <a:pPr indent="-12700" lvl="0" marL="12700">
              <a:lnSpc>
                <a:spcPct val="100000"/>
              </a:lnSpc>
              <a:spcBef>
                <a:spcPts val="125"/>
              </a:spcBef>
            </a:pP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THE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"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WOW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"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IN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OUR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 </a:t>
            </a:r>
            <a:r>
              <a:rPr altLang="en-US" b="1" sz="4200" lang="en-US">
                <a:solidFill>
                  <a:srgbClr val="000000"/>
                </a:solidFill>
                <a:latin typeface="Trebuchet MS" pitchFamily="0" charset="1"/>
                <a:ea typeface="Trebuchet MS" pitchFamily="0" charset="1"/>
              </a:rPr>
              <a:t>SOLUTION</a:t>
            </a:r>
          </a:p>
        </p:txBody>
      </p:sp>
      <p:sp>
        <p:nvSpPr>
          <p:cNvPr id="1048673" name="object 8"/>
          <p:cNvSpPr/>
          <p:nvPr/>
        </p:nvSpPr>
        <p:spPr>
          <a:xfrm rot="0">
            <a:off x="11277600" y="6473825"/>
            <a:ext cx="228600" cy="190500"/>
          </a:xfrm>
          <a:prstGeom prst="rect"/>
          <a:noFill/>
          <a:ln>
            <a:noFill/>
          </a:ln>
        </p:spPr>
        <p:txBody>
          <a:bodyPr anchor="t" bIns="0" lIns="0" rIns="0" tIns="6985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indent="-38100" lvl="0" marL="38100">
              <a:lnSpc>
                <a:spcPct val="100000"/>
              </a:lnSpc>
              <a:spcBef>
                <a:spcPts val="50"/>
              </a:spcBef>
            </a:pPr>
            <a:fld id="{566ABCEB-ACFC-4714-9973-3DA970169C29}" type="slidenum">
              <a:rPr altLang="en-US" sz="1100" lang="en-US">
                <a:solidFill>
                  <a:srgbClr val="2D936B"/>
                </a:solidFill>
                <a:latin typeface="Trebuchet MS" pitchFamily="0" charset="1"/>
                <a:ea typeface="Trebuchet MS" pitchFamily="0" charset="1"/>
              </a:rPr>
              <a:pPr indent="-38100" lvl="0" marL="38100">
                <a:lnSpc>
                  <a:spcPct val="100000"/>
                </a:lnSpc>
                <a:spcBef>
                  <a:spcPts val="50"/>
                </a:spcBef>
              </a:pPr>
              <a:t>9</a:t>
            </a:fld>
            <a:endParaRPr altLang="en-US" sz="1100" lang="en-US">
              <a:solidFill>
                <a:srgbClr val="2D936B"/>
              </a:solidFill>
              <a:latin typeface="Trebuchet MS" pitchFamily="0" charset="1"/>
              <a:ea typeface="Trebuchet MS" pitchFamily="0" charset="1"/>
            </a:endParaRPr>
          </a:p>
        </p:txBody>
      </p:sp>
      <p:sp>
        <p:nvSpPr>
          <p:cNvPr id="1048674" name="TextBox 8"/>
          <p:cNvSpPr/>
          <p:nvPr/>
        </p:nvSpPr>
        <p:spPr>
          <a:xfrm rot="0">
            <a:off x="2706687" y="2354262"/>
            <a:ext cx="3187700" cy="9540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l" lvl="0"/>
            <a:endParaRPr altLang="en-US" sz="2800" lang="en-US">
              <a:solidFill>
                <a:srgbClr val="0D0D0D"/>
              </a:solidFill>
              <a:latin typeface="Times New Roman" pitchFamily="18" charset="0"/>
              <a:ea typeface="Times New Roman" pitchFamily="18" charset="0"/>
            </a:endParaRPr>
          </a:p>
          <a:p>
            <a:pPr lvl="0"/>
            <a:endParaRPr altLang="en-US" sz="2800" lang="en-IN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75" name="TextBox 9"/>
          <p:cNvSpPr/>
          <p:nvPr/>
        </p:nvSpPr>
        <p:spPr>
          <a:xfrm rot="0">
            <a:off x="752475" y="3074987"/>
            <a:ext cx="5924550" cy="1158875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eaLnBrk="1" fontAlgn="base" hangingPunct="1" indent="0" latinLnBrk="0" marL="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1pPr>
            <a:lvl2pPr algn="l" eaLnBrk="1" fontAlgn="base" hangingPunct="1" indent="0" latinLnBrk="0" marL="4572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2pPr>
            <a:lvl3pPr algn="l" eaLnBrk="1" fontAlgn="base" hangingPunct="1" indent="0" latinLnBrk="0" marL="9144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3pPr>
            <a:lvl4pPr algn="l" eaLnBrk="1" fontAlgn="base" hangingPunct="1" indent="0" latinLnBrk="0" marL="13716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4pPr>
            <a:lvl5pPr algn="l" eaLnBrk="1" fontAlgn="base" hangingPunct="1" indent="0" latinLnBrk="0" marL="1828800">
              <a:buFontTx/>
              <a:buNone/>
              <a:defRPr b="0" sz="1800">
                <a:solidFill>
                  <a:srgbClr val="000000"/>
                </a:solidFill>
                <a:latin typeface="Arial" pitchFamily="0" charset="0"/>
                <a:ea typeface="Arial" pitchFamily="0" charset="0"/>
              </a:defRPr>
            </a:lvl5pPr>
          </a:lstStyle>
          <a:p>
            <a:pPr algn="ctr" lvl="0"/>
            <a:r>
              <a:rPr altLang="en-US" sz="3600" lang="en-IN">
                <a:solidFill>
                  <a:srgbClr val="C0504D"/>
                </a:solidFill>
                <a:latin typeface="Algerian" pitchFamily="82" charset="0"/>
              </a:rPr>
              <a:t>Performance level</a:t>
            </a:r>
          </a:p>
          <a:p>
            <a:pPr algn="ctr" lvl="0"/>
            <a:r>
              <a:rPr altLang="en-US" lang="en-IN"/>
              <a:t>
=IFS(Z9&gt;=5,”VERY HIGH”,Z9&gt;=4,”HIGH”,Z9&gt;=3,”MED”,TRUE,”LOW”)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chandrikadaniel2005@gmail.com</cp:lastModifiedBy>
  <dcterms:created xsi:type="dcterms:W3CDTF">2024-03-27T13:37:22Z</dcterms:created>
  <dcterms:modified xsi:type="dcterms:W3CDTF">2024-09-20T06:46:42Z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2024-03-20T18:30:00Z</vt:filetime>
  </property>
  <property fmtid="{D5CDD505-2E9C-101B-9397-08002B2CF9AE}" pid="3" name="LastSaved">
    <vt:filetime>2024-03-28T18:30:00Z</vt:filetime>
  </property>
  <property fmtid="{D5CDD505-2E9C-101B-9397-08002B2CF9AE}" pid="4" name="ICV">
    <vt:lpwstr>a529fcf3c7894b9ab5d0412b0edf9f06</vt:lpwstr>
  </property>
</Properties>
</file>