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9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1048595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00" name="object 9"/>
          <p:cNvSpPr txBox="1"/>
          <p:nvPr/>
        </p:nvSpPr>
        <p:spPr>
          <a:xfrm>
            <a:off x="949326" y="3439257"/>
            <a:ext cx="85058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lang="en-US" altLang="zh-CN" sz="2400" b="1" spc="-55" dirty="0">
                <a:latin typeface="Calibri"/>
                <a:cs typeface="Calibri"/>
              </a:rPr>
              <a:t>KEERTHANA 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</a:t>
            </a:r>
            <a:r>
              <a:rPr lang="en-US" altLang="zh-CN" sz="2400" b="1" dirty="0">
                <a:latin typeface="Calibri"/>
                <a:cs typeface="Calibri"/>
              </a:rPr>
              <a:t>:04588DA691D48ADBFEC4190AF38DB257</a:t>
            </a:r>
            <a:r>
              <a:rPr lang="en-US" altLang="zh-CN" sz="2400" b="1" spc="-45" dirty="0">
                <a:latin typeface="Calibri"/>
                <a:cs typeface="Calibri"/>
              </a:rPr>
              <a:t>,</a:t>
            </a:r>
            <a:r>
              <a:rPr lang="en-US" altLang="" sz="2400" b="1" spc="-45" dirty="0">
                <a:latin typeface="Calibri"/>
                <a:cs typeface="Calibri"/>
              </a:rPr>
              <a:t>122</a:t>
            </a:r>
            <a:r>
              <a:rPr lang="en-US" altLang="zh-CN" sz="2400" b="1" spc="-45" dirty="0">
                <a:latin typeface="Calibri"/>
                <a:cs typeface="Calibri"/>
              </a:rPr>
              <a:t>2</a:t>
            </a:r>
            <a:r>
              <a:rPr lang="en-US" altLang="" sz="2400" b="1" spc="-45" dirty="0">
                <a:latin typeface="Calibri"/>
                <a:cs typeface="Calibri"/>
              </a:rPr>
              <a:t>01828</a:t>
            </a:r>
          </a:p>
          <a:p>
            <a:pPr marL="12700" marR="5080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B.COM(</a:t>
            </a:r>
            <a:r>
              <a:rPr lang="en-US" altLang="zh-CN" sz="2400" b="1" spc="-10" dirty="0">
                <a:latin typeface="Calibri"/>
                <a:cs typeface="Calibri"/>
              </a:rPr>
              <a:t>CORPORATE</a:t>
            </a:r>
            <a:r>
              <a:rPr lang="zh-CN" altLang="en-US" sz="2400" b="1" spc="-10" dirty="0">
                <a:latin typeface="Calibri"/>
                <a:cs typeface="Calibri"/>
              </a:rPr>
              <a:t> </a:t>
            </a:r>
            <a:r>
              <a:rPr lang="en-US" altLang="zh-CN" sz="2400" b="1" spc="-10" dirty="0">
                <a:latin typeface="Calibri"/>
                <a:cs typeface="Calibri"/>
              </a:rPr>
              <a:t>SECRETARYSHIP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4860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75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MODELLING</a:t>
            </a:r>
          </a:p>
        </p:txBody>
      </p:sp>
      <p:sp>
        <p:nvSpPr>
          <p:cNvPr id="1048677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7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DOWNLOAD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DATASET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EXCEL.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OPTION.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ORDER.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5080" indent="91059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DRAG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8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35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881380" marR="117475" indent="151765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3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35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INSERT.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000"/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7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652780" indent="53086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3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35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WANT.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8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CREATED.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 panose="020B0603020202020204"/>
                <a:cs typeface="Trebuchet MS" panose="020B0603020202020204"/>
              </a:rPr>
              <a:t>RESULTS</a:t>
            </a:r>
          </a:p>
        </p:txBody>
      </p:sp>
      <p:sp>
        <p:nvSpPr>
          <p:cNvPr id="104868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 panose="020B0603020202020204"/>
                <a:cs typeface="Trebuchet MS" panose="020B0603020202020204"/>
              </a:rPr>
              <a:t>1.TABLE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0" y="1913890"/>
            <a:ext cx="6639560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835660"/>
          </a:xfrm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pc="-60" dirty="0">
                <a:latin typeface="Trebuchet MS" panose="020B0603020202020204"/>
                <a:cs typeface="Trebuchet MS" panose="020B0603020202020204"/>
              </a:rPr>
              <a:t>FLOW CHART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1508125"/>
            <a:ext cx="5868035" cy="4511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048694" name="object 3"/>
          <p:cNvSpPr txBox="1"/>
          <p:nvPr/>
        </p:nvSpPr>
        <p:spPr>
          <a:xfrm>
            <a:off x="1352674" y="1501783"/>
            <a:ext cx="6958965" cy="412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The analysis reveals a significant relationship between job level, work-life balance, and employee performance.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 Higher job levels often lead to increased stress and reduced work-life balance, negatively impacting performance. Conversely, employees who maintain a better work-life balance generally perform better.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Implementing flexible policies and providing resources to manage responsibilities effectively can lead to more sustainable performance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>
            <a:spLocks noGrp="1"/>
          </p:cNvSpPr>
          <p:nvPr>
            <p:ph type="ctrTitle"/>
          </p:nvPr>
        </p:nvSpPr>
        <p:spPr>
          <a:xfrm>
            <a:off x="739775" y="804862"/>
            <a:ext cx="3860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2097154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1048621" name="object 6"/>
          <p:cNvSpPr txBox="1"/>
          <p:nvPr/>
        </p:nvSpPr>
        <p:spPr>
          <a:xfrm>
            <a:off x="1290547" y="2126319"/>
            <a:ext cx="8216900" cy="1993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Job Level  and  Life  balance Analysis.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22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29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8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1048636" name="object 20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890840"/>
          </a:xfrm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AGENDA</a:t>
            </a:r>
          </a:p>
        </p:txBody>
      </p:sp>
      <p:sp>
        <p:nvSpPr>
          <p:cNvPr id="1048637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048638" name="object 21"/>
          <p:cNvSpPr txBox="1"/>
          <p:nvPr/>
        </p:nvSpPr>
        <p:spPr>
          <a:xfrm>
            <a:off x="2312870" y="1479429"/>
            <a:ext cx="4474210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Proposition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Description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Discussion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0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104864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35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 panose="020B0603020202020204"/>
                <a:cs typeface="Trebuchet MS" panose="020B0603020202020204"/>
              </a:rPr>
              <a:t>PROBLEM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3" name="object 8"/>
          <p:cNvSpPr txBox="1"/>
          <p:nvPr/>
        </p:nvSpPr>
        <p:spPr>
          <a:xfrm>
            <a:off x="834071" y="1197990"/>
            <a:ext cx="2905760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 panose="020B0603020202020204"/>
                <a:cs typeface="Trebuchet MS" panose="020B0603020202020204"/>
              </a:rPr>
              <a:t>STATEMENT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9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44" name="object 10"/>
          <p:cNvSpPr txBox="1"/>
          <p:nvPr/>
        </p:nvSpPr>
        <p:spPr>
          <a:xfrm>
            <a:off x="1051225" y="1711767"/>
            <a:ext cx="5472430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b="1" spc="-60" dirty="0">
                <a:latin typeface="Times New Roman" panose="02020603050405020304"/>
                <a:cs typeface="Times New Roman" panose="02020603050405020304"/>
              </a:rPr>
              <a:t> Employee performance may decline as job levels increase due to higher stress and poor work-life balance. Lower levels often have better balance and higher performance. Understanding the impact of job level on work-life balance is key to improving performance. Strategies should focus on enhancing productivity while maintaining employee well-being.</a:t>
            </a:r>
          </a:p>
        </p:txBody>
      </p:sp>
      <p:sp>
        <p:nvSpPr>
          <p:cNvPr id="1048645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1176271"/>
          </a:xfrm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3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OVERVIEW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50" name="object 9"/>
          <p:cNvSpPr txBox="1"/>
          <p:nvPr/>
        </p:nvSpPr>
        <p:spPr>
          <a:xfrm>
            <a:off x="1206500" y="1932735"/>
            <a:ext cx="5346065" cy="356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10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This project aims to analyse the relationship between employee performance, job level, and work-life balance. It explores how higher job levels, often associated with greater responsibilities, may impact work-life balance and, in turn, affect performance</a:t>
            </a:r>
            <a:r>
              <a:rPr sz="3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 panose="020B0603020202020204"/>
                <a:cs typeface="Trebuchet MS" panose="020B0603020202020204"/>
              </a:rPr>
              <a:t>WHO</a:t>
            </a:r>
            <a:r>
              <a:rPr sz="3200" spc="-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END</a:t>
            </a:r>
            <a:r>
              <a:rPr sz="3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USERS?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6" name="object 6"/>
          <p:cNvSpPr txBox="1"/>
          <p:nvPr/>
        </p:nvSpPr>
        <p:spPr>
          <a:xfrm>
            <a:off x="694403" y="2080400"/>
            <a:ext cx="6833870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10" indent="-4737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HUMAN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DEPARTMENTS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35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32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TEAM</a:t>
            </a:r>
            <a:r>
              <a:rPr sz="32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LEADERS</a:t>
            </a:r>
            <a:r>
              <a:rPr sz="32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SUPERVISORS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EMPLOYEES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EXECUTIVE</a:t>
            </a:r>
            <a:r>
              <a:rPr sz="3200" b="1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3200" b="1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ANALYSTS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RECRUITERS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1118934"/>
          </a:xfrm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600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ITS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PROPOSITION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48662" name="object 8"/>
          <p:cNvSpPr txBox="1"/>
          <p:nvPr/>
        </p:nvSpPr>
        <p:spPr>
          <a:xfrm>
            <a:off x="3462825" y="2253884"/>
            <a:ext cx="5112385" cy="248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FILTERING-</a:t>
            </a:r>
            <a:r>
              <a:rPr sz="2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7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7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SUMMARY</a:t>
            </a:r>
            <a:r>
              <a:rPr sz="27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7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700" spc="-25" dirty="0">
                <a:latin typeface="Times New Roman" panose="02020603050405020304"/>
                <a:cs typeface="Times New Roman" panose="02020603050405020304"/>
              </a:rPr>
              <a:t>FLOW CHART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7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0" dirty="0">
                <a:latin typeface="Times New Roman" panose="02020603050405020304"/>
                <a:cs typeface="Times New Roman" panose="02020603050405020304"/>
              </a:rPr>
              <a:t>REPORT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Dataset</a:t>
            </a:r>
            <a:r>
              <a:rPr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10" dirty="0">
                <a:latin typeface="Trebuchet MS" panose="020B0603020202020204"/>
                <a:cs typeface="Trebuchet MS" panose="020B0603020202020204"/>
              </a:rPr>
              <a:t>Description</a:t>
            </a:r>
          </a:p>
        </p:txBody>
      </p:sp>
      <p:sp>
        <p:nvSpPr>
          <p:cNvPr id="1048665" name="object 3"/>
          <p:cNvSpPr txBox="1"/>
          <p:nvPr/>
        </p:nvSpPr>
        <p:spPr>
          <a:xfrm>
            <a:off x="1413000" y="1337507"/>
            <a:ext cx="7000875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21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SET-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NAN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0" dirty="0">
                <a:latin typeface="Times New Roman" panose="02020603050405020304"/>
                <a:cs typeface="Times New Roman" panose="02020603050405020304"/>
              </a:rPr>
              <a:t>MUDHALVAN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PORTAL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1957705" indent="4565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EXCEL: EMPLOYEE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ID-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ALPHANUMERIC(TEXT)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AGE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lang="en-US" altLang="" sz="2100" b="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(TEXT) </a:t>
            </a: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GENDER-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JOB ROLE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MONTHLY INCOME</a:t>
            </a:r>
            <a:r>
              <a:rPr sz="21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NUMERICAL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JOB SATISFACTION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EDUCATION LEVEL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80" dirty="0">
                <a:latin typeface="Times New Roman" panose="02020603050405020304"/>
                <a:cs typeface="Times New Roman" panose="02020603050405020304"/>
              </a:rPr>
              <a:t>MARITAL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10" dirty="0">
                <a:latin typeface="Times New Roman" panose="02020603050405020304"/>
                <a:cs typeface="Times New Roman" panose="02020603050405020304"/>
              </a:rPr>
              <a:t>OPPORTUNITIES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469265" indent="-38925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USED: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7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1048671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"WOW"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10"/>
          <p:cNvSpPr txBox="1"/>
          <p:nvPr/>
        </p:nvSpPr>
        <p:spPr>
          <a:xfrm>
            <a:off x="2054830" y="2019680"/>
            <a:ext cx="600583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Tailored solutions for each job level to enhance performance while maintaining a healthy work-life balance. Offering flexibility in work schedules to reduce stress and improve productivity across all levels.</a:t>
            </a:r>
          </a:p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 Using advanced analytics to provide actionable insights for sustainable performance and employee well-being.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2. FLOW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23076PC4BI</dc:creator>
  <cp:lastModifiedBy>Divyashree R</cp:lastModifiedBy>
  <cp:revision>1</cp:revision>
  <dcterms:created xsi:type="dcterms:W3CDTF">2024-08-27T04:05:30Z</dcterms:created>
  <dcterms:modified xsi:type="dcterms:W3CDTF">2024-08-30T17:07:54Z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1033-5.7.1.8092</vt:lpwstr>
  </property>
  <property fmtid="{D5CDD505-2E9C-101B-9397-08002B2CF9AE}" pid="4" name="ICV">
    <vt:lpwstr>e33baeadd93d4201ab57751c2a68b242</vt:lpwstr>
  </property>
</Properties>
</file>