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7" r:id="rId2"/>
    <p:sldId id="256" r:id="rId3"/>
    <p:sldId id="257" r:id="rId4"/>
    <p:sldId id="258" r:id="rId5"/>
    <p:sldId id="259" r:id="rId6"/>
    <p:sldId id="260" r:id="rId7"/>
    <p:sldId id="262" r:id="rId8"/>
    <p:sldId id="261" r:id="rId9"/>
    <p:sldId id="263" r:id="rId10"/>
    <p:sldId id="264" r:id="rId11"/>
    <p:sldId id="265"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03E2-39AD-0ECA-7C53-473D919A8AD0}"/>
              </a:ext>
            </a:extLst>
          </p:cNvPr>
          <p:cNvSpPr>
            <a:spLocks noGrp="1"/>
          </p:cNvSpPr>
          <p:nvPr>
            <p:ph type="title"/>
          </p:nvPr>
        </p:nvSpPr>
        <p:spPr>
          <a:xfrm>
            <a:off x="4100908" y="888206"/>
            <a:ext cx="10131425" cy="1456267"/>
          </a:xfrm>
        </p:spPr>
        <p:txBody>
          <a:bodyPr/>
          <a:lstStyle/>
          <a:p>
            <a:r>
              <a:rPr lang="en-GB" b="1" dirty="0"/>
              <a:t>Student</a:t>
            </a:r>
            <a:r>
              <a:rPr lang="en-GB" dirty="0"/>
              <a:t> </a:t>
            </a:r>
            <a:r>
              <a:rPr lang="en-GB" b="1" dirty="0"/>
              <a:t>details</a:t>
            </a:r>
            <a:r>
              <a:rPr lang="en-GB" dirty="0"/>
              <a:t> </a:t>
            </a:r>
            <a:endParaRPr lang="en-US" dirty="0"/>
          </a:p>
        </p:txBody>
      </p:sp>
      <p:sp>
        <p:nvSpPr>
          <p:cNvPr id="3" name="Content Placeholder 2">
            <a:extLst>
              <a:ext uri="{FF2B5EF4-FFF2-40B4-BE49-F238E27FC236}">
                <a16:creationId xmlns:a16="http://schemas.microsoft.com/office/drawing/2014/main" id="{40E2FCCE-B6FC-147E-7F1E-65EF549FF54A}"/>
              </a:ext>
            </a:extLst>
          </p:cNvPr>
          <p:cNvSpPr>
            <a:spLocks noGrp="1"/>
          </p:cNvSpPr>
          <p:nvPr>
            <p:ph idx="1"/>
          </p:nvPr>
        </p:nvSpPr>
        <p:spPr>
          <a:xfrm>
            <a:off x="3025379" y="2344473"/>
            <a:ext cx="10131425" cy="3649133"/>
          </a:xfrm>
        </p:spPr>
        <p:txBody>
          <a:bodyPr/>
          <a:lstStyle/>
          <a:p>
            <a:r>
              <a:rPr lang="en-GB" i="1" dirty="0"/>
              <a:t>Name</a:t>
            </a:r>
            <a:r>
              <a:rPr lang="en-GB" dirty="0"/>
              <a:t>: </a:t>
            </a:r>
            <a:r>
              <a:rPr lang="en-GB" dirty="0" err="1"/>
              <a:t>Keerthana</a:t>
            </a:r>
            <a:r>
              <a:rPr lang="en-GB" dirty="0"/>
              <a:t> E</a:t>
            </a:r>
          </a:p>
          <a:p>
            <a:r>
              <a:rPr lang="en-GB" i="1" dirty="0"/>
              <a:t>Register</a:t>
            </a:r>
            <a:r>
              <a:rPr lang="en-GB" dirty="0"/>
              <a:t> </a:t>
            </a:r>
            <a:r>
              <a:rPr lang="en-GB" i="1" dirty="0"/>
              <a:t>number</a:t>
            </a:r>
            <a:r>
              <a:rPr lang="en-GB" dirty="0"/>
              <a:t>: 312201631</a:t>
            </a:r>
          </a:p>
          <a:p>
            <a:r>
              <a:rPr lang="en-GB" i="1" dirty="0"/>
              <a:t>Username</a:t>
            </a:r>
            <a:r>
              <a:rPr lang="en-GB" dirty="0"/>
              <a:t>: 9962737584</a:t>
            </a:r>
          </a:p>
          <a:p>
            <a:r>
              <a:rPr lang="en-GB" i="1" dirty="0"/>
              <a:t>Password: 734459</a:t>
            </a:r>
          </a:p>
          <a:p>
            <a:r>
              <a:rPr lang="en-GB" i="1" dirty="0"/>
              <a:t>Department</a:t>
            </a:r>
            <a:r>
              <a:rPr lang="en-GB" dirty="0"/>
              <a:t>: </a:t>
            </a:r>
            <a:r>
              <a:rPr lang="en-GB" dirty="0" err="1"/>
              <a:t>B.com</a:t>
            </a:r>
            <a:r>
              <a:rPr lang="en-GB" dirty="0"/>
              <a:t> (general) </a:t>
            </a:r>
          </a:p>
          <a:p>
            <a:r>
              <a:rPr lang="en-GB" i="1" dirty="0"/>
              <a:t>College</a:t>
            </a:r>
            <a:r>
              <a:rPr lang="en-GB" dirty="0"/>
              <a:t>: </a:t>
            </a:r>
            <a:r>
              <a:rPr lang="en-GB" dirty="0" err="1"/>
              <a:t>prof.Dhanapalan</a:t>
            </a:r>
            <a:r>
              <a:rPr lang="en-GB" dirty="0"/>
              <a:t> college of science and management</a:t>
            </a:r>
            <a:endParaRPr lang="en-US" dirty="0"/>
          </a:p>
        </p:txBody>
      </p:sp>
    </p:spTree>
    <p:extLst>
      <p:ext uri="{BB962C8B-B14F-4D97-AF65-F5344CB8AC3E}">
        <p14:creationId xmlns:p14="http://schemas.microsoft.com/office/powerpoint/2010/main" val="611461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432A-144B-4E52-10BE-09D597F8961D}"/>
              </a:ext>
            </a:extLst>
          </p:cNvPr>
          <p:cNvSpPr>
            <a:spLocks noGrp="1"/>
          </p:cNvSpPr>
          <p:nvPr>
            <p:ph type="title"/>
          </p:nvPr>
        </p:nvSpPr>
        <p:spPr>
          <a:xfrm>
            <a:off x="1030287" y="1182290"/>
            <a:ext cx="10131425" cy="1456267"/>
          </a:xfrm>
        </p:spPr>
        <p:txBody>
          <a:bodyPr/>
          <a:lstStyle/>
          <a:p>
            <a:r>
              <a:rPr lang="en-GB" b="1"/>
              <a:t>Result</a:t>
            </a:r>
            <a:r>
              <a:rPr lang="en-GB"/>
              <a:t> </a:t>
            </a:r>
            <a:r>
              <a:rPr lang="en-GB" b="1"/>
              <a:t>discussion</a:t>
            </a:r>
            <a:r>
              <a:rPr lang="en-GB"/>
              <a:t>:</a:t>
            </a:r>
            <a:endParaRPr lang="en-US"/>
          </a:p>
        </p:txBody>
      </p:sp>
      <p:sp>
        <p:nvSpPr>
          <p:cNvPr id="5" name="Content Placeholder 4">
            <a:extLst>
              <a:ext uri="{FF2B5EF4-FFF2-40B4-BE49-F238E27FC236}">
                <a16:creationId xmlns:a16="http://schemas.microsoft.com/office/drawing/2014/main" id="{1612E007-D20C-C274-6EB0-13308B5BB731}"/>
              </a:ext>
            </a:extLst>
          </p:cNvPr>
          <p:cNvSpPr>
            <a:spLocks noGrp="1"/>
          </p:cNvSpPr>
          <p:nvPr>
            <p:ph idx="1"/>
          </p:nvPr>
        </p:nvSpPr>
        <p:spPr>
          <a:xfrm>
            <a:off x="507208" y="1337733"/>
            <a:ext cx="6420662" cy="4910667"/>
          </a:xfrm>
        </p:spPr>
        <p:txBody>
          <a:bodyPr/>
          <a:lstStyle/>
          <a:p>
            <a:r>
              <a:rPr lang="en-GB" b="1" i="1"/>
              <a:t>In discussing the results of the employee performance analysis, start by summarizing the key findings, such as notable trends in performance metrics, standout high performers, and areas needing attention. Highlight any significant patterns observed, such as improvements or declines over time, and use visualizations like line charts to illustrate these trends.</a:t>
            </a:r>
            <a:endParaRPr lang="en-US" b="1" i="1"/>
          </a:p>
        </p:txBody>
      </p:sp>
      <p:pic>
        <p:nvPicPr>
          <p:cNvPr id="6" name="Picture 5">
            <a:extLst>
              <a:ext uri="{FF2B5EF4-FFF2-40B4-BE49-F238E27FC236}">
                <a16:creationId xmlns:a16="http://schemas.microsoft.com/office/drawing/2014/main" id="{9F1AE25D-A02C-B37A-FCD0-3A6660492980}"/>
              </a:ext>
            </a:extLst>
          </p:cNvPr>
          <p:cNvPicPr>
            <a:picLocks noChangeAspect="1"/>
          </p:cNvPicPr>
          <p:nvPr/>
        </p:nvPicPr>
        <p:blipFill>
          <a:blip r:embed="rId2"/>
          <a:stretch>
            <a:fillRect/>
          </a:stretch>
        </p:blipFill>
        <p:spPr>
          <a:xfrm>
            <a:off x="7106463" y="1500189"/>
            <a:ext cx="4578330" cy="4209520"/>
          </a:xfrm>
          <a:prstGeom prst="rect">
            <a:avLst/>
          </a:prstGeom>
        </p:spPr>
      </p:pic>
    </p:spTree>
    <p:extLst>
      <p:ext uri="{BB962C8B-B14F-4D97-AF65-F5344CB8AC3E}">
        <p14:creationId xmlns:p14="http://schemas.microsoft.com/office/powerpoint/2010/main" val="3249777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A25F-CB41-DC6D-1746-7B8154A1CCB1}"/>
              </a:ext>
            </a:extLst>
          </p:cNvPr>
          <p:cNvSpPr>
            <a:spLocks noGrp="1"/>
          </p:cNvSpPr>
          <p:nvPr>
            <p:ph type="title"/>
          </p:nvPr>
        </p:nvSpPr>
        <p:spPr>
          <a:xfrm>
            <a:off x="1030287" y="1467975"/>
            <a:ext cx="10131425" cy="1456267"/>
          </a:xfrm>
        </p:spPr>
        <p:txBody>
          <a:bodyPr/>
          <a:lstStyle/>
          <a:p>
            <a:r>
              <a:rPr lang="en-GB" b="1"/>
              <a:t>Conclusion</a:t>
            </a:r>
            <a:r>
              <a:rPr lang="en-GB"/>
              <a:t>:</a:t>
            </a:r>
            <a:endParaRPr lang="en-US"/>
          </a:p>
        </p:txBody>
      </p:sp>
      <p:sp>
        <p:nvSpPr>
          <p:cNvPr id="3" name="Content Placeholder 2">
            <a:extLst>
              <a:ext uri="{FF2B5EF4-FFF2-40B4-BE49-F238E27FC236}">
                <a16:creationId xmlns:a16="http://schemas.microsoft.com/office/drawing/2014/main" id="{C3E8711A-9CB0-E0CD-A3A0-BC116934149F}"/>
              </a:ext>
            </a:extLst>
          </p:cNvPr>
          <p:cNvSpPr>
            <a:spLocks noGrp="1"/>
          </p:cNvSpPr>
          <p:nvPr>
            <p:ph idx="1"/>
          </p:nvPr>
        </p:nvSpPr>
        <p:spPr>
          <a:xfrm>
            <a:off x="810818" y="1821061"/>
            <a:ext cx="6600824" cy="4910667"/>
          </a:xfrm>
        </p:spPr>
        <p:txBody>
          <a:bodyPr/>
          <a:lstStyle/>
          <a:p>
            <a:r>
              <a:rPr lang="en-GB" b="1" i="1"/>
              <a:t>In concluding an employee performance analysis using Excel, summarize key insights such as trends in performance ratings, areas of strength, and areas needing improvement. Highlight any patterns that emerged, such as top performers consistently exceeding targets or specific departments needing additional support. Your ultimate goal is to use this analysis to inform decisions on training, development, and potential rewards or adjustments to optimize overall team performance.</a:t>
            </a:r>
            <a:endParaRPr lang="en-US" b="1" i="1"/>
          </a:p>
        </p:txBody>
      </p:sp>
      <p:pic>
        <p:nvPicPr>
          <p:cNvPr id="4" name="Picture 3">
            <a:extLst>
              <a:ext uri="{FF2B5EF4-FFF2-40B4-BE49-F238E27FC236}">
                <a16:creationId xmlns:a16="http://schemas.microsoft.com/office/drawing/2014/main" id="{0F477626-7E83-4F47-45E5-D4B71478BA6C}"/>
              </a:ext>
            </a:extLst>
          </p:cNvPr>
          <p:cNvPicPr>
            <a:picLocks noChangeAspect="1"/>
          </p:cNvPicPr>
          <p:nvPr/>
        </p:nvPicPr>
        <p:blipFill>
          <a:blip r:embed="rId2"/>
          <a:stretch>
            <a:fillRect/>
          </a:stretch>
        </p:blipFill>
        <p:spPr>
          <a:xfrm>
            <a:off x="7262058" y="1190294"/>
            <a:ext cx="4645153" cy="4477411"/>
          </a:xfrm>
          <a:prstGeom prst="ellipse">
            <a:avLst/>
          </a:prstGeom>
          <a:ln>
            <a:noFill/>
          </a:ln>
          <a:effectLst>
            <a:softEdge rad="112500"/>
          </a:effectLst>
        </p:spPr>
      </p:pic>
    </p:spTree>
    <p:extLst>
      <p:ext uri="{BB962C8B-B14F-4D97-AF65-F5344CB8AC3E}">
        <p14:creationId xmlns:p14="http://schemas.microsoft.com/office/powerpoint/2010/main" val="3116141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50A99CA-2D4D-7EB0-5909-857C36112F3B}"/>
              </a:ext>
            </a:extLst>
          </p:cNvPr>
          <p:cNvPicPr>
            <a:picLocks noChangeAspect="1"/>
          </p:cNvPicPr>
          <p:nvPr/>
        </p:nvPicPr>
        <p:blipFill>
          <a:blip r:embed="rId2"/>
          <a:stretch>
            <a:fillRect/>
          </a:stretch>
        </p:blipFill>
        <p:spPr>
          <a:xfrm>
            <a:off x="-408214" y="-1108010"/>
            <a:ext cx="13140612" cy="8110095"/>
          </a:xfrm>
          <a:prstGeom prst="rect">
            <a:avLst/>
          </a:prstGeom>
        </p:spPr>
      </p:pic>
    </p:spTree>
    <p:extLst>
      <p:ext uri="{BB962C8B-B14F-4D97-AF65-F5344CB8AC3E}">
        <p14:creationId xmlns:p14="http://schemas.microsoft.com/office/powerpoint/2010/main" val="3936196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3B9E-0515-27D6-E083-39F777B3299A}"/>
              </a:ext>
            </a:extLst>
          </p:cNvPr>
          <p:cNvSpPr>
            <a:spLocks noGrp="1"/>
          </p:cNvSpPr>
          <p:nvPr>
            <p:ph type="ctrTitle"/>
          </p:nvPr>
        </p:nvSpPr>
        <p:spPr>
          <a:xfrm>
            <a:off x="1709935" y="1908969"/>
            <a:ext cx="7557691" cy="2361405"/>
          </a:xfrm>
        </p:spPr>
        <p:txBody>
          <a:bodyPr/>
          <a:lstStyle/>
          <a:p>
            <a:r>
              <a:rPr lang="en-GB" b="1" dirty="0"/>
              <a:t>Employee performance analysis using Excel </a:t>
            </a:r>
            <a:endParaRPr lang="en-US" b="1" dirty="0"/>
          </a:p>
        </p:txBody>
      </p:sp>
    </p:spTree>
    <p:extLst>
      <p:ext uri="{BB962C8B-B14F-4D97-AF65-F5344CB8AC3E}">
        <p14:creationId xmlns:p14="http://schemas.microsoft.com/office/powerpoint/2010/main" val="3392271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B6E-98E7-447D-9FF0-8D69325AC4E8}"/>
              </a:ext>
            </a:extLst>
          </p:cNvPr>
          <p:cNvSpPr>
            <a:spLocks noGrp="1"/>
          </p:cNvSpPr>
          <p:nvPr>
            <p:ph type="title"/>
          </p:nvPr>
        </p:nvSpPr>
        <p:spPr>
          <a:xfrm>
            <a:off x="1471614" y="609600"/>
            <a:ext cx="10131425" cy="1456267"/>
          </a:xfrm>
        </p:spPr>
        <p:txBody>
          <a:bodyPr/>
          <a:lstStyle/>
          <a:p>
            <a:r>
              <a:rPr lang="en-GB" b="1"/>
              <a:t>Agenda:</a:t>
            </a:r>
            <a:endParaRPr lang="en-US" b="1"/>
          </a:p>
        </p:txBody>
      </p:sp>
      <p:sp>
        <p:nvSpPr>
          <p:cNvPr id="3" name="Content Placeholder 2">
            <a:extLst>
              <a:ext uri="{FF2B5EF4-FFF2-40B4-BE49-F238E27FC236}">
                <a16:creationId xmlns:a16="http://schemas.microsoft.com/office/drawing/2014/main" id="{CD3756CD-54BF-83C2-8D8B-6123A682BF70}"/>
              </a:ext>
            </a:extLst>
          </p:cNvPr>
          <p:cNvSpPr>
            <a:spLocks noGrp="1"/>
          </p:cNvSpPr>
          <p:nvPr>
            <p:ph idx="1"/>
          </p:nvPr>
        </p:nvSpPr>
        <p:spPr>
          <a:xfrm>
            <a:off x="1471613" y="2065867"/>
            <a:ext cx="10131425" cy="3649133"/>
          </a:xfrm>
        </p:spPr>
        <p:txBody>
          <a:bodyPr/>
          <a:lstStyle/>
          <a:p>
            <a:pPr marL="0" indent="0">
              <a:buNone/>
            </a:pPr>
            <a:r>
              <a:rPr lang="en-GB"/>
              <a:t>1.Problem statement</a:t>
            </a:r>
          </a:p>
          <a:p>
            <a:pPr marL="0" indent="0">
              <a:buNone/>
            </a:pPr>
            <a:r>
              <a:rPr lang="en-GB"/>
              <a:t>2.Project overview</a:t>
            </a:r>
          </a:p>
          <a:p>
            <a:pPr marL="0" indent="0">
              <a:buNone/>
            </a:pPr>
            <a:r>
              <a:rPr lang="en-GB"/>
              <a:t>3.End users</a:t>
            </a:r>
          </a:p>
          <a:p>
            <a:pPr marL="0" indent="0">
              <a:buNone/>
            </a:pPr>
            <a:r>
              <a:rPr lang="en-GB"/>
              <a:t>4.One solution and profession</a:t>
            </a:r>
          </a:p>
          <a:p>
            <a:pPr marL="0" indent="0">
              <a:buNone/>
            </a:pPr>
            <a:r>
              <a:rPr lang="en-GB"/>
              <a:t>5.Dataset description</a:t>
            </a:r>
          </a:p>
          <a:p>
            <a:pPr marL="0" indent="0">
              <a:buNone/>
            </a:pPr>
            <a:r>
              <a:rPr lang="en-GB"/>
              <a:t>6.Modelling approach</a:t>
            </a:r>
          </a:p>
          <a:p>
            <a:pPr marL="0" indent="0">
              <a:buNone/>
            </a:pPr>
            <a:r>
              <a:rPr lang="en-GB"/>
              <a:t>7.Result discussion</a:t>
            </a:r>
          </a:p>
          <a:p>
            <a:pPr marL="0" indent="0">
              <a:buNone/>
            </a:pPr>
            <a:r>
              <a:rPr lang="en-GB"/>
              <a:t>8.Conclusion </a:t>
            </a:r>
            <a:endParaRPr lang="en-US"/>
          </a:p>
        </p:txBody>
      </p:sp>
      <p:pic>
        <p:nvPicPr>
          <p:cNvPr id="6" name="Picture 5">
            <a:extLst>
              <a:ext uri="{FF2B5EF4-FFF2-40B4-BE49-F238E27FC236}">
                <a16:creationId xmlns:a16="http://schemas.microsoft.com/office/drawing/2014/main" id="{25438FE2-D057-3A8C-57B5-23A1958E5F7B}"/>
              </a:ext>
            </a:extLst>
          </p:cNvPr>
          <p:cNvPicPr>
            <a:picLocks noChangeAspect="1"/>
          </p:cNvPicPr>
          <p:nvPr/>
        </p:nvPicPr>
        <p:blipFill>
          <a:blip r:embed="rId2"/>
          <a:stretch>
            <a:fillRect/>
          </a:stretch>
        </p:blipFill>
        <p:spPr>
          <a:xfrm>
            <a:off x="6184371" y="829733"/>
            <a:ext cx="5418667" cy="541866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98125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A197-75D3-9747-38A9-55D66794780D}"/>
              </a:ext>
            </a:extLst>
          </p:cNvPr>
          <p:cNvSpPr>
            <a:spLocks noGrp="1"/>
          </p:cNvSpPr>
          <p:nvPr>
            <p:ph type="title"/>
          </p:nvPr>
        </p:nvSpPr>
        <p:spPr>
          <a:xfrm>
            <a:off x="1030287" y="1805716"/>
            <a:ext cx="10131425" cy="1456267"/>
          </a:xfrm>
        </p:spPr>
        <p:txBody>
          <a:bodyPr/>
          <a:lstStyle/>
          <a:p>
            <a:r>
              <a:rPr lang="en-GB" b="1"/>
              <a:t>Problem</a:t>
            </a:r>
            <a:r>
              <a:rPr lang="en-GB"/>
              <a:t> </a:t>
            </a:r>
            <a:r>
              <a:rPr lang="en-GB" b="1"/>
              <a:t>statement</a:t>
            </a:r>
            <a:r>
              <a:rPr lang="en-GB"/>
              <a:t>:</a:t>
            </a:r>
            <a:endParaRPr lang="en-US"/>
          </a:p>
        </p:txBody>
      </p:sp>
      <p:sp>
        <p:nvSpPr>
          <p:cNvPr id="3" name="Content Placeholder 2">
            <a:extLst>
              <a:ext uri="{FF2B5EF4-FFF2-40B4-BE49-F238E27FC236}">
                <a16:creationId xmlns:a16="http://schemas.microsoft.com/office/drawing/2014/main" id="{C41886C0-B92E-322E-34CA-684AED1F12C4}"/>
              </a:ext>
            </a:extLst>
          </p:cNvPr>
          <p:cNvSpPr>
            <a:spLocks noGrp="1"/>
          </p:cNvSpPr>
          <p:nvPr>
            <p:ph idx="1"/>
          </p:nvPr>
        </p:nvSpPr>
        <p:spPr>
          <a:xfrm>
            <a:off x="775097" y="3429000"/>
            <a:ext cx="7047309" cy="2516252"/>
          </a:xfrm>
        </p:spPr>
        <p:txBody>
          <a:bodyPr/>
          <a:lstStyle/>
          <a:p>
            <a:r>
              <a:rPr lang="en-GB" b="1" i="1"/>
              <a:t>Our</a:t>
            </a:r>
            <a:r>
              <a:rPr lang="en-GB"/>
              <a:t> </a:t>
            </a:r>
            <a:r>
              <a:rPr lang="en-GB" b="1" i="1"/>
              <a:t>organization needs to evaluate and improve employee performance across various departments to enhance overall productivity and employee satisfaction. Currently, we lack a structured method for analyzing performance data systematically. The goal is to develop a comprehensive performance analysis using Excel to track key performance indicators (KPIs), identify trends, and make data-driven decisions.</a:t>
            </a:r>
            <a:endParaRPr lang="en-US" b="1" i="1"/>
          </a:p>
        </p:txBody>
      </p:sp>
      <p:pic>
        <p:nvPicPr>
          <p:cNvPr id="4" name="Picture 3">
            <a:extLst>
              <a:ext uri="{FF2B5EF4-FFF2-40B4-BE49-F238E27FC236}">
                <a16:creationId xmlns:a16="http://schemas.microsoft.com/office/drawing/2014/main" id="{9CC4EB78-4A94-EEF1-497B-2068680E8987}"/>
              </a:ext>
            </a:extLst>
          </p:cNvPr>
          <p:cNvPicPr>
            <a:picLocks noChangeAspect="1"/>
          </p:cNvPicPr>
          <p:nvPr/>
        </p:nvPicPr>
        <p:blipFill>
          <a:blip r:embed="rId2"/>
          <a:stretch>
            <a:fillRect/>
          </a:stretch>
        </p:blipFill>
        <p:spPr>
          <a:xfrm>
            <a:off x="6881415" y="1234853"/>
            <a:ext cx="2994421" cy="2908522"/>
          </a:xfrm>
          <a:prstGeom prst="ellipse">
            <a:avLst/>
          </a:prstGeom>
          <a:ln>
            <a:noFill/>
          </a:ln>
          <a:effectLst>
            <a:softEdge rad="112500"/>
          </a:effectLst>
        </p:spPr>
      </p:pic>
    </p:spTree>
    <p:extLst>
      <p:ext uri="{BB962C8B-B14F-4D97-AF65-F5344CB8AC3E}">
        <p14:creationId xmlns:p14="http://schemas.microsoft.com/office/powerpoint/2010/main" val="911478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9C05D-5C84-6789-E2A7-7565E5B9BE7C}"/>
              </a:ext>
            </a:extLst>
          </p:cNvPr>
          <p:cNvSpPr>
            <a:spLocks noGrp="1"/>
          </p:cNvSpPr>
          <p:nvPr>
            <p:ph type="title"/>
          </p:nvPr>
        </p:nvSpPr>
        <p:spPr/>
        <p:txBody>
          <a:bodyPr/>
          <a:lstStyle/>
          <a:p>
            <a:r>
              <a:rPr lang="en-GB" b="1"/>
              <a:t>Project</a:t>
            </a:r>
            <a:r>
              <a:rPr lang="en-GB"/>
              <a:t> </a:t>
            </a:r>
            <a:r>
              <a:rPr lang="en-GB" b="1"/>
              <a:t>overview</a:t>
            </a:r>
            <a:r>
              <a:rPr lang="en-GB"/>
              <a:t>:</a:t>
            </a:r>
            <a:endParaRPr lang="en-US"/>
          </a:p>
        </p:txBody>
      </p:sp>
      <p:sp>
        <p:nvSpPr>
          <p:cNvPr id="3" name="Content Placeholder 2">
            <a:extLst>
              <a:ext uri="{FF2B5EF4-FFF2-40B4-BE49-F238E27FC236}">
                <a16:creationId xmlns:a16="http://schemas.microsoft.com/office/drawing/2014/main" id="{4F421A27-217A-DCE2-5C7C-834BD22B6FA3}"/>
              </a:ext>
            </a:extLst>
          </p:cNvPr>
          <p:cNvSpPr>
            <a:spLocks noGrp="1"/>
          </p:cNvSpPr>
          <p:nvPr>
            <p:ph idx="1"/>
          </p:nvPr>
        </p:nvSpPr>
        <p:spPr>
          <a:xfrm>
            <a:off x="685801" y="1337733"/>
            <a:ext cx="7761683" cy="4055798"/>
          </a:xfrm>
        </p:spPr>
        <p:txBody>
          <a:bodyPr/>
          <a:lstStyle/>
          <a:p>
            <a:r>
              <a:rPr lang="en-GB" b="1" i="1"/>
              <a:t>To create a detailed and actionable analysis of employee performance within the organization using Microsoft Excel. This analysis will help identify high performers, address performance gaps, and support data-driven decision-making for enhancing overall productivity and employee satisfaction.</a:t>
            </a:r>
            <a:endParaRPr lang="en-US" b="1" i="1"/>
          </a:p>
        </p:txBody>
      </p:sp>
      <p:pic>
        <p:nvPicPr>
          <p:cNvPr id="5" name="Picture 4">
            <a:extLst>
              <a:ext uri="{FF2B5EF4-FFF2-40B4-BE49-F238E27FC236}">
                <a16:creationId xmlns:a16="http://schemas.microsoft.com/office/drawing/2014/main" id="{989F8567-170C-9DC2-CC6D-11F23B009F19}"/>
              </a:ext>
            </a:extLst>
          </p:cNvPr>
          <p:cNvPicPr>
            <a:picLocks noChangeAspect="1"/>
          </p:cNvPicPr>
          <p:nvPr/>
        </p:nvPicPr>
        <p:blipFill>
          <a:blip r:embed="rId2"/>
          <a:stretch>
            <a:fillRect/>
          </a:stretch>
        </p:blipFill>
        <p:spPr>
          <a:xfrm>
            <a:off x="8239657" y="1769863"/>
            <a:ext cx="3266542" cy="319153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777830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D456D-F17F-0A1B-AC77-D2DF7EC91940}"/>
              </a:ext>
            </a:extLst>
          </p:cNvPr>
          <p:cNvSpPr>
            <a:spLocks noGrp="1"/>
          </p:cNvSpPr>
          <p:nvPr>
            <p:ph type="title"/>
          </p:nvPr>
        </p:nvSpPr>
        <p:spPr>
          <a:xfrm>
            <a:off x="685801" y="984647"/>
            <a:ext cx="10131425" cy="1456267"/>
          </a:xfrm>
        </p:spPr>
        <p:txBody>
          <a:bodyPr/>
          <a:lstStyle/>
          <a:p>
            <a:r>
              <a:rPr lang="en-GB" b="1"/>
              <a:t>End</a:t>
            </a:r>
            <a:r>
              <a:rPr lang="en-GB"/>
              <a:t> </a:t>
            </a:r>
            <a:r>
              <a:rPr lang="en-GB" b="1"/>
              <a:t>users</a:t>
            </a:r>
            <a:r>
              <a:rPr lang="en-GB"/>
              <a:t>:</a:t>
            </a:r>
            <a:endParaRPr lang="en-US"/>
          </a:p>
        </p:txBody>
      </p:sp>
      <p:sp>
        <p:nvSpPr>
          <p:cNvPr id="3" name="Content Placeholder 2">
            <a:extLst>
              <a:ext uri="{FF2B5EF4-FFF2-40B4-BE49-F238E27FC236}">
                <a16:creationId xmlns:a16="http://schemas.microsoft.com/office/drawing/2014/main" id="{DEC4BF84-85C6-AE94-FC6F-3137C4B8D955}"/>
              </a:ext>
            </a:extLst>
          </p:cNvPr>
          <p:cNvSpPr>
            <a:spLocks noGrp="1"/>
          </p:cNvSpPr>
          <p:nvPr>
            <p:ph idx="1"/>
          </p:nvPr>
        </p:nvSpPr>
        <p:spPr>
          <a:xfrm>
            <a:off x="685801" y="2065867"/>
            <a:ext cx="5600699" cy="3807486"/>
          </a:xfrm>
        </p:spPr>
        <p:txBody>
          <a:bodyPr>
            <a:normAutofit/>
          </a:bodyPr>
          <a:lstStyle/>
          <a:p>
            <a:pPr marL="0" indent="0">
              <a:buNone/>
            </a:pPr>
            <a:r>
              <a:rPr lang="en-GB"/>
              <a:t> </a:t>
            </a:r>
            <a:r>
              <a:rPr lang="en-GB" b="1" i="1"/>
              <a:t>1.HR Managers: To make informed decisions about promotions, rewards, and development plans.</a:t>
            </a:r>
          </a:p>
          <a:p>
            <a:pPr marL="0" indent="0">
              <a:buNone/>
            </a:pPr>
            <a:r>
              <a:rPr lang="en-GB" b="1" i="1"/>
              <a:t>2.Department Heads: To assess team performance and identify areas needing improvement.</a:t>
            </a:r>
          </a:p>
          <a:p>
            <a:pPr marL="0" indent="0">
              <a:buNone/>
            </a:pPr>
            <a:r>
              <a:rPr lang="en-GB" b="1" i="1"/>
              <a:t>3.Team Leads: For evaluating individual performance and providing targeted feedback.</a:t>
            </a:r>
          </a:p>
          <a:p>
            <a:pPr marL="0" indent="0">
              <a:buNone/>
            </a:pPr>
            <a:r>
              <a:rPr lang="en-GB" b="1" i="1"/>
              <a:t>4.Executives: To gain an overview of overall organizational performance and strategic planning.</a:t>
            </a:r>
          </a:p>
          <a:p>
            <a:pPr marL="0" indent="0">
              <a:buNone/>
            </a:pPr>
            <a:r>
              <a:rPr lang="en-GB" b="1" i="1"/>
              <a:t>5.Employees: To receive feedback and understand their performance relative to goals and benchmarks.</a:t>
            </a:r>
            <a:endParaRPr lang="en-US" b="1" i="1"/>
          </a:p>
        </p:txBody>
      </p:sp>
      <p:pic>
        <p:nvPicPr>
          <p:cNvPr id="4" name="Picture 3">
            <a:extLst>
              <a:ext uri="{FF2B5EF4-FFF2-40B4-BE49-F238E27FC236}">
                <a16:creationId xmlns:a16="http://schemas.microsoft.com/office/drawing/2014/main" id="{0931AC7F-0E7A-6F03-4954-6E0479DCC634}"/>
              </a:ext>
            </a:extLst>
          </p:cNvPr>
          <p:cNvPicPr>
            <a:picLocks noChangeAspect="1"/>
          </p:cNvPicPr>
          <p:nvPr/>
        </p:nvPicPr>
        <p:blipFill>
          <a:blip r:embed="rId2"/>
          <a:stretch>
            <a:fillRect/>
          </a:stretch>
        </p:blipFill>
        <p:spPr>
          <a:xfrm>
            <a:off x="6536532" y="984647"/>
            <a:ext cx="5286376" cy="5228620"/>
          </a:xfrm>
          <a:prstGeom prst="rect">
            <a:avLst/>
          </a:prstGeom>
        </p:spPr>
      </p:pic>
    </p:spTree>
    <p:extLst>
      <p:ext uri="{BB962C8B-B14F-4D97-AF65-F5344CB8AC3E}">
        <p14:creationId xmlns:p14="http://schemas.microsoft.com/office/powerpoint/2010/main" val="1886447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9D7B-0005-ACAE-BDCB-397C0F133EEA}"/>
              </a:ext>
            </a:extLst>
          </p:cNvPr>
          <p:cNvSpPr>
            <a:spLocks noGrp="1"/>
          </p:cNvSpPr>
          <p:nvPr>
            <p:ph type="title"/>
          </p:nvPr>
        </p:nvSpPr>
        <p:spPr>
          <a:xfrm>
            <a:off x="293953" y="368167"/>
            <a:ext cx="10131425" cy="1456267"/>
          </a:xfrm>
        </p:spPr>
        <p:txBody>
          <a:bodyPr/>
          <a:lstStyle/>
          <a:p>
            <a:r>
              <a:rPr lang="en-GB" b="1"/>
              <a:t>One</a:t>
            </a:r>
            <a:r>
              <a:rPr lang="en-GB"/>
              <a:t> </a:t>
            </a:r>
            <a:r>
              <a:rPr lang="en-GB" b="1"/>
              <a:t>solution</a:t>
            </a:r>
            <a:r>
              <a:rPr lang="en-GB"/>
              <a:t> </a:t>
            </a:r>
            <a:r>
              <a:rPr lang="en-GB" b="1"/>
              <a:t>and it’s preposition</a:t>
            </a:r>
            <a:r>
              <a:rPr lang="en-GB"/>
              <a:t>:</a:t>
            </a:r>
            <a:endParaRPr lang="en-US"/>
          </a:p>
        </p:txBody>
      </p:sp>
      <p:sp>
        <p:nvSpPr>
          <p:cNvPr id="3" name="Content Placeholder 2">
            <a:extLst>
              <a:ext uri="{FF2B5EF4-FFF2-40B4-BE49-F238E27FC236}">
                <a16:creationId xmlns:a16="http://schemas.microsoft.com/office/drawing/2014/main" id="{3A2CA92B-750E-4509-790F-BDF845806028}"/>
              </a:ext>
            </a:extLst>
          </p:cNvPr>
          <p:cNvSpPr>
            <a:spLocks noGrp="1"/>
          </p:cNvSpPr>
          <p:nvPr>
            <p:ph idx="1"/>
          </p:nvPr>
        </p:nvSpPr>
        <p:spPr>
          <a:xfrm>
            <a:off x="703399" y="1347390"/>
            <a:ext cx="6759044" cy="4163220"/>
          </a:xfrm>
        </p:spPr>
        <p:txBody>
          <a:bodyPr/>
          <a:lstStyle/>
          <a:p>
            <a:r>
              <a:rPr lang="en-GB" b="1" i="1"/>
              <a:t>The Employee Performance Dashboard provides a comprehensive, real-time view of employee performance metrics through interactive charts, graphs, and pivot tables. This solution enables HR managers and department heads to quickly identify high performers, detect trends, and address performance issues. By consolidating data into a single, user-friendly interface, it enhances decision-making efficiency, supports targeted interventions, and aligns employee performance with organizational goals.</a:t>
            </a:r>
            <a:endParaRPr lang="en-US" b="1" i="1"/>
          </a:p>
        </p:txBody>
      </p:sp>
      <p:pic>
        <p:nvPicPr>
          <p:cNvPr id="4" name="Picture 3">
            <a:extLst>
              <a:ext uri="{FF2B5EF4-FFF2-40B4-BE49-F238E27FC236}">
                <a16:creationId xmlns:a16="http://schemas.microsoft.com/office/drawing/2014/main" id="{D3D6130D-0F2A-FED8-52BC-355759437D70}"/>
              </a:ext>
            </a:extLst>
          </p:cNvPr>
          <p:cNvPicPr>
            <a:picLocks noChangeAspect="1"/>
          </p:cNvPicPr>
          <p:nvPr/>
        </p:nvPicPr>
        <p:blipFill>
          <a:blip r:embed="rId2"/>
          <a:stretch>
            <a:fillRect/>
          </a:stretch>
        </p:blipFill>
        <p:spPr>
          <a:xfrm>
            <a:off x="7462443" y="1202399"/>
            <a:ext cx="4453202" cy="4453202"/>
          </a:xfrm>
          <a:prstGeom prst="ellipse">
            <a:avLst/>
          </a:prstGeom>
          <a:ln>
            <a:noFill/>
          </a:ln>
          <a:effectLst>
            <a:softEdge rad="112500"/>
          </a:effectLst>
        </p:spPr>
      </p:pic>
    </p:spTree>
    <p:extLst>
      <p:ext uri="{BB962C8B-B14F-4D97-AF65-F5344CB8AC3E}">
        <p14:creationId xmlns:p14="http://schemas.microsoft.com/office/powerpoint/2010/main" val="2734777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2CD4-0ED5-AAAC-BA4B-D4E9065400CA}"/>
              </a:ext>
            </a:extLst>
          </p:cNvPr>
          <p:cNvSpPr>
            <a:spLocks noGrp="1"/>
          </p:cNvSpPr>
          <p:nvPr>
            <p:ph type="title"/>
          </p:nvPr>
        </p:nvSpPr>
        <p:spPr>
          <a:xfrm>
            <a:off x="1185863" y="310753"/>
            <a:ext cx="10131425" cy="1456267"/>
          </a:xfrm>
        </p:spPr>
        <p:txBody>
          <a:bodyPr/>
          <a:lstStyle/>
          <a:p>
            <a:r>
              <a:rPr lang="en-GB" b="1"/>
              <a:t>Dataset</a:t>
            </a:r>
            <a:r>
              <a:rPr lang="en-GB"/>
              <a:t> </a:t>
            </a:r>
            <a:r>
              <a:rPr lang="en-GB" b="1"/>
              <a:t>description:</a:t>
            </a:r>
            <a:endParaRPr lang="en-US"/>
          </a:p>
        </p:txBody>
      </p:sp>
      <p:sp>
        <p:nvSpPr>
          <p:cNvPr id="5" name="Content Placeholder 4">
            <a:extLst>
              <a:ext uri="{FF2B5EF4-FFF2-40B4-BE49-F238E27FC236}">
                <a16:creationId xmlns:a16="http://schemas.microsoft.com/office/drawing/2014/main" id="{EF480DB7-3686-1788-A7FC-23714C24932C}"/>
              </a:ext>
            </a:extLst>
          </p:cNvPr>
          <p:cNvSpPr>
            <a:spLocks noGrp="1"/>
          </p:cNvSpPr>
          <p:nvPr>
            <p:ph idx="1"/>
          </p:nvPr>
        </p:nvSpPr>
        <p:spPr>
          <a:xfrm>
            <a:off x="1441051" y="1604433"/>
            <a:ext cx="10131425" cy="3649133"/>
          </a:xfrm>
        </p:spPr>
        <p:txBody>
          <a:bodyPr/>
          <a:lstStyle/>
          <a:p>
            <a:r>
              <a:rPr lang="en-GB" b="1" i="1"/>
              <a:t>This dataset provides a comprehensive view of employee performance, enabling detailed analysis and insights.Such as</a:t>
            </a:r>
          </a:p>
          <a:p>
            <a:endParaRPr lang="en-GB" b="1" i="1"/>
          </a:p>
          <a:p>
            <a:pPr marL="0" indent="0">
              <a:buNone/>
            </a:pPr>
            <a:r>
              <a:rPr lang="en-GB" b="1" i="1"/>
              <a:t>1.employee Information</a:t>
            </a:r>
          </a:p>
          <a:p>
            <a:pPr marL="0" indent="0">
              <a:buNone/>
            </a:pPr>
            <a:r>
              <a:rPr lang="en-GB" b="1" i="1"/>
              <a:t>2.Performance Metrics</a:t>
            </a:r>
          </a:p>
          <a:p>
            <a:pPr marL="0" indent="0">
              <a:buNone/>
            </a:pPr>
            <a:r>
              <a:rPr lang="en-GB" b="1" i="1"/>
              <a:t>3.Time Period Data</a:t>
            </a:r>
          </a:p>
          <a:p>
            <a:pPr marL="0" indent="0">
              <a:buNone/>
            </a:pPr>
            <a:r>
              <a:rPr lang="en-GB" b="1" i="1"/>
              <a:t>4.Attendance Records</a:t>
            </a:r>
          </a:p>
          <a:p>
            <a:pPr marL="0" indent="0">
              <a:buNone/>
            </a:pPr>
            <a:r>
              <a:rPr lang="en-GB" b="1" i="1"/>
              <a:t>5.Goals and Targets</a:t>
            </a:r>
          </a:p>
          <a:p>
            <a:pPr marL="0" indent="0">
              <a:buNone/>
            </a:pPr>
            <a:r>
              <a:rPr lang="en-GB" b="1" i="1"/>
              <a:t>6.Employee Development</a:t>
            </a:r>
            <a:endParaRPr lang="en-US" b="1" i="1"/>
          </a:p>
        </p:txBody>
      </p:sp>
      <p:pic>
        <p:nvPicPr>
          <p:cNvPr id="6" name="Picture 5">
            <a:extLst>
              <a:ext uri="{FF2B5EF4-FFF2-40B4-BE49-F238E27FC236}">
                <a16:creationId xmlns:a16="http://schemas.microsoft.com/office/drawing/2014/main" id="{F077F45A-A97D-0587-CEC7-ADD316CDDA6D}"/>
              </a:ext>
            </a:extLst>
          </p:cNvPr>
          <p:cNvPicPr>
            <a:picLocks noChangeAspect="1"/>
          </p:cNvPicPr>
          <p:nvPr/>
        </p:nvPicPr>
        <p:blipFill>
          <a:blip r:embed="rId2"/>
          <a:stretch>
            <a:fillRect/>
          </a:stretch>
        </p:blipFill>
        <p:spPr>
          <a:xfrm>
            <a:off x="6506764" y="2438929"/>
            <a:ext cx="4951066" cy="41202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91809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F3114-F78D-61E1-AE45-CD1F6E5746FB}"/>
              </a:ext>
            </a:extLst>
          </p:cNvPr>
          <p:cNvSpPr>
            <a:spLocks noGrp="1"/>
          </p:cNvSpPr>
          <p:nvPr>
            <p:ph type="title"/>
          </p:nvPr>
        </p:nvSpPr>
        <p:spPr>
          <a:xfrm>
            <a:off x="1178320" y="1002505"/>
            <a:ext cx="10131425" cy="1456267"/>
          </a:xfrm>
        </p:spPr>
        <p:txBody>
          <a:bodyPr/>
          <a:lstStyle/>
          <a:p>
            <a:r>
              <a:rPr lang="en-GB" b="1"/>
              <a:t>Modelling</a:t>
            </a:r>
            <a:r>
              <a:rPr lang="en-GB"/>
              <a:t> </a:t>
            </a:r>
            <a:r>
              <a:rPr lang="en-GB" b="1"/>
              <a:t>approach</a:t>
            </a:r>
            <a:r>
              <a:rPr lang="en-GB"/>
              <a:t>:</a:t>
            </a:r>
            <a:endParaRPr lang="en-US"/>
          </a:p>
        </p:txBody>
      </p:sp>
      <p:sp>
        <p:nvSpPr>
          <p:cNvPr id="5" name="Content Placeholder 4">
            <a:extLst>
              <a:ext uri="{FF2B5EF4-FFF2-40B4-BE49-F238E27FC236}">
                <a16:creationId xmlns:a16="http://schemas.microsoft.com/office/drawing/2014/main" id="{0D5A0B98-20BA-511C-6EDF-6D2B375B309B}"/>
              </a:ext>
            </a:extLst>
          </p:cNvPr>
          <p:cNvSpPr>
            <a:spLocks noGrp="1"/>
          </p:cNvSpPr>
          <p:nvPr>
            <p:ph idx="1"/>
          </p:nvPr>
        </p:nvSpPr>
        <p:spPr>
          <a:xfrm>
            <a:off x="882255" y="1730638"/>
            <a:ext cx="7225901" cy="4377267"/>
          </a:xfrm>
        </p:spPr>
        <p:txBody>
          <a:bodyPr/>
          <a:lstStyle/>
          <a:p>
            <a:r>
              <a:rPr lang="en-GB" b="1" i="1"/>
              <a:t>To model employee performance using Excel, start by defining your objectives to understand what aspects of performance you want to analyze, such as productivity trends or employee comparisons. Next, structure your data by organizing it into a clean, consistent format, ensuring that all metrics are normalized for accuracy. Perform data analysis using descriptive statistics functions like AVERAGE, MEDIAN, and STDEV to summarize the data and identify trends through time series plotting.</a:t>
            </a:r>
            <a:endParaRPr lang="en-US" b="1" i="1"/>
          </a:p>
        </p:txBody>
      </p:sp>
      <p:pic>
        <p:nvPicPr>
          <p:cNvPr id="6" name="Picture 5">
            <a:extLst>
              <a:ext uri="{FF2B5EF4-FFF2-40B4-BE49-F238E27FC236}">
                <a16:creationId xmlns:a16="http://schemas.microsoft.com/office/drawing/2014/main" id="{04880152-F6E2-E000-5F92-CABFD6EFC548}"/>
              </a:ext>
            </a:extLst>
          </p:cNvPr>
          <p:cNvPicPr>
            <a:picLocks noChangeAspect="1"/>
          </p:cNvPicPr>
          <p:nvPr/>
        </p:nvPicPr>
        <p:blipFill>
          <a:blip r:embed="rId2"/>
          <a:stretch>
            <a:fillRect/>
          </a:stretch>
        </p:blipFill>
        <p:spPr>
          <a:xfrm>
            <a:off x="8108156" y="1206500"/>
            <a:ext cx="3634176" cy="3484299"/>
          </a:xfrm>
          <a:prstGeom prst="rect">
            <a:avLst/>
          </a:prstGeom>
        </p:spPr>
      </p:pic>
    </p:spTree>
    <p:extLst>
      <p:ext uri="{BB962C8B-B14F-4D97-AF65-F5344CB8AC3E}">
        <p14:creationId xmlns:p14="http://schemas.microsoft.com/office/powerpoint/2010/main" val="19315781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Celestial</vt:lpstr>
      <vt:lpstr>Student details </vt:lpstr>
      <vt:lpstr>Employee performance analysis using Excel </vt:lpstr>
      <vt:lpstr>Agenda:</vt:lpstr>
      <vt:lpstr>Problem statement:</vt:lpstr>
      <vt:lpstr>Project overview:</vt:lpstr>
      <vt:lpstr>End users:</vt:lpstr>
      <vt:lpstr>One solution and it’s preposition:</vt:lpstr>
      <vt:lpstr>Dataset description:</vt:lpstr>
      <vt:lpstr>Modelling approach:</vt:lpstr>
      <vt:lpstr>Result discussion: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 </dc:title>
  <dc:creator>Shanthi E</dc:creator>
  <cp:lastModifiedBy>Shanthi E</cp:lastModifiedBy>
  <cp:revision>6</cp:revision>
  <dcterms:created xsi:type="dcterms:W3CDTF">2024-08-31T01:21:48Z</dcterms:created>
  <dcterms:modified xsi:type="dcterms:W3CDTF">2024-08-31T04:31:50Z</dcterms:modified>
</cp:coreProperties>
</file>