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9"/>
  </p:notesMasterIdLst>
  <p:handoutMasterIdLst>
    <p:handoutMasterId r:id="rId20"/>
  </p:handoutMasterIdLst>
  <p:sldIdLst>
    <p:sldId id="257" r:id="rId5"/>
    <p:sldId id="389" r:id="rId6"/>
    <p:sldId id="317" r:id="rId7"/>
    <p:sldId id="392" r:id="rId8"/>
    <p:sldId id="393" r:id="rId9"/>
    <p:sldId id="277" r:id="rId10"/>
    <p:sldId id="278" r:id="rId11"/>
    <p:sldId id="397" r:id="rId12"/>
    <p:sldId id="394" r:id="rId13"/>
    <p:sldId id="395" r:id="rId14"/>
    <p:sldId id="279" r:id="rId15"/>
    <p:sldId id="396" r:id="rId16"/>
    <p:sldId id="268" r:id="rId17"/>
    <p:sldId id="39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8DA"/>
    <a:srgbClr val="DAA18D"/>
    <a:srgbClr val="474651"/>
    <a:srgbClr val="37335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3725" autoAdjust="0"/>
  </p:normalViewPr>
  <p:slideViewPr>
    <p:cSldViewPr snapToGrid="0">
      <p:cViewPr varScale="1">
        <p:scale>
          <a:sx n="86" d="100"/>
          <a:sy n="86" d="100"/>
        </p:scale>
        <p:origin x="422" y="5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6/14/2022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6/14/2022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396330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6.jpe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Freeform: Shape 5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Oval 5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1" name="Group 6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2" name="Freeform: Shape 6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Oval 6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6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7" name="Rectangle 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520699" y="2006868"/>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CREDIT CARD FRAUD DETECTION</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2307" r="5695" b="2"/>
          <a:stretch/>
        </p:blipFill>
        <p:spPr>
          <a:xfrm>
            <a:off x="6508749"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69" name="Group 68">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70" name="Freeform: Shape 69">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 name="Oval 70">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3" name="Oval 72">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28" name="Picture 4" descr="Aurora's PG College HYD - Photos | Facebook">
            <a:extLst>
              <a:ext uri="{FF2B5EF4-FFF2-40B4-BE49-F238E27FC236}">
                <a16:creationId xmlns:a16="http://schemas.microsoft.com/office/drawing/2014/main" id="{BF521D98-E814-94CD-3C7D-3566255DBF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64078" y="130632"/>
            <a:ext cx="1313876" cy="1114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81428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E5C0EB0-1F3E-3A14-6DC5-B71F34A5640A}"/>
              </a:ext>
            </a:extLst>
          </p:cNvPr>
          <p:cNvSpPr>
            <a:spLocks noGrp="1"/>
          </p:cNvSpPr>
          <p:nvPr>
            <p:ph type="sldNum" sz="quarter" idx="12"/>
          </p:nvPr>
        </p:nvSpPr>
        <p:spPr/>
        <p:txBody>
          <a:bodyPr/>
          <a:lstStyle/>
          <a:p>
            <a:fld id="{DBA1B0FB-D917-4C8C-928F-313BD683BF39}" type="slidenum">
              <a:rPr lang="en-US" smtClean="0"/>
              <a:t>10</a:t>
            </a:fld>
            <a:endParaRPr lang="en-US"/>
          </a:p>
        </p:txBody>
      </p:sp>
      <p:sp>
        <p:nvSpPr>
          <p:cNvPr id="5" name="TextBox 4">
            <a:extLst>
              <a:ext uri="{FF2B5EF4-FFF2-40B4-BE49-F238E27FC236}">
                <a16:creationId xmlns:a16="http://schemas.microsoft.com/office/drawing/2014/main" id="{842EBA44-8460-58E1-4AC9-35A7A8442D3D}"/>
              </a:ext>
            </a:extLst>
          </p:cNvPr>
          <p:cNvSpPr txBox="1"/>
          <p:nvPr/>
        </p:nvSpPr>
        <p:spPr>
          <a:xfrm>
            <a:off x="700912" y="787919"/>
            <a:ext cx="6204030" cy="954107"/>
          </a:xfrm>
          <a:prstGeom prst="rect">
            <a:avLst/>
          </a:prstGeom>
          <a:noFill/>
        </p:spPr>
        <p:txBody>
          <a:bodyPr wrap="square" rtlCol="0">
            <a:spAutoFit/>
          </a:bodyPr>
          <a:lstStyle/>
          <a:p>
            <a:r>
              <a:rPr lang="en-US" sz="2800" b="1" i="0" u="none" strike="noStrike" cap="none" dirty="0">
                <a:latin typeface="Georgia" panose="02040502050405020303" pitchFamily="18" charset="0"/>
                <a:ea typeface="Average"/>
                <a:cs typeface="Average"/>
                <a:sym typeface="Average"/>
              </a:rPr>
              <a:t>Model Statistics:</a:t>
            </a:r>
          </a:p>
          <a:p>
            <a:r>
              <a:rPr lang="en-US" sz="2800" b="1" i="0" u="none" strike="noStrike" cap="none" dirty="0">
                <a:latin typeface="Georgia" panose="02040502050405020303" pitchFamily="18" charset="0"/>
                <a:ea typeface="Average"/>
                <a:cs typeface="Average"/>
                <a:sym typeface="Average"/>
              </a:rPr>
              <a:t> </a:t>
            </a:r>
            <a:endParaRPr lang="en-IN" sz="2800" b="1" dirty="0">
              <a:latin typeface="Georgia" panose="02040502050405020303" pitchFamily="18" charset="0"/>
            </a:endParaRPr>
          </a:p>
        </p:txBody>
      </p:sp>
      <p:graphicFrame>
        <p:nvGraphicFramePr>
          <p:cNvPr id="8" name="Table 8">
            <a:extLst>
              <a:ext uri="{FF2B5EF4-FFF2-40B4-BE49-F238E27FC236}">
                <a16:creationId xmlns:a16="http://schemas.microsoft.com/office/drawing/2014/main" id="{46BAE5BF-8612-94EE-BAEB-B4036941D59A}"/>
              </a:ext>
            </a:extLst>
          </p:cNvPr>
          <p:cNvGraphicFramePr>
            <a:graphicFrameLocks noGrp="1"/>
          </p:cNvGraphicFramePr>
          <p:nvPr>
            <p:extLst>
              <p:ext uri="{D42A27DB-BD31-4B8C-83A1-F6EECF244321}">
                <p14:modId xmlns:p14="http://schemas.microsoft.com/office/powerpoint/2010/main" val="985951688"/>
              </p:ext>
            </p:extLst>
          </p:nvPr>
        </p:nvGraphicFramePr>
        <p:xfrm>
          <a:off x="700912" y="1945640"/>
          <a:ext cx="9108105" cy="3050078"/>
        </p:xfrm>
        <a:graphic>
          <a:graphicData uri="http://schemas.openxmlformats.org/drawingml/2006/table">
            <a:tbl>
              <a:tblPr firstRow="1" bandRow="1">
                <a:tableStyleId>{5C22544A-7EE6-4342-B048-85BDC9FD1C3A}</a:tableStyleId>
              </a:tblPr>
              <a:tblGrid>
                <a:gridCol w="1821621">
                  <a:extLst>
                    <a:ext uri="{9D8B030D-6E8A-4147-A177-3AD203B41FA5}">
                      <a16:colId xmlns:a16="http://schemas.microsoft.com/office/drawing/2014/main" val="1855227348"/>
                    </a:ext>
                  </a:extLst>
                </a:gridCol>
                <a:gridCol w="1821621">
                  <a:extLst>
                    <a:ext uri="{9D8B030D-6E8A-4147-A177-3AD203B41FA5}">
                      <a16:colId xmlns:a16="http://schemas.microsoft.com/office/drawing/2014/main" val="1466837545"/>
                    </a:ext>
                  </a:extLst>
                </a:gridCol>
                <a:gridCol w="1821621">
                  <a:extLst>
                    <a:ext uri="{9D8B030D-6E8A-4147-A177-3AD203B41FA5}">
                      <a16:colId xmlns:a16="http://schemas.microsoft.com/office/drawing/2014/main" val="1477984081"/>
                    </a:ext>
                  </a:extLst>
                </a:gridCol>
                <a:gridCol w="1821621">
                  <a:extLst>
                    <a:ext uri="{9D8B030D-6E8A-4147-A177-3AD203B41FA5}">
                      <a16:colId xmlns:a16="http://schemas.microsoft.com/office/drawing/2014/main" val="554685134"/>
                    </a:ext>
                  </a:extLst>
                </a:gridCol>
                <a:gridCol w="1821621">
                  <a:extLst>
                    <a:ext uri="{9D8B030D-6E8A-4147-A177-3AD203B41FA5}">
                      <a16:colId xmlns:a16="http://schemas.microsoft.com/office/drawing/2014/main" val="665829657"/>
                    </a:ext>
                  </a:extLst>
                </a:gridCol>
              </a:tblGrid>
              <a:tr h="557954">
                <a:tc>
                  <a:txBody>
                    <a:bodyPr/>
                    <a:lstStyle/>
                    <a:p>
                      <a:endParaRPr lang="en-IN"/>
                    </a:p>
                  </a:txBody>
                  <a:tcPr/>
                </a:tc>
                <a:tc>
                  <a:txBody>
                    <a:bodyPr/>
                    <a:lstStyle/>
                    <a:p>
                      <a:r>
                        <a:rPr lang="en-IN" dirty="0"/>
                        <a:t>PRECISION</a:t>
                      </a:r>
                    </a:p>
                  </a:txBody>
                  <a:tcPr/>
                </a:tc>
                <a:tc>
                  <a:txBody>
                    <a:bodyPr/>
                    <a:lstStyle/>
                    <a:p>
                      <a:r>
                        <a:rPr lang="en-IN" dirty="0"/>
                        <a:t>RECALL</a:t>
                      </a:r>
                    </a:p>
                  </a:txBody>
                  <a:tcPr/>
                </a:tc>
                <a:tc>
                  <a:txBody>
                    <a:bodyPr/>
                    <a:lstStyle/>
                    <a:p>
                      <a:r>
                        <a:rPr lang="en-IN" dirty="0"/>
                        <a:t>F1-SCORE</a:t>
                      </a:r>
                    </a:p>
                  </a:txBody>
                  <a:tcPr/>
                </a:tc>
                <a:tc>
                  <a:txBody>
                    <a:bodyPr/>
                    <a:lstStyle/>
                    <a:p>
                      <a:r>
                        <a:rPr lang="en-IN" dirty="0"/>
                        <a:t>ACCURACY</a:t>
                      </a:r>
                    </a:p>
                  </a:txBody>
                  <a:tcPr/>
                </a:tc>
                <a:extLst>
                  <a:ext uri="{0D108BD9-81ED-4DB2-BD59-A6C34878D82A}">
                    <a16:rowId xmlns:a16="http://schemas.microsoft.com/office/drawing/2014/main" val="1040185089"/>
                  </a:ext>
                </a:extLst>
              </a:tr>
              <a:tr h="971126">
                <a:tc>
                  <a:txBody>
                    <a:bodyPr/>
                    <a:lstStyle/>
                    <a:p>
                      <a:r>
                        <a:rPr lang="en-IN" dirty="0"/>
                        <a:t>LOGISTIC REGRESSION</a:t>
                      </a:r>
                    </a:p>
                  </a:txBody>
                  <a:tcPr/>
                </a:tc>
                <a:tc>
                  <a:txBody>
                    <a:bodyPr/>
                    <a:lstStyle/>
                    <a:p>
                      <a:r>
                        <a:rPr lang="en-IN" b="1" dirty="0">
                          <a:latin typeface="Georgia" panose="02040502050405020303" pitchFamily="18" charset="0"/>
                        </a:rPr>
                        <a:t> </a:t>
                      </a:r>
                      <a:r>
                        <a:rPr lang="en-IN" sz="2800" b="1" dirty="0">
                          <a:latin typeface="+mn-lt"/>
                        </a:rPr>
                        <a:t>0.977</a:t>
                      </a:r>
                    </a:p>
                  </a:txBody>
                  <a:tcPr/>
                </a:tc>
                <a:tc>
                  <a:txBody>
                    <a:bodyPr/>
                    <a:lstStyle/>
                    <a:p>
                      <a:r>
                        <a:rPr lang="en-IN" sz="2800" b="1" kern="1200" dirty="0">
                          <a:solidFill>
                            <a:schemeClr val="dk1"/>
                          </a:solidFill>
                          <a:effectLst/>
                          <a:latin typeface="+mn-lt"/>
                          <a:ea typeface="+mn-ea"/>
                          <a:cs typeface="+mn-cs"/>
                        </a:rPr>
                        <a:t>:0.920</a:t>
                      </a:r>
                      <a:endParaRPr lang="en-IN" sz="2800" b="1" dirty="0"/>
                    </a:p>
                  </a:txBody>
                  <a:tcPr/>
                </a:tc>
                <a:tc>
                  <a:txBody>
                    <a:bodyPr/>
                    <a:lstStyle/>
                    <a:p>
                      <a:r>
                        <a:rPr lang="en-IN" sz="2800" b="1" kern="1200" dirty="0">
                          <a:solidFill>
                            <a:schemeClr val="dk1"/>
                          </a:solidFill>
                          <a:effectLst/>
                          <a:latin typeface="+mn-lt"/>
                          <a:ea typeface="+mn-ea"/>
                          <a:cs typeface="+mn-cs"/>
                        </a:rPr>
                        <a:t>0.948</a:t>
                      </a:r>
                      <a:endParaRPr lang="en-IN" sz="2800" b="1" dirty="0"/>
                    </a:p>
                  </a:txBody>
                  <a:tcPr/>
                </a:tc>
                <a:tc>
                  <a:txBody>
                    <a:bodyPr/>
                    <a:lstStyle/>
                    <a:p>
                      <a:r>
                        <a:rPr lang="en-IN" sz="2800" b="1" kern="1200" dirty="0">
                          <a:solidFill>
                            <a:schemeClr val="dk1"/>
                          </a:solidFill>
                          <a:effectLst/>
                          <a:latin typeface="+mn-lt"/>
                          <a:ea typeface="+mn-ea"/>
                          <a:cs typeface="+mn-cs"/>
                        </a:rPr>
                        <a:t>0.949 </a:t>
                      </a:r>
                      <a:endParaRPr lang="en-IN" sz="2800" b="1" dirty="0"/>
                    </a:p>
                  </a:txBody>
                  <a:tcPr/>
                </a:tc>
                <a:extLst>
                  <a:ext uri="{0D108BD9-81ED-4DB2-BD59-A6C34878D82A}">
                    <a16:rowId xmlns:a16="http://schemas.microsoft.com/office/drawing/2014/main" val="1561028720"/>
                  </a:ext>
                </a:extLst>
              </a:tr>
              <a:tr h="963044">
                <a:tc>
                  <a:txBody>
                    <a:bodyPr/>
                    <a:lstStyle/>
                    <a:p>
                      <a:r>
                        <a:rPr lang="en-IN" dirty="0"/>
                        <a:t>RANDOM FOREST</a:t>
                      </a:r>
                    </a:p>
                  </a:txBody>
                  <a:tcPr/>
                </a:tc>
                <a:tc>
                  <a:txBody>
                    <a:bodyPr/>
                    <a:lstStyle/>
                    <a:p>
                      <a:r>
                        <a:rPr lang="en-IN" sz="2800" b="1" kern="1200" dirty="0">
                          <a:solidFill>
                            <a:schemeClr val="dk1"/>
                          </a:solidFill>
                          <a:effectLst/>
                          <a:latin typeface="+mn-lt"/>
                          <a:ea typeface="+mn-ea"/>
                          <a:cs typeface="+mn-cs"/>
                        </a:rPr>
                        <a:t>0.999</a:t>
                      </a:r>
                      <a:endParaRPr lang="en-IN" sz="2800" b="1" dirty="0"/>
                    </a:p>
                  </a:txBody>
                  <a:tcPr/>
                </a:tc>
                <a:tc>
                  <a:txBody>
                    <a:bodyPr/>
                    <a:lstStyle/>
                    <a:p>
                      <a:r>
                        <a:rPr lang="en-IN" sz="2800" b="1" dirty="0"/>
                        <a:t>1.0</a:t>
                      </a:r>
                    </a:p>
                  </a:txBody>
                  <a:tcPr/>
                </a:tc>
                <a:tc>
                  <a:txBody>
                    <a:bodyPr/>
                    <a:lstStyle/>
                    <a:p>
                      <a:r>
                        <a:rPr lang="en-IN" sz="2800" b="1" dirty="0"/>
                        <a:t>0.999</a:t>
                      </a:r>
                    </a:p>
                  </a:txBody>
                  <a:tcPr/>
                </a:tc>
                <a:tc>
                  <a:txBody>
                    <a:bodyPr/>
                    <a:lstStyle/>
                    <a:p>
                      <a:r>
                        <a:rPr lang="en-IN" sz="2800" b="1" dirty="0"/>
                        <a:t>0.999</a:t>
                      </a:r>
                    </a:p>
                  </a:txBody>
                  <a:tcPr/>
                </a:tc>
                <a:extLst>
                  <a:ext uri="{0D108BD9-81ED-4DB2-BD59-A6C34878D82A}">
                    <a16:rowId xmlns:a16="http://schemas.microsoft.com/office/drawing/2014/main" val="2746022623"/>
                  </a:ext>
                </a:extLst>
              </a:tr>
              <a:tr h="557954">
                <a:tc>
                  <a:txBody>
                    <a:bodyPr/>
                    <a:lstStyle/>
                    <a:p>
                      <a:r>
                        <a:rPr lang="en-IN" dirty="0"/>
                        <a:t>KNN</a:t>
                      </a:r>
                    </a:p>
                  </a:txBody>
                  <a:tcPr/>
                </a:tc>
                <a:tc>
                  <a:txBody>
                    <a:bodyPr/>
                    <a:lstStyle/>
                    <a:p>
                      <a:r>
                        <a:rPr lang="en-IN" sz="2800" b="1" dirty="0"/>
                        <a:t>0.999</a:t>
                      </a:r>
                    </a:p>
                  </a:txBody>
                  <a:tcPr/>
                </a:tc>
                <a:tc>
                  <a:txBody>
                    <a:bodyPr/>
                    <a:lstStyle/>
                    <a:p>
                      <a:r>
                        <a:rPr lang="en-IN" sz="2800" b="1" dirty="0"/>
                        <a:t>0.920</a:t>
                      </a:r>
                    </a:p>
                  </a:txBody>
                  <a:tcPr/>
                </a:tc>
                <a:tc>
                  <a:txBody>
                    <a:bodyPr/>
                    <a:lstStyle/>
                    <a:p>
                      <a:r>
                        <a:rPr lang="en-IN" sz="2800" b="1" dirty="0"/>
                        <a:t>0.958</a:t>
                      </a:r>
                    </a:p>
                  </a:txBody>
                  <a:tcPr/>
                </a:tc>
                <a:tc>
                  <a:txBody>
                    <a:bodyPr/>
                    <a:lstStyle/>
                    <a:p>
                      <a:r>
                        <a:rPr lang="en-IN" sz="2800" b="1" dirty="0"/>
                        <a:t>0.959</a:t>
                      </a:r>
                    </a:p>
                  </a:txBody>
                  <a:tcPr/>
                </a:tc>
                <a:extLst>
                  <a:ext uri="{0D108BD9-81ED-4DB2-BD59-A6C34878D82A}">
                    <a16:rowId xmlns:a16="http://schemas.microsoft.com/office/drawing/2014/main" val="2892302580"/>
                  </a:ext>
                </a:extLst>
              </a:tr>
            </a:tbl>
          </a:graphicData>
        </a:graphic>
      </p:graphicFrame>
    </p:spTree>
    <p:extLst>
      <p:ext uri="{BB962C8B-B14F-4D97-AF65-F5344CB8AC3E}">
        <p14:creationId xmlns:p14="http://schemas.microsoft.com/office/powerpoint/2010/main" val="305518354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307794" y="567159"/>
            <a:ext cx="7898655" cy="808660"/>
          </a:xfrm>
        </p:spPr>
        <p:txBody>
          <a:bodyPr>
            <a:normAutofit/>
          </a:bodyPr>
          <a:lstStyle/>
          <a:p>
            <a:r>
              <a:rPr lang="en-US" sz="4000" b="0" i="0" u="none" strike="noStrike" cap="none" dirty="0">
                <a:latin typeface="Average"/>
                <a:ea typeface="Average"/>
                <a:cs typeface="Average"/>
                <a:sym typeface="Average"/>
              </a:rPr>
              <a:t>Summary &amp; Recommendations : </a:t>
            </a:r>
            <a:endParaRPr lang="en-US" dirty="0"/>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4" name="TextBox 3">
            <a:extLst>
              <a:ext uri="{FF2B5EF4-FFF2-40B4-BE49-F238E27FC236}">
                <a16:creationId xmlns:a16="http://schemas.microsoft.com/office/drawing/2014/main" id="{D66FC39B-C697-29C0-C69F-00B3ADF723BE}"/>
              </a:ext>
            </a:extLst>
          </p:cNvPr>
          <p:cNvSpPr txBox="1"/>
          <p:nvPr/>
        </p:nvSpPr>
        <p:spPr>
          <a:xfrm>
            <a:off x="836050" y="1944546"/>
            <a:ext cx="9963130" cy="37830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0" i="0" dirty="0">
                <a:effectLst/>
                <a:latin typeface="Inter"/>
              </a:rPr>
              <a:t>The dataset contains transactions made by credit cards in September 2013 by European cardholders.</a:t>
            </a:r>
            <a:br>
              <a:rPr lang="en-US" dirty="0"/>
            </a:br>
            <a:r>
              <a:rPr lang="en-US" b="0" i="0" dirty="0">
                <a:effectLst/>
                <a:latin typeface="Inter"/>
              </a:rPr>
              <a:t>This dataset presents transactions that occurred in two days, where we have 492 frauds out of 284,807 transactions.</a:t>
            </a:r>
          </a:p>
          <a:p>
            <a:pPr marL="285750" indent="-285750">
              <a:lnSpc>
                <a:spcPct val="150000"/>
              </a:lnSpc>
              <a:buFont typeface="Arial" panose="020B0604020202020204" pitchFamily="34" charset="0"/>
              <a:buChar char="•"/>
            </a:pPr>
            <a:r>
              <a:rPr lang="en-US" dirty="0">
                <a:latin typeface="Average"/>
                <a:ea typeface="Average"/>
                <a:cs typeface="Average"/>
                <a:sym typeface="Average"/>
              </a:rPr>
              <a:t>We were able to find the relationship (either positively correlated or negatively correlated ) between the attributes.</a:t>
            </a:r>
          </a:p>
          <a:p>
            <a:pPr marL="285750" indent="-285750">
              <a:lnSpc>
                <a:spcPct val="150000"/>
              </a:lnSpc>
              <a:buFont typeface="Arial" panose="020B0604020202020204" pitchFamily="34" charset="0"/>
              <a:buChar char="•"/>
            </a:pPr>
            <a:r>
              <a:rPr lang="en-US" dirty="0">
                <a:latin typeface="Average"/>
                <a:ea typeface="Average"/>
                <a:cs typeface="Average"/>
                <a:sym typeface="Average"/>
              </a:rPr>
              <a:t>To predict  CREDIT CARD Fraud values, Linear Regression ,Random Forest and KNN is being selected.</a:t>
            </a:r>
          </a:p>
          <a:p>
            <a:pPr marL="285750" indent="-285750">
              <a:lnSpc>
                <a:spcPct val="150000"/>
              </a:lnSpc>
              <a:buFont typeface="Arial" panose="020B0604020202020204" pitchFamily="34" charset="0"/>
              <a:buChar char="•"/>
            </a:pPr>
            <a:r>
              <a:rPr lang="en-US" dirty="0">
                <a:latin typeface="Average"/>
                <a:ea typeface="Average"/>
                <a:cs typeface="Average"/>
                <a:sym typeface="Average"/>
              </a:rPr>
              <a:t>The best fitted model  among three classifications ,obtained is in Random Forest with </a:t>
            </a:r>
            <a:r>
              <a:rPr lang="en-IN" dirty="0"/>
              <a:t>96%  accuracy.</a:t>
            </a:r>
          </a:p>
          <a:p>
            <a:pPr marL="285750" indent="-285750">
              <a:lnSpc>
                <a:spcPct val="150000"/>
              </a:lnSpc>
              <a:buFont typeface="Arial" panose="020B0604020202020204" pitchFamily="34" charset="0"/>
              <a:buChar char="•"/>
            </a:pPr>
            <a:r>
              <a:rPr lang="en-IN" dirty="0"/>
              <a:t>The basic model has given the maximum accuracy.</a:t>
            </a:r>
          </a:p>
          <a:p>
            <a:pPr>
              <a:lnSpc>
                <a:spcPct val="150000"/>
              </a:lnSpc>
            </a:pPr>
            <a:endParaRPr lang="en-IN" dirty="0"/>
          </a:p>
        </p:txBody>
      </p:sp>
    </p:spTree>
    <p:extLst>
      <p:ext uri="{BB962C8B-B14F-4D97-AF65-F5344CB8AC3E}">
        <p14:creationId xmlns:p14="http://schemas.microsoft.com/office/powerpoint/2010/main" val="39551831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208811-0010-E016-74FE-DFF0C9187B2B}"/>
              </a:ext>
            </a:extLst>
          </p:cNvPr>
          <p:cNvSpPr>
            <a:spLocks noGrp="1"/>
          </p:cNvSpPr>
          <p:nvPr>
            <p:ph type="sldNum" sz="quarter" idx="12"/>
          </p:nvPr>
        </p:nvSpPr>
        <p:spPr/>
        <p:txBody>
          <a:bodyPr/>
          <a:lstStyle/>
          <a:p>
            <a:fld id="{DBA1B0FB-D917-4C8C-928F-313BD683BF39}" type="slidenum">
              <a:rPr lang="en-US" smtClean="0"/>
              <a:t>12</a:t>
            </a:fld>
            <a:endParaRPr lang="en-US"/>
          </a:p>
        </p:txBody>
      </p:sp>
      <p:sp>
        <p:nvSpPr>
          <p:cNvPr id="5" name="TextBox 4">
            <a:extLst>
              <a:ext uri="{FF2B5EF4-FFF2-40B4-BE49-F238E27FC236}">
                <a16:creationId xmlns:a16="http://schemas.microsoft.com/office/drawing/2014/main" id="{300F968A-14B2-204F-0719-7CBA1EAAFCB8}"/>
              </a:ext>
            </a:extLst>
          </p:cNvPr>
          <p:cNvSpPr txBox="1"/>
          <p:nvPr/>
        </p:nvSpPr>
        <p:spPr>
          <a:xfrm>
            <a:off x="550863" y="432262"/>
            <a:ext cx="10787697" cy="5109091"/>
          </a:xfrm>
          <a:prstGeom prst="rect">
            <a:avLst/>
          </a:prstGeom>
          <a:noFill/>
        </p:spPr>
        <p:txBody>
          <a:bodyPr wrap="square" rtlCol="0">
            <a:spAutoFit/>
          </a:bodyPr>
          <a:lstStyle/>
          <a:p>
            <a:r>
              <a:rPr lang="en-IN" sz="2800" b="1" dirty="0">
                <a:effectLst/>
                <a:latin typeface="Georgia" panose="02040502050405020303" pitchFamily="18" charset="0"/>
                <a:ea typeface="Times New Roman" panose="02020603050405020304" pitchFamily="18" charset="0"/>
              </a:rPr>
              <a:t>CONCLUSIONS</a:t>
            </a:r>
          </a:p>
          <a:p>
            <a:pPr>
              <a:lnSpc>
                <a:spcPct val="150000"/>
              </a:lnSpc>
            </a:pPr>
            <a:r>
              <a:rPr lang="en-IN" sz="2000" dirty="0">
                <a:effectLst/>
                <a:latin typeface="Georgia" panose="02040502050405020303" pitchFamily="18" charset="0"/>
                <a:ea typeface="Times New Roman" panose="02020603050405020304" pitchFamily="18" charset="0"/>
                <a:cs typeface="Times New Roman" panose="02020603050405020304" pitchFamily="18" charset="0"/>
              </a:rPr>
              <a:t>The fraud transaction detection is the major issue of prediction due to a frequent and large number of transactions.</a:t>
            </a:r>
          </a:p>
          <a:p>
            <a:pPr>
              <a:lnSpc>
                <a:spcPct val="150000"/>
              </a:lnSpc>
            </a:pPr>
            <a:r>
              <a:rPr lang="en-IN" sz="2000" dirty="0">
                <a:effectLst/>
                <a:latin typeface="Georgia" panose="02040502050405020303" pitchFamily="18" charset="0"/>
                <a:ea typeface="Times New Roman" panose="02020603050405020304" pitchFamily="18" charset="0"/>
                <a:cs typeface="Times New Roman" panose="02020603050405020304" pitchFamily="18" charset="0"/>
              </a:rPr>
              <a:t> After comparing all the classification algorithms, it is concluded that under various conditions, Random Forest performed best among them. After feature selection and finetuning, the parameters the performance of the models was increased up to 15-20%. For sampling method comparison, Oversampling provided best results compared to SMOTE and </a:t>
            </a:r>
            <a:r>
              <a:rPr lang="en-IN" sz="2000" dirty="0" err="1">
                <a:effectLst/>
                <a:latin typeface="Georgia" panose="02040502050405020303" pitchFamily="18" charset="0"/>
                <a:ea typeface="Times New Roman" panose="02020603050405020304" pitchFamily="18" charset="0"/>
                <a:cs typeface="Times New Roman" panose="02020603050405020304" pitchFamily="18" charset="0"/>
              </a:rPr>
              <a:t>undersampling</a:t>
            </a:r>
            <a:r>
              <a:rPr lang="en-IN" sz="2000" dirty="0">
                <a:effectLst/>
                <a:latin typeface="Georgia" panose="02040502050405020303" pitchFamily="18" charset="0"/>
                <a:ea typeface="Times New Roman" panose="02020603050405020304" pitchFamily="18" charset="0"/>
                <a:cs typeface="Times New Roman" panose="02020603050405020304" pitchFamily="18" charset="0"/>
              </a:rPr>
              <a:t>. Sampling methods provided much better results compared to raw data. Comparing all the models under every condition Random Forest performed best for oversampling technique with 0.999 accuracy, precision, recall, and F-1 score. </a:t>
            </a:r>
          </a:p>
          <a:p>
            <a:endParaRPr lang="en-IN" sz="2800" dirty="0">
              <a:latin typeface="Georgia" panose="02040502050405020303" pitchFamily="18" charset="0"/>
            </a:endParaRPr>
          </a:p>
        </p:txBody>
      </p:sp>
    </p:spTree>
    <p:extLst>
      <p:ext uri="{BB962C8B-B14F-4D97-AF65-F5344CB8AC3E}">
        <p14:creationId xmlns:p14="http://schemas.microsoft.com/office/powerpoint/2010/main" val="298678747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
        <p:nvSpPr>
          <p:cNvPr id="4" name="Title 3">
            <a:extLst>
              <a:ext uri="{FF2B5EF4-FFF2-40B4-BE49-F238E27FC236}">
                <a16:creationId xmlns:a16="http://schemas.microsoft.com/office/drawing/2014/main" id="{C029FD6E-A634-8537-DE5E-195D0E5DA7D1}"/>
              </a:ext>
            </a:extLst>
          </p:cNvPr>
          <p:cNvSpPr>
            <a:spLocks noGrp="1"/>
          </p:cNvSpPr>
          <p:nvPr>
            <p:ph type="ctrTitle"/>
          </p:nvPr>
        </p:nvSpPr>
        <p:spPr>
          <a:xfrm>
            <a:off x="550863" y="546160"/>
            <a:ext cx="11092497" cy="1253041"/>
          </a:xfrm>
        </p:spPr>
        <p:txBody>
          <a:bodyPr/>
          <a:lstStyle/>
          <a:p>
            <a:r>
              <a:rPr lang="en-US" b="1" i="0" dirty="0">
                <a:effectLst/>
                <a:latin typeface="+mn-lt"/>
              </a:rPr>
              <a:t>7 </a:t>
            </a:r>
            <a:r>
              <a:rPr lang="en-US" b="1" i="0" dirty="0">
                <a:effectLst/>
                <a:latin typeface="Georgia" panose="02040502050405020303" pitchFamily="18" charset="0"/>
              </a:rPr>
              <a:t>Easy Tips For Credit Card Safety</a:t>
            </a:r>
            <a:br>
              <a:rPr lang="en-US" b="1" i="0" dirty="0">
                <a:effectLst/>
                <a:latin typeface="Georgia" panose="02040502050405020303" pitchFamily="18" charset="0"/>
              </a:rPr>
            </a:br>
            <a:endParaRPr lang="en-IN" b="1" dirty="0">
              <a:latin typeface="Georgia" panose="02040502050405020303" pitchFamily="18" charset="0"/>
            </a:endParaRPr>
          </a:p>
        </p:txBody>
      </p:sp>
      <p:sp>
        <p:nvSpPr>
          <p:cNvPr id="35" name="TextBox 34">
            <a:extLst>
              <a:ext uri="{FF2B5EF4-FFF2-40B4-BE49-F238E27FC236}">
                <a16:creationId xmlns:a16="http://schemas.microsoft.com/office/drawing/2014/main" id="{4DC0AD14-BB8A-9130-6ED6-30083C76CE1D}"/>
              </a:ext>
            </a:extLst>
          </p:cNvPr>
          <p:cNvSpPr txBox="1"/>
          <p:nvPr/>
        </p:nvSpPr>
        <p:spPr>
          <a:xfrm>
            <a:off x="724319" y="1616321"/>
            <a:ext cx="10743362" cy="3903056"/>
          </a:xfrm>
          <a:prstGeom prst="rect">
            <a:avLst/>
          </a:prstGeom>
          <a:noFill/>
        </p:spPr>
        <p:txBody>
          <a:bodyPr wrap="square" rtlCol="0">
            <a:spAutoFit/>
          </a:bodyPr>
          <a:lstStyle/>
          <a:p>
            <a:pPr>
              <a:lnSpc>
                <a:spcPct val="150000"/>
              </a:lnSpc>
            </a:pPr>
            <a:r>
              <a:rPr lang="en-US" sz="2400" b="1" i="0" dirty="0">
                <a:effectLst/>
                <a:latin typeface="Georgia" panose="02040502050405020303" pitchFamily="18" charset="0"/>
              </a:rPr>
              <a:t>1 Keep your card with you always </a:t>
            </a:r>
          </a:p>
          <a:p>
            <a:pPr>
              <a:lnSpc>
                <a:spcPct val="150000"/>
              </a:lnSpc>
            </a:pPr>
            <a:r>
              <a:rPr lang="en-US" sz="2400" b="1" i="0" dirty="0">
                <a:effectLst/>
                <a:latin typeface="Georgia" panose="02040502050405020303" pitchFamily="18" charset="0"/>
              </a:rPr>
              <a:t>2 Change your PIN regularly</a:t>
            </a:r>
            <a:br>
              <a:rPr lang="en-US" sz="2400" dirty="0">
                <a:latin typeface="Georgia" panose="02040502050405020303" pitchFamily="18" charset="0"/>
              </a:rPr>
            </a:br>
            <a:r>
              <a:rPr lang="en-US" sz="2400" b="1" i="0" dirty="0">
                <a:effectLst/>
                <a:latin typeface="Georgia" panose="02040502050405020303" pitchFamily="18" charset="0"/>
              </a:rPr>
              <a:t>3 Do not share your PIN with anyone</a:t>
            </a:r>
            <a:br>
              <a:rPr lang="en-US" sz="2400" dirty="0">
                <a:latin typeface="Georgia" panose="02040502050405020303" pitchFamily="18" charset="0"/>
              </a:rPr>
            </a:br>
            <a:r>
              <a:rPr lang="en-US" sz="2400" b="1" i="0" dirty="0">
                <a:effectLst/>
                <a:latin typeface="Georgia" panose="02040502050405020303" pitchFamily="18" charset="0"/>
              </a:rPr>
              <a:t>4 Check alerts and your monthly Credit Card statement carefully</a:t>
            </a:r>
            <a:endParaRPr lang="en-US" sz="2400" b="1" dirty="0">
              <a:latin typeface="Georgia" panose="02040502050405020303" pitchFamily="18" charset="0"/>
            </a:endParaRPr>
          </a:p>
          <a:p>
            <a:pPr>
              <a:lnSpc>
                <a:spcPct val="150000"/>
              </a:lnSpc>
            </a:pPr>
            <a:r>
              <a:rPr lang="en-US" sz="2400" b="1" i="0" dirty="0">
                <a:effectLst/>
                <a:latin typeface="Georgia" panose="02040502050405020303" pitchFamily="18" charset="0"/>
              </a:rPr>
              <a:t>6.Don’t click on suspicious links</a:t>
            </a:r>
          </a:p>
          <a:p>
            <a:pPr>
              <a:lnSpc>
                <a:spcPct val="150000"/>
              </a:lnSpc>
            </a:pPr>
            <a:r>
              <a:rPr lang="en-US" sz="2400" b="1" i="0" dirty="0">
                <a:effectLst/>
                <a:latin typeface="Georgia" panose="02040502050405020303" pitchFamily="18" charset="0"/>
              </a:rPr>
              <a:t>5 Avoid using your card on suspicious websites or apps</a:t>
            </a:r>
          </a:p>
          <a:p>
            <a:pPr>
              <a:lnSpc>
                <a:spcPct val="150000"/>
              </a:lnSpc>
            </a:pPr>
            <a:r>
              <a:rPr lang="en-US" sz="2400" b="1" i="0" dirty="0">
                <a:effectLst/>
                <a:latin typeface="Georgia" panose="02040502050405020303" pitchFamily="18" charset="0"/>
              </a:rPr>
              <a:t>7 Update your bank immediately in case your card is stolen or lost</a:t>
            </a:r>
            <a:endParaRPr lang="en-IN" sz="2400" dirty="0">
              <a:latin typeface="Georgia" panose="02040502050405020303" pitchFamily="18" charset="0"/>
            </a:endParaRPr>
          </a:p>
        </p:txBody>
      </p:sp>
    </p:spTree>
    <p:extLst>
      <p:ext uri="{BB962C8B-B14F-4D97-AF65-F5344CB8AC3E}">
        <p14:creationId xmlns:p14="http://schemas.microsoft.com/office/powerpoint/2010/main" val="297987666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2363037" y="665018"/>
            <a:ext cx="5437187" cy="1107558"/>
          </a:xfrm>
        </p:spPr>
        <p:txBody>
          <a:bodyPr/>
          <a:lstStyle/>
          <a:p>
            <a:r>
              <a:rPr lang="en-US" dirty="0"/>
              <a:t>       Thank You</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11" name="TextBox 10">
            <a:extLst>
              <a:ext uri="{FF2B5EF4-FFF2-40B4-BE49-F238E27FC236}">
                <a16:creationId xmlns:a16="http://schemas.microsoft.com/office/drawing/2014/main" id="{4DACA19A-6D7A-252D-A958-592247AA5303}"/>
              </a:ext>
            </a:extLst>
          </p:cNvPr>
          <p:cNvSpPr txBox="1"/>
          <p:nvPr/>
        </p:nvSpPr>
        <p:spPr>
          <a:xfrm>
            <a:off x="2576944" y="2344190"/>
            <a:ext cx="8329353" cy="2831544"/>
          </a:xfrm>
          <a:prstGeom prst="rect">
            <a:avLst/>
          </a:prstGeom>
          <a:noFill/>
        </p:spPr>
        <p:txBody>
          <a:bodyPr wrap="square" rtlCol="0">
            <a:spAutoFit/>
          </a:bodyPr>
          <a:lstStyle/>
          <a:p>
            <a:pPr>
              <a:lnSpc>
                <a:spcPct val="200000"/>
              </a:lnSpc>
            </a:pPr>
            <a:r>
              <a:rPr lang="en-US" sz="2000" b="1" dirty="0">
                <a:latin typeface="Georgia" panose="02040502050405020303" pitchFamily="18" charset="0"/>
              </a:rPr>
              <a:t>       MENTOR:</a:t>
            </a:r>
          </a:p>
          <a:p>
            <a:pPr>
              <a:lnSpc>
                <a:spcPct val="200000"/>
              </a:lnSpc>
            </a:pPr>
            <a:r>
              <a:rPr lang="en-US" sz="2000" b="1" dirty="0">
                <a:latin typeface="Georgia" panose="02040502050405020303" pitchFamily="18" charset="0"/>
              </a:rPr>
              <a:t>       MRS.K.PARIMALA SUDHIR DIANA</a:t>
            </a:r>
          </a:p>
          <a:p>
            <a:pPr>
              <a:lnSpc>
                <a:spcPct val="200000"/>
              </a:lnSpc>
            </a:pPr>
            <a:r>
              <a:rPr lang="en-US" sz="2000" b="1" dirty="0">
                <a:latin typeface="Georgia" panose="02040502050405020303" pitchFamily="18" charset="0"/>
              </a:rPr>
              <a:t>                                       &amp;</a:t>
            </a:r>
          </a:p>
          <a:p>
            <a:pPr>
              <a:lnSpc>
                <a:spcPct val="200000"/>
              </a:lnSpc>
            </a:pPr>
            <a:r>
              <a:rPr lang="en-US" sz="2000" b="1" dirty="0">
                <a:latin typeface="Georgia" panose="02040502050405020303" pitchFamily="18" charset="0"/>
              </a:rPr>
              <a:t>         AURORA’S DEGREE AND PG COLLEGE</a:t>
            </a:r>
          </a:p>
          <a:p>
            <a:endParaRPr lang="en-IN" dirty="0"/>
          </a:p>
        </p:txBody>
      </p:sp>
      <p:pic>
        <p:nvPicPr>
          <p:cNvPr id="16" name="Picture 4" descr="Aurora's PG College HYD - Photos | Facebook">
            <a:extLst>
              <a:ext uri="{FF2B5EF4-FFF2-40B4-BE49-F238E27FC236}">
                <a16:creationId xmlns:a16="http://schemas.microsoft.com/office/drawing/2014/main" id="{C6269269-BDEE-84C6-47D9-A0D4F81AF0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0617" y="234318"/>
            <a:ext cx="1835053" cy="1556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79884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2" name="Freeform: Shape 2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Shape 2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27" name="Rectangle 2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pPr>
              <a:lnSpc>
                <a:spcPct val="100000"/>
              </a:lnSpc>
            </a:pPr>
            <a:r>
              <a:rPr lang="en-US" kern="1200" dirty="0">
                <a:solidFill>
                  <a:schemeClr val="tx1"/>
                </a:solidFill>
                <a:latin typeface="+mj-lt"/>
                <a:ea typeface="+mj-ea"/>
                <a:cs typeface="+mj-cs"/>
              </a:rPr>
              <a:t>GROUP MEMBERS</a:t>
            </a:r>
          </a:p>
        </p:txBody>
      </p:sp>
      <p:sp>
        <p:nvSpPr>
          <p:cNvPr id="7" name="TextBox 6">
            <a:extLst>
              <a:ext uri="{FF2B5EF4-FFF2-40B4-BE49-F238E27FC236}">
                <a16:creationId xmlns:a16="http://schemas.microsoft.com/office/drawing/2014/main" id="{E433D72C-A45A-3F69-42B9-C7876DB7FB93}"/>
              </a:ext>
            </a:extLst>
          </p:cNvPr>
          <p:cNvSpPr txBox="1"/>
          <p:nvPr/>
        </p:nvSpPr>
        <p:spPr>
          <a:xfrm>
            <a:off x="550863" y="2678400"/>
            <a:ext cx="3565525" cy="3414425"/>
          </a:xfrm>
          <a:prstGeom prst="rect">
            <a:avLst/>
          </a:prstGeom>
        </p:spPr>
        <p:txBody>
          <a:bodyPr vert="horz" wrap="square" lIns="0" tIns="0" rIns="0" bIns="0" rtlCol="0" anchor="t">
            <a:normAutofit/>
          </a:bodyPr>
          <a:lstStyle/>
          <a:p>
            <a:pPr indent="-228600">
              <a:lnSpc>
                <a:spcPct val="110000"/>
              </a:lnSpc>
              <a:spcAft>
                <a:spcPts val="800"/>
              </a:spcAft>
              <a:buFont typeface="Arial" panose="020B0604020202020204" pitchFamily="34" charset="0"/>
              <a:buChar char="•"/>
            </a:pPr>
            <a:r>
              <a:rPr lang="en-US" sz="2000" b="1" dirty="0"/>
              <a:t>T.KEERTHANA</a:t>
            </a:r>
          </a:p>
          <a:p>
            <a:pPr indent="-228600">
              <a:lnSpc>
                <a:spcPct val="110000"/>
              </a:lnSpc>
              <a:spcAft>
                <a:spcPts val="800"/>
              </a:spcAft>
              <a:buFont typeface="Arial" panose="020B0604020202020204" pitchFamily="34" charset="0"/>
              <a:buChar char="•"/>
            </a:pPr>
            <a:r>
              <a:rPr lang="en-US" sz="2000" b="1" dirty="0"/>
              <a:t>T.PRANATHI</a:t>
            </a:r>
          </a:p>
          <a:p>
            <a:pPr indent="-228600">
              <a:lnSpc>
                <a:spcPct val="110000"/>
              </a:lnSpc>
              <a:spcAft>
                <a:spcPts val="800"/>
              </a:spcAft>
              <a:buFont typeface="Arial" panose="020B0604020202020204" pitchFamily="34" charset="0"/>
              <a:buChar char="•"/>
            </a:pPr>
            <a:r>
              <a:rPr lang="en-US" sz="2000" b="1" dirty="0"/>
              <a:t>M.VASAVI</a:t>
            </a:r>
          </a:p>
          <a:p>
            <a:pPr indent="-228600">
              <a:lnSpc>
                <a:spcPct val="110000"/>
              </a:lnSpc>
              <a:spcAft>
                <a:spcPts val="800"/>
              </a:spcAft>
              <a:buFont typeface="Arial" panose="020B0604020202020204" pitchFamily="34" charset="0"/>
              <a:buChar char="•"/>
            </a:pPr>
            <a:r>
              <a:rPr lang="en-US" sz="2000" b="1" dirty="0"/>
              <a:t>N.ARUN</a:t>
            </a:r>
          </a:p>
          <a:p>
            <a:pPr indent="-228600">
              <a:lnSpc>
                <a:spcPct val="110000"/>
              </a:lnSpc>
              <a:spcAft>
                <a:spcPts val="800"/>
              </a:spcAft>
              <a:buFont typeface="Arial" panose="020B0604020202020204" pitchFamily="34" charset="0"/>
              <a:buChar char="•"/>
            </a:pPr>
            <a:r>
              <a:rPr lang="en-US" sz="2000" b="1" dirty="0"/>
              <a:t>A.ABHINAV</a:t>
            </a:r>
          </a:p>
          <a:p>
            <a:pPr>
              <a:lnSpc>
                <a:spcPct val="110000"/>
              </a:lnSpc>
              <a:spcAft>
                <a:spcPts val="800"/>
              </a:spcAft>
            </a:pPr>
            <a:r>
              <a:rPr lang="en-US" sz="3600" b="1" dirty="0">
                <a:latin typeface="Georgia" panose="02040502050405020303" pitchFamily="18" charset="0"/>
              </a:rPr>
              <a:t>-GROUP 6</a:t>
            </a:r>
          </a:p>
        </p:txBody>
      </p:sp>
      <p:pic>
        <p:nvPicPr>
          <p:cNvPr id="17" name="Picture 16" descr="Hands holding each other's wrists and interlinked to form a circle">
            <a:extLst>
              <a:ext uri="{FF2B5EF4-FFF2-40B4-BE49-F238E27FC236}">
                <a16:creationId xmlns:a16="http://schemas.microsoft.com/office/drawing/2014/main" id="{0A19975F-437F-6D09-D72B-026362D05CB9}"/>
              </a:ext>
            </a:extLst>
          </p:cNvPr>
          <p:cNvPicPr>
            <a:picLocks noChangeAspect="1"/>
          </p:cNvPicPr>
          <p:nvPr/>
        </p:nvPicPr>
        <p:blipFill rotWithShape="1">
          <a:blip r:embed="rId2"/>
          <a:srcRect l="14631" r="10996" b="-1"/>
          <a:stretch/>
        </p:blipFill>
        <p:spPr>
          <a:xfrm>
            <a:off x="4550899" y="10"/>
            <a:ext cx="7641102" cy="6857990"/>
          </a:xfrm>
          <a:custGeom>
            <a:avLst/>
            <a:gdLst/>
            <a:ahLst/>
            <a:cxnLst/>
            <a:rect l="l" t="t" r="r" b="b"/>
            <a:pathLst>
              <a:path w="7641102" h="6858000">
                <a:moveTo>
                  <a:pt x="0" y="0"/>
                </a:moveTo>
                <a:lnTo>
                  <a:pt x="7641102" y="0"/>
                </a:lnTo>
                <a:lnTo>
                  <a:pt x="7641102" y="6858000"/>
                </a:lnTo>
                <a:lnTo>
                  <a:pt x="0" y="6858000"/>
                </a:lnTo>
                <a:close/>
              </a:path>
            </a:pathLst>
          </a:custGeom>
        </p:spPr>
      </p:pic>
      <p:sp>
        <p:nvSpPr>
          <p:cNvPr id="29" name="Rectangle 28">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a:t>
            </a:fld>
            <a:endParaRPr lang="en-US">
              <a:solidFill>
                <a:schemeClr val="tx1">
                  <a:alpha val="80000"/>
                </a:schemeClr>
              </a:solidFill>
            </a:endParaRPr>
          </a:p>
        </p:txBody>
      </p:sp>
    </p:spTree>
    <p:extLst>
      <p:ext uri="{BB962C8B-B14F-4D97-AF65-F5344CB8AC3E}">
        <p14:creationId xmlns:p14="http://schemas.microsoft.com/office/powerpoint/2010/main" val="231323486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Freeform: Shape 5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Oval 5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1" name="Group 6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2" name="Freeform: Shape 6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Shape 6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Oval 6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6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7" name="Rectangle 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4" descr="11 Reasons Your Credit Card Might Be Declined - Credit Sesame">
            <a:extLst>
              <a:ext uri="{FF2B5EF4-FFF2-40B4-BE49-F238E27FC236}">
                <a16:creationId xmlns:a16="http://schemas.microsoft.com/office/drawing/2014/main" id="{CA84B465-8DAC-2BA5-187E-C22D4372E07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228" r="23268" b="-5"/>
          <a:stretch/>
        </p:blipFill>
        <p:spPr bwMode="auto">
          <a:xfrm>
            <a:off x="8918575" y="596392"/>
            <a:ext cx="2263776" cy="2263776"/>
          </a:xfrm>
          <a:custGeom>
            <a:avLst/>
            <a:gdLst/>
            <a:ahLst/>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noFill/>
          <a:extLst>
            <a:ext uri="{909E8E84-426E-40DD-AFC4-6F175D3DCCD1}">
              <a14:hiddenFill xmlns:a14="http://schemas.microsoft.com/office/drawing/2010/main">
                <a:solidFill>
                  <a:srgbClr val="FFFFFF"/>
                </a:solidFill>
              </a14:hiddenFill>
            </a:ext>
          </a:extLst>
        </p:spPr>
      </p:pic>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l="38745" r="5005"/>
          <a:stretch/>
        </p:blipFill>
        <p:spPr>
          <a:xfrm>
            <a:off x="5587746" y="1596771"/>
            <a:ext cx="3448558" cy="3448558"/>
          </a:xfrm>
          <a:custGeom>
            <a:avLst/>
            <a:gdLst/>
            <a:ahLst/>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24088" y="422784"/>
            <a:ext cx="5437187" cy="1197563"/>
          </a:xfrm>
        </p:spPr>
        <p:txBody>
          <a:bodyPr vert="horz" wrap="square" lIns="0" tIns="0" rIns="0" bIns="0" rtlCol="0" anchor="b" anchorCtr="0">
            <a:normAutofit/>
          </a:bodyPr>
          <a:lstStyle/>
          <a:p>
            <a:pPr>
              <a:lnSpc>
                <a:spcPct val="100000"/>
              </a:lnSpc>
            </a:pPr>
            <a:r>
              <a:rPr lang="en-US" sz="5400" dirty="0"/>
              <a:t>BACKGROUND </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177694" y="1941719"/>
            <a:ext cx="5354744" cy="4319890"/>
          </a:xfrm>
        </p:spPr>
        <p:txBody>
          <a:bodyPr vert="horz" wrap="square" lIns="0" tIns="0" rIns="0" bIns="0" rtlCol="0">
            <a:normAutofit fontScale="85000" lnSpcReduction="10000"/>
          </a:bodyPr>
          <a:lstStyle/>
          <a:p>
            <a:pPr marL="0" indent="0">
              <a:lnSpc>
                <a:spcPct val="100000"/>
              </a:lnSpc>
            </a:pPr>
            <a:r>
              <a:rPr lang="en-IN" dirty="0">
                <a:solidFill>
                  <a:schemeClr val="tx1">
                    <a:lumMod val="95000"/>
                  </a:schemeClr>
                </a:solidFill>
                <a:latin typeface="Calibri" panose="020F0502020204030204" pitchFamily="34" charset="0"/>
                <a:ea typeface="Times New Roman" panose="02020603050405020304" pitchFamily="18" charset="0"/>
                <a:cs typeface="Times New Roman" panose="02020603050405020304" pitchFamily="18" charset="0"/>
              </a:rPr>
              <a:t>In today’s digitalized world, all the transactions are done with either debit card/ credit card.</a:t>
            </a:r>
            <a:r>
              <a:rPr lang="en-IN" dirty="0">
                <a:solidFill>
                  <a:schemeClr val="tx1">
                    <a:lumMod val="95000"/>
                  </a:schemeClr>
                </a:solidFill>
                <a:latin typeface="Calibri" panose="020F0502020204030204" pitchFamily="34" charset="0"/>
                <a:cs typeface="Times New Roman" panose="02020603050405020304" pitchFamily="18" charset="0"/>
              </a:rPr>
              <a:t>Credit cards are used for purchasing goods and services with the help of virtual card and physical card whereas virtual card for online transaction and physical card for offline transaction.</a:t>
            </a:r>
          </a:p>
          <a:p>
            <a:pPr marL="0" indent="0">
              <a:lnSpc>
                <a:spcPct val="100000"/>
              </a:lnSpc>
            </a:pPr>
            <a:r>
              <a:rPr lang="en-US" dirty="0">
                <a:solidFill>
                  <a:schemeClr val="tx1"/>
                </a:solidFill>
              </a:rPr>
              <a:t>In a physical-card based purchase , the cardholder presents his card physically to a merchant for making a payment . if the card holder doesn't realize the loss of card, it can lead to a substantial financial loss to the credit card company.in online payment mode, attackers need only little information for doing fraudulent transaction(secure code, card number, expiration date etc..).</a:t>
            </a:r>
          </a:p>
          <a:p>
            <a:pPr marL="0" indent="0">
              <a:lnSpc>
                <a:spcPct val="100000"/>
              </a:lnSpc>
            </a:pPr>
            <a:endParaRPr lang="en-US" dirty="0">
              <a:solidFill>
                <a:schemeClr val="tx1">
                  <a:lumMod val="95000"/>
                </a:schemeClr>
              </a:solidFill>
            </a:endParaRPr>
          </a:p>
        </p:txBody>
      </p:sp>
      <p:grpSp>
        <p:nvGrpSpPr>
          <p:cNvPr id="69" name="Group 68">
            <a:extLst>
              <a:ext uri="{FF2B5EF4-FFF2-40B4-BE49-F238E27FC236}">
                <a16:creationId xmlns:a16="http://schemas.microsoft.com/office/drawing/2014/main" id="{9665C101-AF9F-4CCA-9C10-6D9A8027CF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3850" y="516365"/>
            <a:ext cx="631474" cy="667800"/>
            <a:chOff x="2994153" y="1378666"/>
            <a:chExt cx="631474" cy="667800"/>
          </a:xfrm>
        </p:grpSpPr>
        <p:sp>
          <p:nvSpPr>
            <p:cNvPr id="70" name="Freeform: Shape 69">
              <a:extLst>
                <a:ext uri="{FF2B5EF4-FFF2-40B4-BE49-F238E27FC236}">
                  <a16:creationId xmlns:a16="http://schemas.microsoft.com/office/drawing/2014/main" id="{E4DD7E2C-5AEC-4668-AB6D-DD1BBEF31A0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 name="Oval 70">
              <a:extLst>
                <a:ext uri="{FF2B5EF4-FFF2-40B4-BE49-F238E27FC236}">
                  <a16:creationId xmlns:a16="http://schemas.microsoft.com/office/drawing/2014/main" id="{ECB63603-49B8-4F6B-8274-67FD679D3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3" name="Group 72">
            <a:extLst>
              <a:ext uri="{FF2B5EF4-FFF2-40B4-BE49-F238E27FC236}">
                <a16:creationId xmlns:a16="http://schemas.microsoft.com/office/drawing/2014/main" id="{D6E47BA4-8BC2-4A92-8628-86525C6E2A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36786" y="5488205"/>
            <a:ext cx="990001" cy="677713"/>
            <a:chOff x="5374602" y="1609637"/>
            <a:chExt cx="990001" cy="677713"/>
          </a:xfrm>
        </p:grpSpPr>
        <p:sp>
          <p:nvSpPr>
            <p:cNvPr id="74" name="Freeform: Shape 73">
              <a:extLst>
                <a:ext uri="{FF2B5EF4-FFF2-40B4-BE49-F238E27FC236}">
                  <a16:creationId xmlns:a16="http://schemas.microsoft.com/office/drawing/2014/main" id="{70FECBE4-76C4-49A9-AE7A-C5403D77C3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437618" y="1814525"/>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Freeform: Shape 74">
              <a:extLst>
                <a:ext uri="{FF2B5EF4-FFF2-40B4-BE49-F238E27FC236}">
                  <a16:creationId xmlns:a16="http://schemas.microsoft.com/office/drawing/2014/main" id="{84C4E1DC-4F9F-41E3-8B0D-312AA33E16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415088" y="1760131"/>
              <a:ext cx="926985" cy="527219"/>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6" name="Oval 75">
              <a:extLst>
                <a:ext uri="{FF2B5EF4-FFF2-40B4-BE49-F238E27FC236}">
                  <a16:creationId xmlns:a16="http://schemas.microsoft.com/office/drawing/2014/main" id="{F1351A97-A42C-4825-9061-4F80DF79D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464475" y="201027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7" name="Oval 76">
              <a:extLst>
                <a:ext uri="{FF2B5EF4-FFF2-40B4-BE49-F238E27FC236}">
                  <a16:creationId xmlns:a16="http://schemas.microsoft.com/office/drawing/2014/main" id="{B296169C-E572-4713-9921-07F8D25C69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954988" y="1519764"/>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21" name="Picture 2" descr="How to Make Your First Credit Card Experience a Success">
            <a:extLst>
              <a:ext uri="{FF2B5EF4-FFF2-40B4-BE49-F238E27FC236}">
                <a16:creationId xmlns:a16="http://schemas.microsoft.com/office/drawing/2014/main" id="{ACBABAED-E688-ABAA-A51B-3CD92A2C9B5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3" b="-3"/>
          <a:stretch/>
        </p:blipFill>
        <p:spPr bwMode="auto">
          <a:xfrm>
            <a:off x="9091612" y="3324733"/>
            <a:ext cx="2936876" cy="2936876"/>
          </a:xfrm>
          <a:custGeom>
            <a:avLst/>
            <a:gdLst/>
            <a:ahLst/>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3</a:t>
            </a:fld>
            <a:endParaRPr lang="en-US">
              <a:solidFill>
                <a:schemeClr val="tx1">
                  <a:alpha val="80000"/>
                </a:schemeClr>
              </a:solidFill>
            </a:endParaRPr>
          </a:p>
        </p:txBody>
      </p:sp>
    </p:spTree>
    <p:extLst>
      <p:ext uri="{BB962C8B-B14F-4D97-AF65-F5344CB8AC3E}">
        <p14:creationId xmlns:p14="http://schemas.microsoft.com/office/powerpoint/2010/main" val="56002182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4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fade">
                                      <p:cBhvr>
                                        <p:cTn id="12" dur="400"/>
                                        <p:tgtEl>
                                          <p:spTgt spid="16">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15"/>
                                        </p:tgtEl>
                                        <p:attrNameLst>
                                          <p:attrName>style.visibility</p:attrName>
                                        </p:attrNameLst>
                                      </p:cBhvr>
                                      <p:to>
                                        <p:strVal val="visible"/>
                                      </p:to>
                                    </p:set>
                                    <p:animEffect transition="in" filter="fade">
                                      <p:cBhvr>
                                        <p:cTn id="15" dur="4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D471CC7-244E-D94A-2C22-C7CF30DFA5EF}"/>
              </a:ext>
            </a:extLst>
          </p:cNvPr>
          <p:cNvSpPr>
            <a:spLocks noGrp="1"/>
          </p:cNvSpPr>
          <p:nvPr>
            <p:ph type="sldNum" sz="quarter" idx="12"/>
          </p:nvPr>
        </p:nvSpPr>
        <p:spPr/>
        <p:txBody>
          <a:bodyPr/>
          <a:lstStyle/>
          <a:p>
            <a:fld id="{DBA1B0FB-D917-4C8C-928F-313BD683BF39}" type="slidenum">
              <a:rPr lang="en-US" smtClean="0"/>
              <a:t>4</a:t>
            </a:fld>
            <a:endParaRPr lang="en-US"/>
          </a:p>
        </p:txBody>
      </p:sp>
      <p:sp>
        <p:nvSpPr>
          <p:cNvPr id="5" name="TextBox 4">
            <a:extLst>
              <a:ext uri="{FF2B5EF4-FFF2-40B4-BE49-F238E27FC236}">
                <a16:creationId xmlns:a16="http://schemas.microsoft.com/office/drawing/2014/main" id="{9191E574-1846-15B3-0D4E-16F8579F36A2}"/>
              </a:ext>
            </a:extLst>
          </p:cNvPr>
          <p:cNvSpPr txBox="1"/>
          <p:nvPr/>
        </p:nvSpPr>
        <p:spPr>
          <a:xfrm>
            <a:off x="815009" y="715617"/>
            <a:ext cx="6281530" cy="1846659"/>
          </a:xfrm>
          <a:prstGeom prst="rect">
            <a:avLst/>
          </a:prstGeom>
          <a:noFill/>
        </p:spPr>
        <p:txBody>
          <a:bodyPr wrap="square" rtlCol="0">
            <a:spAutoFit/>
          </a:bodyPr>
          <a:lstStyle/>
          <a:p>
            <a:r>
              <a:rPr lang="en-US" sz="2400" b="1" dirty="0">
                <a:latin typeface="Georgia" panose="02040502050405020303" pitchFamily="18" charset="0"/>
              </a:rPr>
              <a:t>Objective : </a:t>
            </a:r>
          </a:p>
          <a:p>
            <a:endParaRPr lang="en-US" sz="2400" dirty="0">
              <a:latin typeface="Georgia" panose="02040502050405020303" pitchFamily="18" charset="0"/>
            </a:endParaRPr>
          </a:p>
          <a:p>
            <a:r>
              <a:rPr lang="en-US" sz="2400" dirty="0"/>
              <a:t>   </a:t>
            </a:r>
            <a:r>
              <a:rPr lang="en-US" sz="1800" b="1" dirty="0"/>
              <a:t>Our objective is to predict the FRAUDS of a CREDIT CARD based on the remaining attributes of the dataset.</a:t>
            </a:r>
            <a:r>
              <a:rPr lang="en-US" sz="2400" b="1" dirty="0"/>
              <a:t> </a:t>
            </a:r>
          </a:p>
          <a:p>
            <a:endParaRPr lang="en-IN" dirty="0"/>
          </a:p>
        </p:txBody>
      </p:sp>
      <p:sp>
        <p:nvSpPr>
          <p:cNvPr id="6" name="TextBox 5">
            <a:extLst>
              <a:ext uri="{FF2B5EF4-FFF2-40B4-BE49-F238E27FC236}">
                <a16:creationId xmlns:a16="http://schemas.microsoft.com/office/drawing/2014/main" id="{C738B095-196C-36AF-F79B-05357355E32E}"/>
              </a:ext>
            </a:extLst>
          </p:cNvPr>
          <p:cNvSpPr txBox="1"/>
          <p:nvPr/>
        </p:nvSpPr>
        <p:spPr>
          <a:xfrm>
            <a:off x="606286" y="3160643"/>
            <a:ext cx="11364041" cy="3602909"/>
          </a:xfrm>
          <a:prstGeom prst="rect">
            <a:avLst/>
          </a:prstGeom>
          <a:noFill/>
        </p:spPr>
        <p:txBody>
          <a:bodyPr wrap="square" rtlCol="0">
            <a:spAutoFit/>
          </a:bodyPr>
          <a:lstStyle/>
          <a:p>
            <a:pPr>
              <a:lnSpc>
                <a:spcPct val="150000"/>
              </a:lnSpc>
            </a:pPr>
            <a:r>
              <a:rPr lang="en-US" sz="2000" b="1" dirty="0">
                <a:latin typeface="Georgia" panose="02040502050405020303" pitchFamily="18" charset="0"/>
                <a:ea typeface="STXingkai" panose="020B0503020204020204" pitchFamily="2" charset="-122"/>
                <a:cs typeface="Times New Roman" panose="02020603050405020304" pitchFamily="18" charset="0"/>
              </a:rPr>
              <a:t>   The Path: </a:t>
            </a:r>
          </a:p>
          <a:p>
            <a:pPr>
              <a:lnSpc>
                <a:spcPct val="150000"/>
              </a:lnSpc>
            </a:pPr>
            <a:r>
              <a:rPr lang="en-US" sz="2000" b="1" dirty="0">
                <a:latin typeface="Georgia" panose="02040502050405020303" pitchFamily="18" charset="0"/>
                <a:ea typeface="STXingkai" panose="020B0503020204020204" pitchFamily="2" charset="-122"/>
                <a:cs typeface="Times New Roman" panose="02020603050405020304" pitchFamily="18" charset="0"/>
              </a:rPr>
              <a:t>         The data set is considered to predict frauds of credit card through the parameters like v1-v28, time,  amount and class.</a:t>
            </a:r>
          </a:p>
          <a:p>
            <a:pPr>
              <a:lnSpc>
                <a:spcPct val="150000"/>
              </a:lnSpc>
            </a:pPr>
            <a:r>
              <a:rPr lang="en-US" sz="2000" b="1" dirty="0">
                <a:latin typeface="Georgia" panose="02040502050405020303" pitchFamily="18" charset="0"/>
                <a:ea typeface="STXingkai" panose="020B0503020204020204" pitchFamily="2" charset="-122"/>
                <a:cs typeface="Times New Roman" panose="02020603050405020304" pitchFamily="18" charset="0"/>
              </a:rPr>
              <a:t>          For prediction we used algorithms of machine learning named Logistic Regression, Random Forest, KNN </a:t>
            </a:r>
          </a:p>
          <a:p>
            <a:pPr>
              <a:lnSpc>
                <a:spcPct val="150000"/>
              </a:lnSpc>
            </a:pPr>
            <a:r>
              <a:rPr lang="en-US" b="1" dirty="0">
                <a:latin typeface="Georgia" panose="02040502050405020303" pitchFamily="18" charset="0"/>
              </a:rPr>
              <a:t>Data set is downloaded from the link: </a:t>
            </a:r>
          </a:p>
          <a:p>
            <a:pPr>
              <a:lnSpc>
                <a:spcPct val="150000"/>
              </a:lnSpc>
            </a:pPr>
            <a:r>
              <a:rPr lang="en-US" b="1" u="sng" dirty="0">
                <a:solidFill>
                  <a:schemeClr val="accent2"/>
                </a:solidFill>
                <a:latin typeface="Georgia" panose="02040502050405020303" pitchFamily="18" charset="0"/>
              </a:rPr>
              <a:t>    https://www.kaggle.com/datasets/mlg-ulb/creditcardfraud</a:t>
            </a:r>
            <a:endParaRPr lang="en-US" sz="1800" b="1" u="sng" dirty="0">
              <a:solidFill>
                <a:schemeClr val="accent2"/>
              </a:solidFill>
              <a:latin typeface="Georgia" panose="02040502050405020303" pitchFamily="18" charset="0"/>
            </a:endParaRPr>
          </a:p>
          <a:p>
            <a:pPr>
              <a:lnSpc>
                <a:spcPct val="150000"/>
              </a:lnSpc>
            </a:pPr>
            <a:r>
              <a:rPr lang="en-US" b="1" i="0" u="sng" dirty="0">
                <a:solidFill>
                  <a:schemeClr val="accent2"/>
                </a:solidFill>
                <a:effectLst/>
                <a:latin typeface="Inter"/>
              </a:rPr>
              <a:t>          </a:t>
            </a:r>
            <a:endParaRPr lang="en-IN" b="1" u="sng" dirty="0">
              <a:solidFill>
                <a:schemeClr val="accent2"/>
              </a:solidFill>
            </a:endParaRPr>
          </a:p>
        </p:txBody>
      </p:sp>
      <p:pic>
        <p:nvPicPr>
          <p:cNvPr id="4098" name="Picture 2" descr="Caught in the payment fraud net: when, not if? | Malwarebytes Labs">
            <a:extLst>
              <a:ext uri="{FF2B5EF4-FFF2-40B4-BE49-F238E27FC236}">
                <a16:creationId xmlns:a16="http://schemas.microsoft.com/office/drawing/2014/main" id="{F6CAF6E0-9089-D297-01F3-5822E4088C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4394" y="715618"/>
            <a:ext cx="3661746" cy="244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82596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994CD6-434A-A504-1594-91E1C8342522}"/>
              </a:ext>
            </a:extLst>
          </p:cNvPr>
          <p:cNvSpPr>
            <a:spLocks noGrp="1"/>
          </p:cNvSpPr>
          <p:nvPr>
            <p:ph type="sldNum" sz="quarter" idx="12"/>
          </p:nvPr>
        </p:nvSpPr>
        <p:spPr/>
        <p:txBody>
          <a:bodyPr/>
          <a:lstStyle/>
          <a:p>
            <a:fld id="{DBA1B0FB-D917-4C8C-928F-313BD683BF39}" type="slidenum">
              <a:rPr lang="en-US" smtClean="0"/>
              <a:t>5</a:t>
            </a:fld>
            <a:endParaRPr lang="en-US"/>
          </a:p>
        </p:txBody>
      </p:sp>
      <p:sp>
        <p:nvSpPr>
          <p:cNvPr id="5" name="TextBox 4">
            <a:extLst>
              <a:ext uri="{FF2B5EF4-FFF2-40B4-BE49-F238E27FC236}">
                <a16:creationId xmlns:a16="http://schemas.microsoft.com/office/drawing/2014/main" id="{F5AC7FEA-8B5D-A04F-367F-CC045782F7D8}"/>
              </a:ext>
            </a:extLst>
          </p:cNvPr>
          <p:cNvSpPr txBox="1"/>
          <p:nvPr/>
        </p:nvSpPr>
        <p:spPr>
          <a:xfrm>
            <a:off x="402893" y="1597729"/>
            <a:ext cx="11386213" cy="3693319"/>
          </a:xfrm>
          <a:prstGeom prst="rect">
            <a:avLst/>
          </a:prstGeom>
          <a:noFill/>
        </p:spPr>
        <p:txBody>
          <a:bodyPr wrap="square" rtlCol="0">
            <a:spAutoFit/>
          </a:bodyPr>
          <a:lstStyle/>
          <a:p>
            <a:endParaRPr lang="en-US" dirty="0">
              <a:latin typeface="Inter"/>
            </a:endParaRPr>
          </a:p>
          <a:p>
            <a:pPr marL="285750" indent="-285750">
              <a:buFont typeface="Arial" panose="020B0604020202020204" pitchFamily="34" charset="0"/>
              <a:buChar char="•"/>
            </a:pPr>
            <a:r>
              <a:rPr lang="en-US" dirty="0">
                <a:latin typeface="Inter"/>
              </a:rPr>
              <a:t>In this data we have 31 attributes and 28480  observations.</a:t>
            </a:r>
          </a:p>
          <a:p>
            <a:pPr marL="285750" indent="-285750">
              <a:buFont typeface="Arial" panose="020B0604020202020204" pitchFamily="34" charset="0"/>
              <a:buChar char="•"/>
            </a:pPr>
            <a:r>
              <a:rPr lang="en-US" b="0" i="0" dirty="0">
                <a:effectLst/>
                <a:latin typeface="Inter"/>
              </a:rPr>
              <a:t>This dataset presents transactions that occurred in two days, where we have 492 frauds out of 284,807 transactions.</a:t>
            </a:r>
          </a:p>
          <a:p>
            <a:pPr marL="285750" indent="-285750">
              <a:buFont typeface="Arial" panose="020B0604020202020204" pitchFamily="34" charset="0"/>
              <a:buChar char="•"/>
            </a:pPr>
            <a:endParaRPr lang="en-US" dirty="0">
              <a:latin typeface="Inter"/>
            </a:endParaRPr>
          </a:p>
          <a:p>
            <a:pPr marL="285750" indent="-285750">
              <a:buFont typeface="Arial" panose="020B0604020202020204" pitchFamily="34" charset="0"/>
              <a:buChar char="•"/>
            </a:pPr>
            <a:r>
              <a:rPr lang="en-US" dirty="0">
                <a:latin typeface="Inter"/>
              </a:rPr>
              <a:t>This dataset presents transactions that occurred in two days, where we have 492 frauds out of 284,807 transactions. It contains only numerical input variables which are the result of a PCA transformation. Unfortunately, due to confidentiality issues, we cannot provide the original features and more background information about the data. Features V1, V2, … V28 are the principal components obtained with PCA, the only features which have not been transformed with PCA are 'Time' and 'Amount’.</a:t>
            </a:r>
          </a:p>
          <a:p>
            <a:endParaRPr lang="en-US" dirty="0">
              <a:latin typeface="Inter"/>
            </a:endParaRPr>
          </a:p>
          <a:p>
            <a:pPr marL="285750" indent="-285750">
              <a:buFont typeface="Arial" panose="020B0604020202020204" pitchFamily="34" charset="0"/>
              <a:buChar char="•"/>
            </a:pPr>
            <a:r>
              <a:rPr lang="en-US" b="0" i="0" dirty="0">
                <a:effectLst/>
                <a:latin typeface="Inter"/>
              </a:rPr>
              <a:t>We have 1081 missing values in the dataset .</a:t>
            </a:r>
          </a:p>
          <a:p>
            <a:pPr marL="285750" indent="-285750">
              <a:buFont typeface="Arial" panose="020B0604020202020204" pitchFamily="34" charset="0"/>
              <a:buChar char="•"/>
            </a:pPr>
            <a:endParaRPr lang="en-IN" dirty="0"/>
          </a:p>
          <a:p>
            <a:endParaRPr lang="en-IN" dirty="0"/>
          </a:p>
        </p:txBody>
      </p:sp>
      <p:sp>
        <p:nvSpPr>
          <p:cNvPr id="6" name="TextBox 5">
            <a:extLst>
              <a:ext uri="{FF2B5EF4-FFF2-40B4-BE49-F238E27FC236}">
                <a16:creationId xmlns:a16="http://schemas.microsoft.com/office/drawing/2014/main" id="{C806DBAE-B4F1-328B-ADF4-A824A66015D6}"/>
              </a:ext>
            </a:extLst>
          </p:cNvPr>
          <p:cNvSpPr txBox="1"/>
          <p:nvPr/>
        </p:nvSpPr>
        <p:spPr>
          <a:xfrm>
            <a:off x="584922" y="1031645"/>
            <a:ext cx="4569777" cy="400110"/>
          </a:xfrm>
          <a:prstGeom prst="rect">
            <a:avLst/>
          </a:prstGeom>
          <a:noFill/>
        </p:spPr>
        <p:txBody>
          <a:bodyPr wrap="square" rtlCol="0">
            <a:spAutoFit/>
          </a:bodyPr>
          <a:lstStyle/>
          <a:p>
            <a:r>
              <a:rPr lang="en-US" sz="2000" b="1" i="0" u="none" strike="noStrike" cap="none" dirty="0">
                <a:latin typeface="Georgia" panose="02040502050405020303" pitchFamily="18" charset="0"/>
                <a:ea typeface="Average"/>
                <a:cs typeface="Average"/>
                <a:sym typeface="Average"/>
              </a:rPr>
              <a:t>Data and Data Quality Check</a:t>
            </a:r>
          </a:p>
        </p:txBody>
      </p:sp>
    </p:spTree>
    <p:extLst>
      <p:ext uri="{BB962C8B-B14F-4D97-AF65-F5344CB8AC3E}">
        <p14:creationId xmlns:p14="http://schemas.microsoft.com/office/powerpoint/2010/main" val="369707442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6" name="Freeform: Shape 55">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Oval 59">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2" name="Group 61">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3" name="Freeform: Shape 62">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reeform: Shape 63">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5" name="Oval 64">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6" name="Oval 65">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8" name="Rectangle 6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2" name="Group 71">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73" name="Freeform: Shape 72">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Oval 73">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pPr>
              <a:lnSpc>
                <a:spcPct val="100000"/>
              </a:lnSpc>
            </a:pPr>
            <a:r>
              <a:rPr lang="en-US" sz="4100"/>
              <a:t>HISTOGRAMS OF EACH ATTRIBUTES</a:t>
            </a:r>
          </a:p>
        </p:txBody>
      </p:sp>
      <p:grpSp>
        <p:nvGrpSpPr>
          <p:cNvPr id="76" name="Group 75">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77"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9" name="Content Placeholder 8">
            <a:extLst>
              <a:ext uri="{FF2B5EF4-FFF2-40B4-BE49-F238E27FC236}">
                <a16:creationId xmlns:a16="http://schemas.microsoft.com/office/drawing/2014/main" id="{AF7C7465-6A63-ECF0-12A8-BBF0C02E9F85}"/>
              </a:ext>
            </a:extLst>
          </p:cNvPr>
          <p:cNvPicPr>
            <a:picLocks noChangeAspect="1"/>
          </p:cNvPicPr>
          <p:nvPr/>
        </p:nvPicPr>
        <p:blipFill>
          <a:blip r:embed="rId2"/>
          <a:stretch>
            <a:fillRect/>
          </a:stretch>
        </p:blipFill>
        <p:spPr>
          <a:xfrm>
            <a:off x="4731967" y="511824"/>
            <a:ext cx="7178862" cy="5761037"/>
          </a:xfrm>
          <a:custGeom>
            <a:avLst/>
            <a:gdLst/>
            <a:ahLst/>
            <a:cxnLst/>
            <a:rect l="l" t="t" r="r" b="b"/>
            <a:pathLst>
              <a:path w="7345363" h="5761037">
                <a:moveTo>
                  <a:pt x="0" y="0"/>
                </a:moveTo>
                <a:lnTo>
                  <a:pt x="7345363" y="0"/>
                </a:lnTo>
                <a:lnTo>
                  <a:pt x="7345363" y="5761037"/>
                </a:lnTo>
                <a:lnTo>
                  <a:pt x="0" y="5761037"/>
                </a:lnTo>
                <a:close/>
              </a:path>
            </a:pathLst>
          </a:custGeom>
        </p:spPr>
      </p:pic>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6</a:t>
            </a:fld>
            <a:endParaRPr lang="en-US">
              <a:solidFill>
                <a:schemeClr val="tx1">
                  <a:alpha val="80000"/>
                </a:schemeClr>
              </a:solidFill>
            </a:endParaRPr>
          </a:p>
        </p:txBody>
      </p:sp>
    </p:spTree>
    <p:extLst>
      <p:ext uri="{BB962C8B-B14F-4D97-AF65-F5344CB8AC3E}">
        <p14:creationId xmlns:p14="http://schemas.microsoft.com/office/powerpoint/2010/main" val="374028603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oup 2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8" name="Freeform: Shape 2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Oval 2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3" name="Rectangle 3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7" name="Group 36">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38" name="Freeform: Shape 37">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38">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370863" y="847501"/>
            <a:ext cx="4791723" cy="1331371"/>
          </a:xfrm>
        </p:spPr>
        <p:txBody>
          <a:bodyPr vert="horz" wrap="square" lIns="0" tIns="0" rIns="0" bIns="0" rtlCol="0" anchor="b" anchorCtr="0">
            <a:normAutofit/>
          </a:bodyPr>
          <a:lstStyle/>
          <a:p>
            <a:pPr>
              <a:lnSpc>
                <a:spcPct val="100000"/>
              </a:lnSpc>
            </a:pPr>
            <a:r>
              <a:rPr lang="en-US" b="1" i="0" u="none" strike="noStrike" cap="none" dirty="0">
                <a:sym typeface="Average"/>
              </a:rPr>
              <a:t>EDA Insights</a:t>
            </a:r>
            <a:endParaRPr lang="en-US" b="1" dirty="0"/>
          </a:p>
        </p:txBody>
      </p:sp>
      <p:grpSp>
        <p:nvGrpSpPr>
          <p:cNvPr id="41" name="Group 40">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42"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6" name="Picture 5">
            <a:extLst>
              <a:ext uri="{FF2B5EF4-FFF2-40B4-BE49-F238E27FC236}">
                <a16:creationId xmlns:a16="http://schemas.microsoft.com/office/drawing/2014/main" id="{09E36DB2-C3D8-244A-7579-BDE49C820061}"/>
              </a:ext>
            </a:extLst>
          </p:cNvPr>
          <p:cNvPicPr>
            <a:picLocks noChangeAspect="1"/>
          </p:cNvPicPr>
          <p:nvPr/>
        </p:nvPicPr>
        <p:blipFill>
          <a:blip r:embed="rId2"/>
          <a:stretch>
            <a:fillRect/>
          </a:stretch>
        </p:blipFill>
        <p:spPr>
          <a:xfrm>
            <a:off x="5342586" y="547688"/>
            <a:ext cx="6621881" cy="5761037"/>
          </a:xfrm>
          <a:custGeom>
            <a:avLst/>
            <a:gdLst/>
            <a:ahLst/>
            <a:cxnLst/>
            <a:rect l="l" t="t" r="r" b="b"/>
            <a:pathLst>
              <a:path w="7345363" h="5761037">
                <a:moveTo>
                  <a:pt x="0" y="0"/>
                </a:moveTo>
                <a:lnTo>
                  <a:pt x="7345363" y="0"/>
                </a:lnTo>
                <a:lnTo>
                  <a:pt x="7345363" y="5761037"/>
                </a:lnTo>
                <a:lnTo>
                  <a:pt x="0" y="5761037"/>
                </a:lnTo>
                <a:close/>
              </a:path>
            </a:pathLst>
          </a:custGeom>
        </p:spPr>
      </p:pic>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sp>
        <p:nvSpPr>
          <p:cNvPr id="8" name="TextBox 7">
            <a:extLst>
              <a:ext uri="{FF2B5EF4-FFF2-40B4-BE49-F238E27FC236}">
                <a16:creationId xmlns:a16="http://schemas.microsoft.com/office/drawing/2014/main" id="{C02BA2D8-97EE-2590-D9A8-DF08762F02A1}"/>
              </a:ext>
            </a:extLst>
          </p:cNvPr>
          <p:cNvSpPr txBox="1"/>
          <p:nvPr/>
        </p:nvSpPr>
        <p:spPr>
          <a:xfrm>
            <a:off x="907291" y="2649673"/>
            <a:ext cx="3636643" cy="369332"/>
          </a:xfrm>
          <a:prstGeom prst="rect">
            <a:avLst/>
          </a:prstGeom>
          <a:noFill/>
        </p:spPr>
        <p:txBody>
          <a:bodyPr wrap="square" rtlCol="0">
            <a:spAutoFit/>
          </a:bodyPr>
          <a:lstStyle/>
          <a:p>
            <a:pPr marL="285750" indent="-285750">
              <a:buFont typeface="Arial" panose="020B0604020202020204" pitchFamily="34" charset="0"/>
              <a:buChar char="•"/>
            </a:pPr>
            <a:r>
              <a:rPr lang="en-IN" dirty="0"/>
              <a:t>Correlation check</a:t>
            </a:r>
          </a:p>
        </p:txBody>
      </p:sp>
    </p:spTree>
    <p:extLst>
      <p:ext uri="{BB962C8B-B14F-4D97-AF65-F5344CB8AC3E}">
        <p14:creationId xmlns:p14="http://schemas.microsoft.com/office/powerpoint/2010/main" val="249694779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3B9656-7D3F-DEF7-D766-1775A270A50C}"/>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DA9A9223-C889-0EE4-FF87-67B4EC99F78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A7C62DE-40EB-8B4E-BD01-FC33B738BA8F}"/>
              </a:ext>
            </a:extLst>
          </p:cNvPr>
          <p:cNvSpPr>
            <a:spLocks noGrp="1"/>
          </p:cNvSpPr>
          <p:nvPr>
            <p:ph type="sldNum" sz="quarter" idx="12"/>
          </p:nvPr>
        </p:nvSpPr>
        <p:spPr/>
        <p:txBody>
          <a:bodyPr/>
          <a:lstStyle/>
          <a:p>
            <a:fld id="{DBA1B0FB-D917-4C8C-928F-313BD683BF39}" type="slidenum">
              <a:rPr lang="en-US" smtClean="0"/>
              <a:t>8</a:t>
            </a:fld>
            <a:endParaRPr lang="en-US"/>
          </a:p>
        </p:txBody>
      </p:sp>
      <p:pic>
        <p:nvPicPr>
          <p:cNvPr id="6" name="Picture 5">
            <a:extLst>
              <a:ext uri="{FF2B5EF4-FFF2-40B4-BE49-F238E27FC236}">
                <a16:creationId xmlns:a16="http://schemas.microsoft.com/office/drawing/2014/main" id="{D74837E0-17A7-38CD-8F56-13E8C00757F3}"/>
              </a:ext>
            </a:extLst>
          </p:cNvPr>
          <p:cNvPicPr>
            <a:picLocks noChangeAspect="1"/>
          </p:cNvPicPr>
          <p:nvPr/>
        </p:nvPicPr>
        <p:blipFill>
          <a:blip r:embed="rId2"/>
          <a:stretch>
            <a:fillRect/>
          </a:stretch>
        </p:blipFill>
        <p:spPr>
          <a:xfrm>
            <a:off x="1332483" y="2281654"/>
            <a:ext cx="4032542" cy="3142602"/>
          </a:xfrm>
          <a:prstGeom prst="rect">
            <a:avLst/>
          </a:prstGeom>
        </p:spPr>
      </p:pic>
      <p:pic>
        <p:nvPicPr>
          <p:cNvPr id="8" name="Picture 7">
            <a:extLst>
              <a:ext uri="{FF2B5EF4-FFF2-40B4-BE49-F238E27FC236}">
                <a16:creationId xmlns:a16="http://schemas.microsoft.com/office/drawing/2014/main" id="{FA9DAB73-A990-499B-C3A6-7975073C1C10}"/>
              </a:ext>
            </a:extLst>
          </p:cNvPr>
          <p:cNvPicPr>
            <a:picLocks noChangeAspect="1"/>
          </p:cNvPicPr>
          <p:nvPr/>
        </p:nvPicPr>
        <p:blipFill>
          <a:blip r:embed="rId3"/>
          <a:stretch>
            <a:fillRect/>
          </a:stretch>
        </p:blipFill>
        <p:spPr>
          <a:xfrm>
            <a:off x="7047729" y="2281654"/>
            <a:ext cx="4298971" cy="3142602"/>
          </a:xfrm>
          <a:prstGeom prst="rect">
            <a:avLst/>
          </a:prstGeom>
        </p:spPr>
      </p:pic>
      <p:sp>
        <p:nvSpPr>
          <p:cNvPr id="9" name="TextBox 8">
            <a:extLst>
              <a:ext uri="{FF2B5EF4-FFF2-40B4-BE49-F238E27FC236}">
                <a16:creationId xmlns:a16="http://schemas.microsoft.com/office/drawing/2014/main" id="{079C3881-3786-7CDE-7919-38AB52988780}"/>
              </a:ext>
            </a:extLst>
          </p:cNvPr>
          <p:cNvSpPr txBox="1"/>
          <p:nvPr/>
        </p:nvSpPr>
        <p:spPr>
          <a:xfrm>
            <a:off x="1589103" y="510414"/>
            <a:ext cx="8628651" cy="954107"/>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Georgia" panose="02040502050405020303" pitchFamily="18" charset="0"/>
              </a:rPr>
              <a:t>BALANCING THE DATA  USING FRAUDS AND NON FRAUDS</a:t>
            </a:r>
          </a:p>
          <a:p>
            <a:pPr marL="285750"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168017249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6827C3C-D52F-46CE-A441-3CD6A1A6A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8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52A8B51-0A89-497B-B882-6658E029A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376ED6-78FB-7531-4375-8D9310516AAA}"/>
              </a:ext>
            </a:extLst>
          </p:cNvPr>
          <p:cNvPicPr>
            <a:picLocks noChangeAspect="1"/>
          </p:cNvPicPr>
          <p:nvPr/>
        </p:nvPicPr>
        <p:blipFill>
          <a:blip r:embed="rId2"/>
          <a:stretch>
            <a:fillRect/>
          </a:stretch>
        </p:blipFill>
        <p:spPr>
          <a:xfrm>
            <a:off x="967699" y="1380813"/>
            <a:ext cx="3030535" cy="2473557"/>
          </a:xfrm>
          <a:prstGeom prst="rect">
            <a:avLst/>
          </a:prstGeom>
        </p:spPr>
      </p:pic>
      <p:sp>
        <p:nvSpPr>
          <p:cNvPr id="19" name="Rectangle 18">
            <a:extLst>
              <a:ext uri="{FF2B5EF4-FFF2-40B4-BE49-F238E27FC236}">
                <a16:creationId xmlns:a16="http://schemas.microsoft.com/office/drawing/2014/main" id="{EB1CEFBF-6F09-4052-862B-E219DA157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6882"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7D9C42D-158F-EA37-D246-CBAA19DD24F9}"/>
              </a:ext>
            </a:extLst>
          </p:cNvPr>
          <p:cNvPicPr>
            <a:picLocks noChangeAspect="1"/>
          </p:cNvPicPr>
          <p:nvPr/>
        </p:nvPicPr>
        <p:blipFill>
          <a:blip r:embed="rId3"/>
          <a:stretch>
            <a:fillRect/>
          </a:stretch>
        </p:blipFill>
        <p:spPr>
          <a:xfrm>
            <a:off x="4647976" y="1380814"/>
            <a:ext cx="2880360" cy="2473556"/>
          </a:xfrm>
          <a:prstGeom prst="rect">
            <a:avLst/>
          </a:prstGeom>
        </p:spPr>
      </p:pic>
      <p:sp>
        <p:nvSpPr>
          <p:cNvPr id="21" name="Rectangle 20">
            <a:extLst>
              <a:ext uri="{FF2B5EF4-FFF2-40B4-BE49-F238E27FC236}">
                <a16:creationId xmlns:a16="http://schemas.microsoft.com/office/drawing/2014/main" id="{BCB5D417-2A71-445D-B4C7-9E814D633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284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3C9D15E-3396-A8E9-EB74-A6BDE9D24E78}"/>
              </a:ext>
            </a:extLst>
          </p:cNvPr>
          <p:cNvPicPr>
            <a:picLocks noChangeAspect="1"/>
          </p:cNvPicPr>
          <p:nvPr/>
        </p:nvPicPr>
        <p:blipFill>
          <a:blip r:embed="rId4"/>
          <a:stretch>
            <a:fillRect/>
          </a:stretch>
        </p:blipFill>
        <p:spPr>
          <a:xfrm>
            <a:off x="8343941" y="1380813"/>
            <a:ext cx="2880360" cy="2473557"/>
          </a:xfrm>
          <a:prstGeom prst="rect">
            <a:avLst/>
          </a:prstGeom>
        </p:spPr>
      </p:pic>
      <p:sp>
        <p:nvSpPr>
          <p:cNvPr id="4" name="Slide Number Placeholder 3">
            <a:extLst>
              <a:ext uri="{FF2B5EF4-FFF2-40B4-BE49-F238E27FC236}">
                <a16:creationId xmlns:a16="http://schemas.microsoft.com/office/drawing/2014/main" id="{5C9088CF-EC52-DB57-FC7B-5FFC001AADBB}"/>
              </a:ext>
            </a:extLst>
          </p:cNvPr>
          <p:cNvSpPr>
            <a:spLocks noGrp="1"/>
          </p:cNvSpPr>
          <p:nvPr>
            <p:ph type="sldNum" sz="quarter" idx="12"/>
          </p:nvPr>
        </p:nvSpPr>
        <p:spPr>
          <a:xfrm>
            <a:off x="8610600" y="6356350"/>
            <a:ext cx="2743200" cy="365125"/>
          </a:xfrm>
        </p:spPr>
        <p:txBody>
          <a:bodyPr>
            <a:normAutofit/>
          </a:bodyPr>
          <a:lstStyle/>
          <a:p>
            <a:pPr>
              <a:spcAft>
                <a:spcPts val="600"/>
              </a:spcAft>
            </a:pPr>
            <a:fld id="{DBA1B0FB-D917-4C8C-928F-313BD683BF39}" type="slidenum">
              <a:rPr lang="en-US" smtClean="0"/>
              <a:pPr>
                <a:spcAft>
                  <a:spcPts val="600"/>
                </a:spcAft>
              </a:pPr>
              <a:t>9</a:t>
            </a:fld>
            <a:endParaRPr lang="en-US"/>
          </a:p>
        </p:txBody>
      </p:sp>
      <p:sp>
        <p:nvSpPr>
          <p:cNvPr id="11" name="TextBox 10">
            <a:extLst>
              <a:ext uri="{FF2B5EF4-FFF2-40B4-BE49-F238E27FC236}">
                <a16:creationId xmlns:a16="http://schemas.microsoft.com/office/drawing/2014/main" id="{4F0EF75F-A8C5-55CD-44AD-9342A9CCA548}"/>
              </a:ext>
            </a:extLst>
          </p:cNvPr>
          <p:cNvSpPr txBox="1"/>
          <p:nvPr/>
        </p:nvSpPr>
        <p:spPr>
          <a:xfrm>
            <a:off x="8562992" y="4480453"/>
            <a:ext cx="2442258"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rPr>
              <a:t>Logistic regression</a:t>
            </a:r>
          </a:p>
        </p:txBody>
      </p:sp>
      <p:sp>
        <p:nvSpPr>
          <p:cNvPr id="12" name="TextBox 11">
            <a:extLst>
              <a:ext uri="{FF2B5EF4-FFF2-40B4-BE49-F238E27FC236}">
                <a16:creationId xmlns:a16="http://schemas.microsoft.com/office/drawing/2014/main" id="{5C9644FC-374F-EAF5-FD5C-4971BCF26900}"/>
              </a:ext>
            </a:extLst>
          </p:cNvPr>
          <p:cNvSpPr txBox="1"/>
          <p:nvPr/>
        </p:nvSpPr>
        <p:spPr>
          <a:xfrm>
            <a:off x="4915942" y="4480453"/>
            <a:ext cx="2566760"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rPr>
              <a:t>Random Forest</a:t>
            </a:r>
          </a:p>
        </p:txBody>
      </p:sp>
      <p:sp>
        <p:nvSpPr>
          <p:cNvPr id="13" name="TextBox 12">
            <a:extLst>
              <a:ext uri="{FF2B5EF4-FFF2-40B4-BE49-F238E27FC236}">
                <a16:creationId xmlns:a16="http://schemas.microsoft.com/office/drawing/2014/main" id="{13CC7C61-F728-76B2-AF0E-08CC4F5ADABB}"/>
              </a:ext>
            </a:extLst>
          </p:cNvPr>
          <p:cNvSpPr txBox="1"/>
          <p:nvPr/>
        </p:nvSpPr>
        <p:spPr>
          <a:xfrm>
            <a:off x="1087410" y="4480453"/>
            <a:ext cx="2791111"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rPr>
              <a:t>K-Nearest Neighbor</a:t>
            </a:r>
          </a:p>
        </p:txBody>
      </p:sp>
      <p:sp>
        <p:nvSpPr>
          <p:cNvPr id="14" name="TextBox 13">
            <a:extLst>
              <a:ext uri="{FF2B5EF4-FFF2-40B4-BE49-F238E27FC236}">
                <a16:creationId xmlns:a16="http://schemas.microsoft.com/office/drawing/2014/main" id="{12C74BC5-4E88-2F29-768B-5ABC9644E89C}"/>
              </a:ext>
            </a:extLst>
          </p:cNvPr>
          <p:cNvSpPr txBox="1"/>
          <p:nvPr/>
        </p:nvSpPr>
        <p:spPr>
          <a:xfrm>
            <a:off x="504712" y="58691"/>
            <a:ext cx="5803491" cy="584775"/>
          </a:xfrm>
          <a:prstGeom prst="rect">
            <a:avLst/>
          </a:prstGeom>
          <a:noFill/>
        </p:spPr>
        <p:txBody>
          <a:bodyPr wrap="square" rtlCol="0">
            <a:spAutoFit/>
          </a:bodyPr>
          <a:lstStyle/>
          <a:p>
            <a:r>
              <a:rPr lang="en-IN" sz="3200" dirty="0"/>
              <a:t>CONFUSION MATRIX </a:t>
            </a:r>
          </a:p>
        </p:txBody>
      </p:sp>
    </p:spTree>
    <p:extLst>
      <p:ext uri="{BB962C8B-B14F-4D97-AF65-F5344CB8AC3E}">
        <p14:creationId xmlns:p14="http://schemas.microsoft.com/office/powerpoint/2010/main" val="4823485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{8FABC6FA-F986-43E9-AA91-C2C6742298AC}tf33713516_win32</Template>
  <TotalTime>228</TotalTime>
  <Words>754</Words>
  <Application>Microsoft Office PowerPoint</Application>
  <PresentationFormat>Widescreen</PresentationFormat>
  <Paragraphs>95</Paragraphs>
  <Slides>14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Average</vt:lpstr>
      <vt:lpstr>Calibri</vt:lpstr>
      <vt:lpstr>Georgia</vt:lpstr>
      <vt:lpstr>Gill Sans MT</vt:lpstr>
      <vt:lpstr>Inter</vt:lpstr>
      <vt:lpstr>Walbaum Display</vt:lpstr>
      <vt:lpstr>3DFloatVTI</vt:lpstr>
      <vt:lpstr>CREDIT CARD FRAUD DETECTION</vt:lpstr>
      <vt:lpstr>GROUP MEMBERS</vt:lpstr>
      <vt:lpstr>BACKGROUND </vt:lpstr>
      <vt:lpstr>PowerPoint Presentation</vt:lpstr>
      <vt:lpstr>PowerPoint Presentation</vt:lpstr>
      <vt:lpstr>HISTOGRAMS OF EACH ATTRIBUTES</vt:lpstr>
      <vt:lpstr>EDA Insights</vt:lpstr>
      <vt:lpstr>PowerPoint Presentation</vt:lpstr>
      <vt:lpstr>PowerPoint Presentation</vt:lpstr>
      <vt:lpstr>PowerPoint Presentation</vt:lpstr>
      <vt:lpstr>Summary &amp; Recommendations : </vt:lpstr>
      <vt:lpstr>PowerPoint Presentation</vt:lpstr>
      <vt:lpstr>7 Easy Tips For Credit Card Safety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Tata Keerthana</dc:creator>
  <cp:lastModifiedBy>Tata Keerthana</cp:lastModifiedBy>
  <cp:revision>3</cp:revision>
  <dcterms:created xsi:type="dcterms:W3CDTF">2022-06-14T10:28:34Z</dcterms:created>
  <dcterms:modified xsi:type="dcterms:W3CDTF">2022-06-14T14:17:17Z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