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30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70" r:id="rId15"/>
    <p:sldId id="269" r:id="rId16"/>
  </p:sldIdLst>
  <p:sldSz cx="9144000" cy="5715000" type="screen16x10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Average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B3D18DA-064D-4943-9787-CF0B9280CC2C}">
          <p14:sldIdLst>
            <p14:sldId id="256"/>
            <p14:sldId id="257"/>
            <p14:sldId id="266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Untitled Section" id="{C84DD316-EC45-4B64-918B-7EBF0007642C}">
          <p14:sldIdLst>
            <p14:sldId id="268"/>
            <p14:sldId id="267"/>
          </p14:sldIdLst>
        </p14:section>
        <p14:section name="Untitled Section" id="{21C63A18-883C-4EEB-AFC5-FEEE32CF04DB}">
          <p14:sldIdLst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LsE/e79+BOKa64U+lpCLT6Ghs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66"/>
    <a:srgbClr val="2C3540"/>
    <a:srgbClr val="566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79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7745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448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511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a39d8b78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a39d8b78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0a39d8b784_2_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2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551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5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p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63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a39d8b78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a39d8b78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0a39d8b784_1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12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22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85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658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0" name="Google Shape;140;p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721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63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946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91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39d8b784_2_2935"/>
          <p:cNvSpPr txBox="1">
            <a:spLocks noGrp="1"/>
          </p:cNvSpPr>
          <p:nvPr>
            <p:ph type="title"/>
          </p:nvPr>
        </p:nvSpPr>
        <p:spPr>
          <a:xfrm>
            <a:off x="773700" y="2007167"/>
            <a:ext cx="7596600" cy="17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10a39d8b784_2_293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6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80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98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377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66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88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84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66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ulaPavani/auto-mpg-prediction.git" TargetMode="External"/><Relationship Id="rId2" Type="http://schemas.openxmlformats.org/officeDocument/2006/relationships/hyperlink" Target="https://archive.ics.uci.edu/ml/datasets/auto+m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github.com/Keerthanatata/auto-mpg-.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5312525"/>
            <a:ext cx="179100" cy="32400"/>
          </a:xfrm>
          <a:prstGeom prst="rect">
            <a:avLst/>
          </a:prstGeom>
          <a:solidFill>
            <a:srgbClr val="556E7C">
              <a:alpha val="7882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79100" y="470858"/>
            <a:ext cx="7802100" cy="1427700"/>
          </a:xfrm>
          <a:prstGeom prst="rect">
            <a:avLst/>
          </a:prstGeom>
          <a:solidFill>
            <a:schemeClr val="accent4">
              <a:lumMod val="60000"/>
              <a:lumOff val="40000"/>
              <a:alpha val="78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2060"/>
                </a:solidFill>
                <a:latin typeface="Average"/>
                <a:ea typeface="Average"/>
                <a:cs typeface="Average"/>
                <a:sym typeface="Average"/>
              </a:rPr>
              <a:t>    Project Name </a:t>
            </a:r>
            <a:r>
              <a:rPr lang="en-US" sz="2800" b="1" i="0" u="none" strike="noStrike" cap="none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      AUTO MPG REGRESSION ANALYSIS</a:t>
            </a:r>
            <a:endParaRPr sz="2800" b="1" i="0" u="none" strike="noStrike" cap="none" dirty="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412" y="8"/>
            <a:ext cx="941700" cy="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581974" y="3534144"/>
            <a:ext cx="4508100" cy="218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Group Number   </a:t>
            </a:r>
            <a:r>
              <a:rPr lang="en-US" sz="16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endParaRPr dirty="0">
              <a:solidFill>
                <a:srgbClr val="2C354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1" i="0" u="none" strike="noStrike" cap="none" dirty="0">
              <a:solidFill>
                <a:schemeClr val="accent1">
                  <a:lumMod val="5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Group Members : </a:t>
            </a:r>
            <a:r>
              <a:rPr lang="en-US" sz="1600" b="1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Pasula</a:t>
            </a: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Pavani</a:t>
            </a:r>
            <a:endParaRPr sz="1600" b="1" i="0" u="none" strike="noStrike" cap="none" dirty="0">
              <a:solidFill>
                <a:schemeClr val="accent1">
                  <a:lumMod val="5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Tata  </a:t>
            </a:r>
            <a:r>
              <a:rPr lang="en-US" sz="1600" b="1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Keerthana</a:t>
            </a:r>
            <a:endParaRPr sz="1600" b="1" i="0" u="none" strike="noStrike" cap="none" dirty="0">
              <a:solidFill>
                <a:schemeClr val="accent1">
                  <a:lumMod val="5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</a:t>
            </a:r>
            <a:r>
              <a:rPr lang="en-US" sz="1600" b="1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Kuntala</a:t>
            </a: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-US" sz="1600" b="1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Vishnupriya</a:t>
            </a:r>
            <a:endParaRPr sz="1600" b="1" i="0" u="none" strike="noStrike" cap="none" dirty="0">
              <a:solidFill>
                <a:schemeClr val="accent1">
                  <a:lumMod val="5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Gone  </a:t>
            </a:r>
            <a:r>
              <a:rPr lang="en-US" sz="1600" b="1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Sharanya</a:t>
            </a:r>
            <a:endParaRPr sz="1600" b="1" i="0" u="none" strike="noStrike" cap="none" dirty="0">
              <a:solidFill>
                <a:schemeClr val="accent1">
                  <a:lumMod val="5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</a:t>
            </a:r>
            <a:r>
              <a:rPr lang="en-US" sz="1600" b="1" i="0" u="none" strike="noStrike" cap="none" dirty="0" err="1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Arkatala</a:t>
            </a:r>
            <a:r>
              <a:rPr lang="en-U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Srinidhi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Salveru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Manasa</a:t>
            </a:r>
            <a:endParaRPr lang="en-US" sz="1600" b="1" i="0" u="none" strike="noStrike" cap="none" dirty="0">
              <a:solidFill>
                <a:schemeClr val="accent1">
                  <a:lumMod val="5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 b="1" i="0" u="none" strike="noStrike" cap="none" dirty="0">
              <a:solidFill>
                <a:schemeClr val="accent1">
                  <a:lumMod val="50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6491" y="3381708"/>
            <a:ext cx="3386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i="0" u="none" strike="noStrike" dirty="0">
                <a:ln w="0"/>
                <a:solidFill>
                  <a:srgbClr val="2C354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lang="en-US" sz="3200" dirty="0">
              <a:ln w="0"/>
              <a:solidFill>
                <a:srgbClr val="2C35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249" t="29493" r="1768" b="36921"/>
          <a:stretch/>
        </p:blipFill>
        <p:spPr>
          <a:xfrm>
            <a:off x="7116078" y="941708"/>
            <a:ext cx="2088444" cy="1052020"/>
          </a:xfrm>
          <a:prstGeom prst="rect">
            <a:avLst/>
          </a:prstGeom>
          <a:ln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1C2792-F1EA-47D7-9B12-66028FF775B2}"/>
              </a:ext>
            </a:extLst>
          </p:cNvPr>
          <p:cNvSpPr/>
          <p:nvPr/>
        </p:nvSpPr>
        <p:spPr>
          <a:xfrm>
            <a:off x="0" y="0"/>
            <a:ext cx="581862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466500" y="1049429"/>
            <a:ext cx="60867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412" y="8"/>
            <a:ext cx="941700" cy="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400" b="0" i="0" u="none" strike="noStrike" cap="non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475" y="1310950"/>
            <a:ext cx="4468200" cy="30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Scattered Diagram of Actual and Predicted MPG Values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MPG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CAR 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590D3-A8AB-48C9-8452-40B9AB628242}"/>
              </a:ext>
            </a:extLst>
          </p:cNvPr>
          <p:cNvSpPr/>
          <p:nvPr/>
        </p:nvSpPr>
        <p:spPr>
          <a:xfrm>
            <a:off x="0" y="0"/>
            <a:ext cx="628650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a39d8b784_2_3"/>
          <p:cNvSpPr txBox="1">
            <a:spLocks noGrp="1"/>
          </p:cNvSpPr>
          <p:nvPr>
            <p:ph type="title"/>
          </p:nvPr>
        </p:nvSpPr>
        <p:spPr>
          <a:xfrm>
            <a:off x="707675" y="2235201"/>
            <a:ext cx="7886700" cy="1013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MPG, or Miles Per Gallon, is the distance measured in miles, , that a car can travel per gallon of fuel. MPG is also the primary measurement of a car’s fuel efficiency: The higher a car’s MPG, the more fuel efficient it is.</a:t>
            </a:r>
            <a:b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900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1 US gallon = 3.785 </a:t>
            </a:r>
            <a:r>
              <a:rPr lang="en-US" sz="1900" dirty="0" err="1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litres</a:t>
            </a:r>
            <a: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b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1 Mile = 1.609 </a:t>
            </a:r>
            <a:r>
              <a:rPr lang="en-US" sz="1900" dirty="0" err="1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Kilometres</a:t>
            </a:r>
            <a:b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900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A car’s MPG can be inconsistent because it is affected by a number of different factors, so it is difficult to get an accurate measurement.</a:t>
            </a:r>
            <a:b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900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MPG is an important metric to know about any vehicle that you’re considering purchasing.</a:t>
            </a:r>
            <a:endParaRPr sz="1900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495" y="598311"/>
            <a:ext cx="7886700" cy="440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Add-ons of MPG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13564-9844-4336-B2CD-CA99B5BA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15" y="3894718"/>
            <a:ext cx="3441469" cy="1824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CEE51-0DC9-4A1F-B1C4-ABE68631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135" y="0"/>
            <a:ext cx="938865" cy="938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8AD6F-2D44-4E14-A0A1-AB545FC09318}"/>
              </a:ext>
            </a:extLst>
          </p:cNvPr>
          <p:cNvSpPr/>
          <p:nvPr/>
        </p:nvSpPr>
        <p:spPr>
          <a:xfrm>
            <a:off x="0" y="0"/>
            <a:ext cx="583495" cy="57773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598942-0DA2-4E04-B3F6-F4E73AB3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646" y="503979"/>
            <a:ext cx="938865" cy="938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AE2158-6182-420A-B05E-5ED2652F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67" y="2388067"/>
            <a:ext cx="938865" cy="938865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4FAD875E-D658-4413-BFD4-173BCBF9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82CB26-9E0B-41AB-BD34-6A3FCA59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0" y="6055822"/>
            <a:ext cx="9144000" cy="436417"/>
          </a:xfrm>
        </p:spPr>
        <p:txBody>
          <a:bodyPr/>
          <a:lstStyle/>
          <a:p>
            <a:endParaRPr lang="en-IN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0C356-6C09-4B09-88B3-D5C94458D8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1039091" y="503978"/>
            <a:ext cx="7622771" cy="5098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49D11D-DA38-4B8C-8401-6896FF6DE18C}"/>
              </a:ext>
            </a:extLst>
          </p:cNvPr>
          <p:cNvSpPr/>
          <p:nvPr/>
        </p:nvSpPr>
        <p:spPr>
          <a:xfrm>
            <a:off x="0" y="0"/>
            <a:ext cx="598516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29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         tips For Safe Driving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1.Do not drink and drive.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2.Keep a safe distance from vehicles!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3.Buckle up before you drive.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4.Do not drive on the wrong side.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5.Always wear a helmet!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6.Always give an indicator while changing  lanes                                                                     lanes.                                                             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7.Drive within the speed limits.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8.Don't use mobile phones while driving.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9.Always wear seatbelt.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421" r="421" b="11680"/>
          <a:stretch/>
        </p:blipFill>
        <p:spPr>
          <a:xfrm>
            <a:off x="581891" y="2366834"/>
            <a:ext cx="3500889" cy="3348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6F7F08-2C5B-443F-8FD0-C359404F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135" y="0"/>
            <a:ext cx="938865" cy="938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E8506F-076E-4214-B42F-7F3B78465A28}"/>
              </a:ext>
            </a:extLst>
          </p:cNvPr>
          <p:cNvSpPr/>
          <p:nvPr/>
        </p:nvSpPr>
        <p:spPr>
          <a:xfrm>
            <a:off x="0" y="0"/>
            <a:ext cx="581891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70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FD3C-5BFA-4FAA-9054-F71B6BA4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5714999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CDFA-2BDF-4B8A-9233-0465909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9144001" cy="5714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References :</a:t>
            </a:r>
          </a:p>
          <a:p>
            <a:pPr marL="0" indent="0">
              <a:buNone/>
            </a:pPr>
            <a:r>
              <a:rPr lang="en-US" dirty="0"/>
              <a:t>             For auto-mpg dataset : </a:t>
            </a:r>
            <a:r>
              <a:rPr lang="en-US" dirty="0">
                <a:hlinkClick r:id="rId2"/>
              </a:rPr>
              <a:t>https://archive.ics.uci.edu/ml/datasets/auto+mpg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Code link:</a:t>
            </a:r>
          </a:p>
          <a:p>
            <a:pPr marL="0" indent="0">
              <a:buNone/>
            </a:pPr>
            <a:r>
              <a:rPr lang="en-US" dirty="0"/>
              <a:t>           P. Pavani :   </a:t>
            </a:r>
            <a:r>
              <a:rPr lang="en-IN" dirty="0">
                <a:hlinkClick r:id="rId3"/>
              </a:rPr>
              <a:t>https://github.com/PasulaPavani/auto-mpg-prediction.git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T. </a:t>
            </a:r>
            <a:r>
              <a:rPr lang="en-IN" dirty="0" err="1"/>
              <a:t>Keerthana</a:t>
            </a:r>
            <a:r>
              <a:rPr lang="en-IN" dirty="0"/>
              <a:t> </a:t>
            </a:r>
            <a:r>
              <a:rPr lang="en-IN"/>
              <a:t>: </a:t>
            </a:r>
            <a:r>
              <a:rPr lang="en-IN">
                <a:hlinkClick r:id="rId4"/>
              </a:rPr>
              <a:t>https://github.com/Keerthanatata/auto-mpg-.git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9B485-1E51-4109-9019-4FFF614589D8}"/>
              </a:ext>
            </a:extLst>
          </p:cNvPr>
          <p:cNvSpPr/>
          <p:nvPr/>
        </p:nvSpPr>
        <p:spPr>
          <a:xfrm>
            <a:off x="0" y="0"/>
            <a:ext cx="606829" cy="5714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B1071-9362-4F38-9A95-AB2839972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135" y="31173"/>
            <a:ext cx="938865" cy="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06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AECC5-4BDA-46DB-BDBB-C7FCC814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7150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THANK YOU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UNP TEAM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&amp;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Aurora’s Degree and PG College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07FAB5-CDD0-47CC-87C2-85E00933FCE9}"/>
              </a:ext>
            </a:extLst>
          </p:cNvPr>
          <p:cNvSpPr/>
          <p:nvPr/>
        </p:nvSpPr>
        <p:spPr>
          <a:xfrm>
            <a:off x="0" y="0"/>
            <a:ext cx="631767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F5169-2B6A-44AB-9AF9-D0435790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134" y="0"/>
            <a:ext cx="938865" cy="938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8F23-7084-4EA4-B5E1-EFA198823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50" y="4263135"/>
            <a:ext cx="2953050" cy="14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7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561079" y="575048"/>
            <a:ext cx="8142654" cy="151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Background 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The automotive industry is extremely competitive. With increasing fuel prices and picky customers, automobile makers are constantly optimizing their process to increase fuel efficiency</a:t>
            </a:r>
            <a:r>
              <a:rPr lang="en-US" sz="16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.</a:t>
            </a:r>
            <a:endParaRPr sz="1600" b="0" i="0" u="none" strike="noStrike" cap="none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2" name="Google Shape;8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412" y="8"/>
            <a:ext cx="941700" cy="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561079" y="2885475"/>
            <a:ext cx="8453100" cy="73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597000" y="4191176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596989" y="4770055"/>
            <a:ext cx="8332522" cy="79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9612" t="51833" r="3498" b="-7408"/>
          <a:stretch/>
        </p:blipFill>
        <p:spPr>
          <a:xfrm>
            <a:off x="1629883" y="3181964"/>
            <a:ext cx="6040964" cy="24537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790CAF-7407-41EF-91FC-0165CD080170}"/>
              </a:ext>
            </a:extLst>
          </p:cNvPr>
          <p:cNvSpPr/>
          <p:nvPr/>
        </p:nvSpPr>
        <p:spPr>
          <a:xfrm>
            <a:off x="0" y="0"/>
            <a:ext cx="561079" cy="57856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5119"/>
            <a:ext cx="2559696" cy="8949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Path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207" y="433509"/>
            <a:ext cx="81865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Objective : 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/>
              <a:t>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Our objective is to predict the MPG of a car based on the remaining attributes of the dataset.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170" y="3929796"/>
            <a:ext cx="8229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data set is considered to predict  MPG through the parameters like Displacement, Horsepower, Weight, Cylinders,  Acceleration, Origin. For prediction we used one of the machine learning algorithm named LINEAR REGRESSION.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Dataset is downloaded from the link :  https://archive.ics.uci.edu/ml/datasets/auto+mpg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7133" y="1691048"/>
            <a:ext cx="3086867" cy="1684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135" y="-18696"/>
            <a:ext cx="938865" cy="9388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DD9C88-B00C-40A9-91A9-B0A0EF970008}"/>
              </a:ext>
            </a:extLst>
          </p:cNvPr>
          <p:cNvSpPr/>
          <p:nvPr/>
        </p:nvSpPr>
        <p:spPr>
          <a:xfrm>
            <a:off x="0" y="0"/>
            <a:ext cx="517170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33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412" y="8"/>
            <a:ext cx="941700" cy="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2"/>
          <p:cNvSpPr txBox="1"/>
          <p:nvPr/>
        </p:nvSpPr>
        <p:spPr>
          <a:xfrm>
            <a:off x="623700" y="92367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and Data Quality Check</a:t>
            </a:r>
            <a:endParaRPr sz="22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400" b="0" i="0" u="none" strike="noStrike" cap="non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22"/>
          <p:cNvSpPr txBox="1"/>
          <p:nvPr/>
        </p:nvSpPr>
        <p:spPr>
          <a:xfrm>
            <a:off x="519889" y="1556435"/>
            <a:ext cx="8520413" cy="36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In this data we have 9 attributes  and 398 observations.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Attributes present  in the data set are Horsepower, Acceleration, Cylinders, Displacement, Weight, MPG, Car name, Origin, Model year.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Data consists of   --------   1 String  (Car name)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5  Continuous variables (MPG, Horsepower, Displacement, Acceleration, Weight) 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3  Discrete variables   (Cylinders, Origin, Model year)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We found 6 missing values in Horsepower attribute and those missing values are replaced with the mean of the attribute.</a:t>
            </a:r>
            <a:endParaRPr dirty="0">
              <a:solidFill>
                <a:srgbClr val="C00000"/>
              </a:solidFill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Created and added one column to the data set based on the attribute Origin (1 –USA, 2—Europe, 3—Japan)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          </a:t>
            </a:r>
            <a:r>
              <a:rPr lang="en-US" sz="1400" b="0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8644F-020D-4E31-8432-9B65360B7281}"/>
              </a:ext>
            </a:extLst>
          </p:cNvPr>
          <p:cNvSpPr/>
          <p:nvPr/>
        </p:nvSpPr>
        <p:spPr>
          <a:xfrm>
            <a:off x="0" y="0"/>
            <a:ext cx="519889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39d8b784_1_1"/>
          <p:cNvSpPr txBox="1">
            <a:spLocks noGrp="1"/>
          </p:cNvSpPr>
          <p:nvPr>
            <p:ph type="title"/>
          </p:nvPr>
        </p:nvSpPr>
        <p:spPr>
          <a:xfrm>
            <a:off x="402650" y="260270"/>
            <a:ext cx="7852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Pair plot of MPG with respect to the remaining attributes</a:t>
            </a:r>
            <a:endParaRPr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5" name="Google Shape;115;g10a39d8b784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031375"/>
            <a:ext cx="80962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0a39d8b784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52" y="3241175"/>
            <a:ext cx="299972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0a39d8b784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275" y="3237250"/>
            <a:ext cx="2999725" cy="206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135" y="0"/>
            <a:ext cx="938865" cy="938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56A689-C00C-453A-A595-E3E2D9BB99E9}"/>
              </a:ext>
            </a:extLst>
          </p:cNvPr>
          <p:cNvSpPr/>
          <p:nvPr/>
        </p:nvSpPr>
        <p:spPr>
          <a:xfrm>
            <a:off x="0" y="0"/>
            <a:ext cx="537352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316089" y="278200"/>
            <a:ext cx="4749111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  EDA Insights</a:t>
            </a:r>
            <a:endParaRPr sz="2200" b="0" i="0" u="none" strike="noStrike" cap="none" dirty="0">
              <a:solidFill>
                <a:schemeClr val="accent1">
                  <a:lumMod val="75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835378" y="677333"/>
            <a:ext cx="8003822" cy="4864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Correlation check </a:t>
            </a:r>
            <a:r>
              <a:rPr lang="en-US" sz="1600" b="0" i="0" u="none" strike="noStrike" cap="none" dirty="0">
                <a:solidFill>
                  <a:srgbClr val="C1FFF0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412" y="8"/>
            <a:ext cx="941700" cy="9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775" y="941698"/>
            <a:ext cx="68294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5684512" y="1253065"/>
            <a:ext cx="635688" cy="3838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sz="900" dirty="0">
                <a:solidFill>
                  <a:schemeClr val="bg1"/>
                </a:solidFill>
              </a:rPr>
              <a:t>0.83</a:t>
            </a:r>
          </a:p>
        </p:txBody>
      </p:sp>
      <p:sp>
        <p:nvSpPr>
          <p:cNvPr id="2" name="Oval 1"/>
          <p:cNvSpPr/>
          <p:nvPr/>
        </p:nvSpPr>
        <p:spPr>
          <a:xfrm>
            <a:off x="7225242" y="1253066"/>
            <a:ext cx="609600" cy="383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0.58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5E6CF-B563-475D-9F92-BE6D933F441F}"/>
              </a:ext>
            </a:extLst>
          </p:cNvPr>
          <p:cNvSpPr/>
          <p:nvPr/>
        </p:nvSpPr>
        <p:spPr>
          <a:xfrm>
            <a:off x="0" y="0"/>
            <a:ext cx="530466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412" y="8"/>
            <a:ext cx="941700" cy="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573289" y="576158"/>
            <a:ext cx="43644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Algorithms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:</a:t>
            </a:r>
            <a:endParaRPr sz="2200" b="0" i="0" u="none" strike="noStrike" cap="none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1061756" y="541997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400" b="0" i="0" u="none" strike="noStrike" cap="non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573289" y="1201256"/>
            <a:ext cx="8426389" cy="419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Depending on the response : Continuous (Linear Regression)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     </a:t>
            </a:r>
            <a:endParaRPr dirty="0">
              <a:solidFill>
                <a:srgbClr val="C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Linear regression is easier to apply and to predict the response variable .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It is the first machine learning algorithm that every data scientist comes across which lays the foundation for other machine learning algorithms.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The main objective of this algorithm is to find a relationship between the independent and dependent variables. </a:t>
            </a:r>
            <a:endParaRPr sz="1800" b="0" i="0" u="none" strike="noStrike" cap="none"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28" y="3969984"/>
            <a:ext cx="2876550" cy="15906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9A90C2-C5FE-4AEF-BB05-728E488278AC}"/>
              </a:ext>
            </a:extLst>
          </p:cNvPr>
          <p:cNvSpPr/>
          <p:nvPr/>
        </p:nvSpPr>
        <p:spPr>
          <a:xfrm>
            <a:off x="0" y="0"/>
            <a:ext cx="573289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597000" y="27820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Model Statistics :</a:t>
            </a:r>
            <a:endParaRPr sz="2200" b="0" i="0" u="none" strike="noStrike" cap="none" dirty="0">
              <a:solidFill>
                <a:schemeClr val="accent1">
                  <a:lumMod val="75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15248" y="722489"/>
            <a:ext cx="7913400" cy="264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lang="en-US" sz="1600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-US" sz="1600" b="0" i="0" u="none" strike="noStrike" cap="none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rain size = 70% and Test size = 30%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lang="en-US" sz="1600" b="0" i="0" u="none" strike="noStrike" cap="none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Accuracy : 0.8</a:t>
            </a:r>
            <a:r>
              <a:rPr lang="en-US" sz="1600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066396544567368</a:t>
            </a:r>
            <a:endParaRPr sz="1600" dirty="0">
              <a:solidFill>
                <a:srgbClr val="0000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    Test score : 0.8066396544567368</a:t>
            </a:r>
            <a:endParaRPr sz="1600" dirty="0">
              <a:solidFill>
                <a:srgbClr val="0000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    Train score : 0.8064770604200187</a:t>
            </a:r>
            <a:endParaRPr sz="1600" dirty="0">
              <a:solidFill>
                <a:srgbClr val="0000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    Mean squared error : 12.356090107920608</a:t>
            </a:r>
            <a:endParaRPr sz="1600" dirty="0">
              <a:solidFill>
                <a:srgbClr val="0000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rgbClr val="000066"/>
                </a:solidFill>
                <a:latin typeface="Average"/>
                <a:ea typeface="Average"/>
                <a:cs typeface="Average"/>
                <a:sym typeface="Average"/>
              </a:rPr>
              <a:t>    Root mean squared error : 3.515123057290984</a:t>
            </a:r>
            <a:endParaRPr sz="1600" dirty="0">
              <a:solidFill>
                <a:srgbClr val="0000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buSzPts val="1400"/>
            </a:pPr>
            <a:r>
              <a:rPr lang="en-US" sz="1600" dirty="0">
                <a:solidFill>
                  <a:srgbClr val="990033"/>
                </a:solidFill>
                <a:latin typeface="Average"/>
                <a:ea typeface="Average"/>
                <a:cs typeface="Average"/>
                <a:sym typeface="Average"/>
              </a:rPr>
              <a:t>    Intercept : 23.381554983159383</a:t>
            </a:r>
          </a:p>
          <a:p>
            <a:pPr lvl="0">
              <a:buSzPts val="1400"/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buSzPts val="1400"/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dirty="0">
              <a:solidFill>
                <a:schemeClr val="bg2">
                  <a:lumMod val="75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412" y="8"/>
            <a:ext cx="941700" cy="9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0945"/>
          <a:stretch/>
        </p:blipFill>
        <p:spPr>
          <a:xfrm>
            <a:off x="596999" y="3296357"/>
            <a:ext cx="8405893" cy="2336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6432BD-6CD7-4279-B74C-C669D5DFCD9E}"/>
              </a:ext>
            </a:extLst>
          </p:cNvPr>
          <p:cNvSpPr/>
          <p:nvPr/>
        </p:nvSpPr>
        <p:spPr>
          <a:xfrm>
            <a:off x="0" y="0"/>
            <a:ext cx="596999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E0C941-B9AA-4D7E-8353-8D79273B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52203"/>
              </p:ext>
            </p:extLst>
          </p:nvPr>
        </p:nvGraphicFramePr>
        <p:xfrm>
          <a:off x="5212602" y="224699"/>
          <a:ext cx="2989810" cy="26328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4905">
                  <a:extLst>
                    <a:ext uri="{9D8B030D-6E8A-4147-A177-3AD203B41FA5}">
                      <a16:colId xmlns:a16="http://schemas.microsoft.com/office/drawing/2014/main" val="1368479858"/>
                    </a:ext>
                  </a:extLst>
                </a:gridCol>
                <a:gridCol w="1494905">
                  <a:extLst>
                    <a:ext uri="{9D8B030D-6E8A-4147-A177-3AD203B41FA5}">
                      <a16:colId xmlns:a16="http://schemas.microsoft.com/office/drawing/2014/main" val="1614413349"/>
                    </a:ext>
                  </a:extLst>
                </a:gridCol>
              </a:tblGrid>
              <a:tr h="407761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9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 (Cylinders)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-0.25574406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8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 (Displacement)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0.86526188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4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 (Horsepower)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-0.29663133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1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 (Weight)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-5.68106499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 (Acceleration)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0.44715614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 (Model year)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2.77364436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6767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412" y="8"/>
            <a:ext cx="941700" cy="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717611" y="713242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Summary &amp; Recommendations : </a:t>
            </a:r>
            <a:endParaRPr sz="2200" b="0" i="0" u="none" strike="noStrike" cap="none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525576" y="4648200"/>
            <a:ext cx="61377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711800" y="1301250"/>
            <a:ext cx="84264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The Auto MPG dataset is a collection of 398 automobile records from 1970 to 1982. It contains attributes like car name, horsepower, displacement,...etc. </a:t>
            </a:r>
            <a:endParaRPr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400"/>
              <a:buFont typeface="Arial" panose="020B0604020202020204" pitchFamily="34" charset="0"/>
              <a:buChar char="•"/>
            </a:pPr>
            <a:endParaRPr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We were able to find the relationship (either positively correlated or negatively correlated ) between the attributes.</a:t>
            </a:r>
            <a:endParaRPr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400"/>
              <a:buFont typeface="Arial" panose="020B0604020202020204" pitchFamily="34" charset="0"/>
              <a:buChar char="•"/>
            </a:pPr>
            <a:endParaRPr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To predict  MPG values, Linear Regression is being selected.</a:t>
            </a:r>
            <a:endParaRPr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400"/>
              <a:buFont typeface="Arial" panose="020B0604020202020204" pitchFamily="34" charset="0"/>
              <a:buChar char="•"/>
            </a:pPr>
            <a:endParaRPr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We fitted the model with 80% accuracy which is close to the observed values based on the parameters like horsepower, displacement, weight..</a:t>
            </a:r>
            <a:r>
              <a:rPr lang="en-US" dirty="0" err="1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etc</a:t>
            </a:r>
            <a:r>
              <a:rPr lang="en-US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. and studied the results ,outcomes and interpretations .</a:t>
            </a:r>
            <a:endParaRPr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The basic regression model has given the maximum accuracy .</a:t>
            </a:r>
            <a:endParaRPr dirty="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A63C1-9CEB-442F-B382-699A9F39CB8A}"/>
              </a:ext>
            </a:extLst>
          </p:cNvPr>
          <p:cNvSpPr/>
          <p:nvPr/>
        </p:nvSpPr>
        <p:spPr>
          <a:xfrm>
            <a:off x="0" y="0"/>
            <a:ext cx="559555" cy="571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880</Words>
  <Application>Microsoft Office PowerPoint</Application>
  <PresentationFormat>On-screen Show (16:10)</PresentationFormat>
  <Paragraphs>137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Average</vt:lpstr>
      <vt:lpstr>Algerian</vt:lpstr>
      <vt:lpstr>Calibri</vt:lpstr>
      <vt:lpstr>Georgia</vt:lpstr>
      <vt:lpstr>Calibri Light</vt:lpstr>
      <vt:lpstr>Comic Sans MS</vt:lpstr>
      <vt:lpstr>Office Theme</vt:lpstr>
      <vt:lpstr>PowerPoint Presentation</vt:lpstr>
      <vt:lpstr>PowerPoint Presentation</vt:lpstr>
      <vt:lpstr>The Path</vt:lpstr>
      <vt:lpstr>PowerPoint Presentation</vt:lpstr>
      <vt:lpstr> Pair plot of MPG with respect to the remaining attributes</vt:lpstr>
      <vt:lpstr>PowerPoint Presentation</vt:lpstr>
      <vt:lpstr>PowerPoint Presentation</vt:lpstr>
      <vt:lpstr>PowerPoint Presentation</vt:lpstr>
      <vt:lpstr>PowerPoint Presentation</vt:lpstr>
      <vt:lpstr>Scattered Diagram of Actual and Predicted MPG Values :</vt:lpstr>
      <vt:lpstr>MPG, or Miles Per Gallon, is the distance measured in miles, , that a car can travel per gallon of fuel. MPG is also the primary measurement of a car’s fuel efficiency: The higher a car’s MPG, the more fuel efficient it is.  1 US gallon = 3.785 litres.  1 Mile = 1.609 Kilometres  A car’s MPG can be inconsistent because it is affected by a number of different factors, so it is difficult to get an accurate measurement.  MPG is an important metric to know about any vehicle that you’re considering purchasing.  </vt:lpstr>
      <vt:lpstr>PowerPoint Presentation</vt:lpstr>
      <vt:lpstr>         tips For Safe Driving                                                                            1.Do not drink and drive.                                                                            2.Keep a safe distance from vehicles!                                                                            3.Buckle up before you drive.                                                                            4.Do not drive on the wrong side.                                                                            5.Always wear a helmet!                                                                            6.Always give an indicator while changing  lanes                                                                     lanes.                                                                                                                                         7.Drive within the speed limits.                                                                            8.Don't use mobile phones while driving.                                                                            9.Always wear seatbelt.</vt:lpstr>
      <vt:lpstr> </vt:lpstr>
      <vt:lpstr>THANK YOU  UNP TEAM &amp; Aurora’s Degree and PG College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Sen</dc:creator>
  <cp:lastModifiedBy>Kuntala Vishnupriya</cp:lastModifiedBy>
  <cp:revision>29</cp:revision>
  <dcterms:modified xsi:type="dcterms:W3CDTF">2021-12-28T05:11:21Z</dcterms:modified>
</cp:coreProperties>
</file>