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5" r:id="rId1"/>
  </p:sldMasterIdLst>
  <p:notesMasterIdLst>
    <p:notesMasterId r:id="rId15"/>
  </p:notesMasterIdLst>
  <p:sldIdLst>
    <p:sldId id="256" r:id="rId2"/>
    <p:sldId id="258" r:id="rId3"/>
    <p:sldId id="259" r:id="rId4"/>
    <p:sldId id="260" r:id="rId5"/>
    <p:sldId id="272" r:id="rId6"/>
    <p:sldId id="262" r:id="rId7"/>
    <p:sldId id="263" r:id="rId8"/>
    <p:sldId id="269" r:id="rId9"/>
    <p:sldId id="264" r:id="rId10"/>
    <p:sldId id="270" r:id="rId11"/>
    <p:sldId id="265" r:id="rId12"/>
    <p:sldId id="267"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hir chandra" initials="mc" lastIdx="1" clrIdx="0">
    <p:extLst>
      <p:ext uri="{19B8F6BF-5375-455C-9EA6-DF929625EA0E}">
        <p15:presenceInfo xmlns:p15="http://schemas.microsoft.com/office/powerpoint/2012/main" userId="be91fc97456598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6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hir chandra" userId="be91fc974565986d" providerId="LiveId" clId="{3CA43E89-AA45-4ADA-85CA-D8C97C1A899E}"/>
    <pc:docChg chg="custSel addSld modSld sldOrd">
      <pc:chgData name="mihir chandra" userId="be91fc974565986d" providerId="LiveId" clId="{3CA43E89-AA45-4ADA-85CA-D8C97C1A899E}" dt="2022-06-13T17:04:36.094" v="266"/>
      <pc:docMkLst>
        <pc:docMk/>
      </pc:docMkLst>
      <pc:sldChg chg="modSp mod">
        <pc:chgData name="mihir chandra" userId="be91fc974565986d" providerId="LiveId" clId="{3CA43E89-AA45-4ADA-85CA-D8C97C1A899E}" dt="2022-06-13T16:47:44.558" v="220" actId="20577"/>
        <pc:sldMkLst>
          <pc:docMk/>
          <pc:sldMk cId="346131870" sldId="260"/>
        </pc:sldMkLst>
        <pc:spChg chg="mod">
          <ac:chgData name="mihir chandra" userId="be91fc974565986d" providerId="LiveId" clId="{3CA43E89-AA45-4ADA-85CA-D8C97C1A899E}" dt="2022-06-13T16:47:44.558" v="220" actId="20577"/>
          <ac:spMkLst>
            <pc:docMk/>
            <pc:sldMk cId="346131870" sldId="260"/>
            <ac:spMk id="2" creationId="{80C3B6E3-2282-5A45-CC97-8BACDB7C557B}"/>
          </ac:spMkLst>
        </pc:spChg>
      </pc:sldChg>
      <pc:sldChg chg="modSp mod">
        <pc:chgData name="mihir chandra" userId="be91fc974565986d" providerId="LiveId" clId="{3CA43E89-AA45-4ADA-85CA-D8C97C1A899E}" dt="2022-06-13T17:04:36.094" v="266"/>
        <pc:sldMkLst>
          <pc:docMk/>
          <pc:sldMk cId="244975762" sldId="267"/>
        </pc:sldMkLst>
        <pc:spChg chg="mod">
          <ac:chgData name="mihir chandra" userId="be91fc974565986d" providerId="LiveId" clId="{3CA43E89-AA45-4ADA-85CA-D8C97C1A899E}" dt="2022-06-13T17:04:36.094" v="266"/>
          <ac:spMkLst>
            <pc:docMk/>
            <pc:sldMk cId="244975762" sldId="267"/>
            <ac:spMk id="3" creationId="{767EF620-34B8-C641-03CE-144D0112C077}"/>
          </ac:spMkLst>
        </pc:spChg>
      </pc:sldChg>
      <pc:sldChg chg="ord">
        <pc:chgData name="mihir chandra" userId="be91fc974565986d" providerId="LiveId" clId="{3CA43E89-AA45-4ADA-85CA-D8C97C1A899E}" dt="2022-06-13T16:58:35.832" v="260"/>
        <pc:sldMkLst>
          <pc:docMk/>
          <pc:sldMk cId="3723541565" sldId="269"/>
        </pc:sldMkLst>
      </pc:sldChg>
      <pc:sldChg chg="addSp delSp mod ord">
        <pc:chgData name="mihir chandra" userId="be91fc974565986d" providerId="LiveId" clId="{3CA43E89-AA45-4ADA-85CA-D8C97C1A899E}" dt="2022-06-13T17:01:11.446" v="264" actId="22"/>
        <pc:sldMkLst>
          <pc:docMk/>
          <pc:sldMk cId="3223906174" sldId="270"/>
        </pc:sldMkLst>
        <pc:picChg chg="del">
          <ac:chgData name="mihir chandra" userId="be91fc974565986d" providerId="LiveId" clId="{3CA43E89-AA45-4ADA-85CA-D8C97C1A899E}" dt="2022-06-13T16:58:45.042" v="263" actId="478"/>
          <ac:picMkLst>
            <pc:docMk/>
            <pc:sldMk cId="3223906174" sldId="270"/>
            <ac:picMk id="2" creationId="{4DB7E100-1963-99B8-8094-904AFB81AF28}"/>
          </ac:picMkLst>
        </pc:picChg>
        <pc:picChg chg="add">
          <ac:chgData name="mihir chandra" userId="be91fc974565986d" providerId="LiveId" clId="{3CA43E89-AA45-4ADA-85CA-D8C97C1A899E}" dt="2022-06-13T17:01:11.446" v="264" actId="22"/>
          <ac:picMkLst>
            <pc:docMk/>
            <pc:sldMk cId="3223906174" sldId="270"/>
            <ac:picMk id="4" creationId="{66C5F410-912B-FDA1-CAFB-FA7CCDB28BBA}"/>
          </ac:picMkLst>
        </pc:picChg>
      </pc:sldChg>
      <pc:sldChg chg="addSp delSp modSp new mod">
        <pc:chgData name="mihir chandra" userId="be91fc974565986d" providerId="LiveId" clId="{3CA43E89-AA45-4ADA-85CA-D8C97C1A899E}" dt="2022-06-13T16:58:20.062" v="258" actId="1076"/>
        <pc:sldMkLst>
          <pc:docMk/>
          <pc:sldMk cId="3664988444" sldId="272"/>
        </pc:sldMkLst>
        <pc:spChg chg="add del mod">
          <ac:chgData name="mihir chandra" userId="be91fc974565986d" providerId="LiveId" clId="{3CA43E89-AA45-4ADA-85CA-D8C97C1A899E}" dt="2022-06-13T16:51:04.547" v="226"/>
          <ac:spMkLst>
            <pc:docMk/>
            <pc:sldMk cId="3664988444" sldId="272"/>
            <ac:spMk id="2" creationId="{903059AD-0BD6-A67A-4741-1787581EAE44}"/>
          </ac:spMkLst>
        </pc:spChg>
        <pc:spChg chg="add mod">
          <ac:chgData name="mihir chandra" userId="be91fc974565986d" providerId="LiveId" clId="{3CA43E89-AA45-4ADA-85CA-D8C97C1A899E}" dt="2022-06-13T16:56:25.550" v="254" actId="207"/>
          <ac:spMkLst>
            <pc:docMk/>
            <pc:sldMk cId="3664988444" sldId="272"/>
            <ac:spMk id="4" creationId="{FE4A73E1-428D-7208-EC64-996C4A8D6A52}"/>
          </ac:spMkLst>
        </pc:spChg>
        <pc:picChg chg="add mod">
          <ac:chgData name="mihir chandra" userId="be91fc974565986d" providerId="LiveId" clId="{3CA43E89-AA45-4ADA-85CA-D8C97C1A899E}" dt="2022-06-13T16:57:57.999" v="256" actId="1076"/>
          <ac:picMkLst>
            <pc:docMk/>
            <pc:sldMk cId="3664988444" sldId="272"/>
            <ac:picMk id="1026" creationId="{15229D76-F27A-C502-535F-9397CA8154BD}"/>
          </ac:picMkLst>
        </pc:picChg>
        <pc:picChg chg="add mod">
          <ac:chgData name="mihir chandra" userId="be91fc974565986d" providerId="LiveId" clId="{3CA43E89-AA45-4ADA-85CA-D8C97C1A899E}" dt="2022-06-13T16:58:20.062" v="258" actId="1076"/>
          <ac:picMkLst>
            <pc:docMk/>
            <pc:sldMk cId="3664988444" sldId="272"/>
            <ac:picMk id="1027" creationId="{754E5897-C765-30A6-1586-DFAD32E63FC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0D4B4D-E270-4939-A3CE-764E203827EA}" type="datetimeFigureOut">
              <a:rPr lang="en-IN" smtClean="0"/>
              <a:t>13-06-2022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3F7F5-61A9-406E-9248-F29EA24FDEC1}" type="slidenum">
              <a:rPr lang="en-IN" smtClean="0"/>
              <a:t>‹#›</a:t>
            </a:fld>
            <a:endParaRPr lang="en-IN"/>
          </a:p>
        </p:txBody>
      </p:sp>
    </p:spTree>
    <p:extLst>
      <p:ext uri="{BB962C8B-B14F-4D97-AF65-F5344CB8AC3E}">
        <p14:creationId xmlns:p14="http://schemas.microsoft.com/office/powerpoint/2010/main" val="4112808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405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4386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97755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88548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2888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5717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8829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1700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6297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5153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479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365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167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1318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9729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9159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974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pPr/>
              <a:t>6/13/2022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6162872"/>
      </p:ext>
    </p:extLst>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imakash3011/customer-personality-analysi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41F2F8C-455B-4403-EC88-96A4115145D8}"/>
              </a:ext>
            </a:extLst>
          </p:cNvPr>
          <p:cNvSpPr txBox="1">
            <a:spLocks noGrp="1"/>
          </p:cNvSpPr>
          <p:nvPr>
            <p:ph type="ctrTitle"/>
          </p:nvPr>
        </p:nvSpPr>
        <p:spPr>
          <a:xfrm>
            <a:off x="195587" y="446487"/>
            <a:ext cx="11514137" cy="757130"/>
          </a:xfrm>
          <a:prstGeom prst="rect">
            <a:avLst/>
          </a:prstGeom>
          <a:noFill/>
        </p:spPr>
        <p:txBody>
          <a:bodyPr wrap="square">
            <a:spAutoFit/>
          </a:bodyPr>
          <a:lstStyle/>
          <a:p>
            <a:r>
              <a:rPr lang="en-US" sz="4800" dirty="0"/>
              <a:t>Customer personality analysis</a:t>
            </a:r>
            <a:endParaRPr lang="en-IN" sz="4800" dirty="0"/>
          </a:p>
        </p:txBody>
      </p:sp>
      <p:sp>
        <p:nvSpPr>
          <p:cNvPr id="3" name="Subtitle 2">
            <a:extLst>
              <a:ext uri="{FF2B5EF4-FFF2-40B4-BE49-F238E27FC236}">
                <a16:creationId xmlns:a16="http://schemas.microsoft.com/office/drawing/2014/main" id="{4F619508-C4C3-F1B1-3C5F-63F13E9009BA}"/>
              </a:ext>
            </a:extLst>
          </p:cNvPr>
          <p:cNvSpPr>
            <a:spLocks noGrp="1"/>
          </p:cNvSpPr>
          <p:nvPr>
            <p:ph type="subTitle" idx="1"/>
          </p:nvPr>
        </p:nvSpPr>
        <p:spPr>
          <a:xfrm>
            <a:off x="6407020" y="2996509"/>
            <a:ext cx="5784980" cy="3429000"/>
          </a:xfrm>
        </p:spPr>
        <p:txBody>
          <a:bodyPr>
            <a:normAutofit fontScale="92500"/>
          </a:bodyPr>
          <a:lstStyle/>
          <a:p>
            <a:r>
              <a:rPr lang="en-US" dirty="0">
                <a:solidFill>
                  <a:schemeClr val="tx1"/>
                </a:solidFill>
              </a:rPr>
              <a:t>Group Number :- </a:t>
            </a:r>
            <a:r>
              <a:rPr lang="en-US" dirty="0">
                <a:solidFill>
                  <a:schemeClr val="accent4">
                    <a:lumMod val="40000"/>
                    <a:lumOff val="60000"/>
                  </a:schemeClr>
                </a:solidFill>
              </a:rPr>
              <a:t>4</a:t>
            </a:r>
          </a:p>
          <a:p>
            <a:endParaRPr lang="en-US" dirty="0">
              <a:solidFill>
                <a:schemeClr val="tx1"/>
              </a:solidFill>
            </a:endParaRPr>
          </a:p>
          <a:p>
            <a:r>
              <a:rPr lang="en-US" dirty="0">
                <a:solidFill>
                  <a:schemeClr val="tx1"/>
                </a:solidFill>
              </a:rPr>
              <a:t>Group Members :-          </a:t>
            </a:r>
            <a:r>
              <a:rPr lang="en-US" dirty="0">
                <a:solidFill>
                  <a:schemeClr val="accent4">
                    <a:lumMod val="40000"/>
                    <a:lumOff val="60000"/>
                  </a:schemeClr>
                </a:solidFill>
              </a:rPr>
              <a:t>Rani </a:t>
            </a:r>
            <a:r>
              <a:rPr lang="en-US" dirty="0" err="1">
                <a:solidFill>
                  <a:schemeClr val="accent4">
                    <a:lumMod val="40000"/>
                    <a:lumOff val="60000"/>
                  </a:schemeClr>
                </a:solidFill>
              </a:rPr>
              <a:t>Hasitha</a:t>
            </a:r>
            <a:endParaRPr lang="en-US" dirty="0">
              <a:solidFill>
                <a:schemeClr val="accent4">
                  <a:lumMod val="40000"/>
                  <a:lumOff val="60000"/>
                </a:schemeClr>
              </a:solidFill>
            </a:endParaRPr>
          </a:p>
          <a:p>
            <a:r>
              <a:rPr lang="en-US" dirty="0">
                <a:solidFill>
                  <a:schemeClr val="accent4">
                    <a:lumMod val="40000"/>
                    <a:lumOff val="60000"/>
                  </a:schemeClr>
                </a:solidFill>
              </a:rPr>
              <a:t>                                      </a:t>
            </a:r>
            <a:r>
              <a:rPr lang="en-US" dirty="0" err="1">
                <a:solidFill>
                  <a:schemeClr val="accent4">
                    <a:lumMod val="40000"/>
                    <a:lumOff val="60000"/>
                  </a:schemeClr>
                </a:solidFill>
              </a:rPr>
              <a:t>Nukam</a:t>
            </a:r>
            <a:r>
              <a:rPr lang="en-US" dirty="0">
                <a:solidFill>
                  <a:schemeClr val="accent4">
                    <a:lumMod val="40000"/>
                    <a:lumOff val="60000"/>
                  </a:schemeClr>
                </a:solidFill>
              </a:rPr>
              <a:t> </a:t>
            </a:r>
            <a:r>
              <a:rPr lang="en-US" dirty="0" err="1">
                <a:solidFill>
                  <a:schemeClr val="accent4">
                    <a:lumMod val="40000"/>
                    <a:lumOff val="60000"/>
                  </a:schemeClr>
                </a:solidFill>
              </a:rPr>
              <a:t>madhan</a:t>
            </a:r>
            <a:endParaRPr lang="en-US" dirty="0">
              <a:solidFill>
                <a:schemeClr val="accent4">
                  <a:lumMod val="40000"/>
                  <a:lumOff val="60000"/>
                </a:schemeClr>
              </a:solidFill>
            </a:endParaRPr>
          </a:p>
          <a:p>
            <a:r>
              <a:rPr lang="en-US" dirty="0">
                <a:solidFill>
                  <a:schemeClr val="accent4">
                    <a:lumMod val="40000"/>
                    <a:lumOff val="60000"/>
                  </a:schemeClr>
                </a:solidFill>
              </a:rPr>
              <a:t>                                    Jetty Sai </a:t>
            </a:r>
            <a:r>
              <a:rPr lang="en-US" dirty="0" err="1">
                <a:solidFill>
                  <a:schemeClr val="accent4">
                    <a:lumMod val="40000"/>
                    <a:lumOff val="60000"/>
                  </a:schemeClr>
                </a:solidFill>
              </a:rPr>
              <a:t>Deekshith</a:t>
            </a:r>
            <a:endParaRPr lang="en-US" dirty="0">
              <a:solidFill>
                <a:schemeClr val="accent4">
                  <a:lumMod val="40000"/>
                  <a:lumOff val="60000"/>
                </a:schemeClr>
              </a:solidFill>
            </a:endParaRPr>
          </a:p>
          <a:p>
            <a:r>
              <a:rPr lang="en-US" dirty="0">
                <a:solidFill>
                  <a:schemeClr val="accent4">
                    <a:lumMod val="40000"/>
                    <a:lumOff val="60000"/>
                  </a:schemeClr>
                </a:solidFill>
              </a:rPr>
              <a:t>                                      </a:t>
            </a:r>
            <a:r>
              <a:rPr lang="en-US" dirty="0" err="1">
                <a:solidFill>
                  <a:schemeClr val="accent4">
                    <a:lumMod val="40000"/>
                    <a:lumOff val="60000"/>
                  </a:schemeClr>
                </a:solidFill>
              </a:rPr>
              <a:t>Eleti</a:t>
            </a:r>
            <a:r>
              <a:rPr lang="en-US" dirty="0">
                <a:solidFill>
                  <a:schemeClr val="accent4">
                    <a:lumMod val="40000"/>
                    <a:lumOff val="60000"/>
                  </a:schemeClr>
                </a:solidFill>
              </a:rPr>
              <a:t> Maheshwari</a:t>
            </a:r>
          </a:p>
          <a:p>
            <a:r>
              <a:rPr lang="en-US" dirty="0">
                <a:solidFill>
                  <a:schemeClr val="accent4">
                    <a:lumMod val="40000"/>
                    <a:lumOff val="60000"/>
                  </a:schemeClr>
                </a:solidFill>
              </a:rPr>
              <a:t>                                   </a:t>
            </a:r>
            <a:r>
              <a:rPr lang="en-US" dirty="0" err="1">
                <a:solidFill>
                  <a:schemeClr val="accent4">
                    <a:lumMod val="40000"/>
                    <a:lumOff val="60000"/>
                  </a:schemeClr>
                </a:solidFill>
              </a:rPr>
              <a:t>Aithamoni</a:t>
            </a:r>
            <a:r>
              <a:rPr lang="en-US" dirty="0">
                <a:solidFill>
                  <a:schemeClr val="accent4">
                    <a:lumMod val="40000"/>
                    <a:lumOff val="60000"/>
                  </a:schemeClr>
                </a:solidFill>
              </a:rPr>
              <a:t> Varun </a:t>
            </a:r>
            <a:r>
              <a:rPr lang="en-US" dirty="0" err="1">
                <a:solidFill>
                  <a:schemeClr val="accent4">
                    <a:lumMod val="40000"/>
                    <a:lumOff val="60000"/>
                  </a:schemeClr>
                </a:solidFill>
              </a:rPr>
              <a:t>Tej</a:t>
            </a:r>
            <a:endParaRPr lang="en-US" dirty="0">
              <a:solidFill>
                <a:schemeClr val="accent4">
                  <a:lumMod val="40000"/>
                  <a:lumOff val="60000"/>
                </a:schemeClr>
              </a:solidFill>
            </a:endParaRPr>
          </a:p>
          <a:p>
            <a:r>
              <a:rPr lang="en-US" dirty="0">
                <a:solidFill>
                  <a:schemeClr val="accent6">
                    <a:lumMod val="60000"/>
                    <a:lumOff val="40000"/>
                  </a:schemeClr>
                </a:solidFill>
              </a:rPr>
              <a:t>                                  </a:t>
            </a:r>
          </a:p>
          <a:p>
            <a:endParaRPr lang="en-US" dirty="0"/>
          </a:p>
          <a:p>
            <a:endParaRPr lang="en-IN" dirty="0"/>
          </a:p>
        </p:txBody>
      </p:sp>
      <p:pic>
        <p:nvPicPr>
          <p:cNvPr id="8" name="Picture 7">
            <a:extLst>
              <a:ext uri="{FF2B5EF4-FFF2-40B4-BE49-F238E27FC236}">
                <a16:creationId xmlns:a16="http://schemas.microsoft.com/office/drawing/2014/main" id="{C23ACF25-290B-3FC1-1C1C-2A73DDEA6C40}"/>
              </a:ext>
            </a:extLst>
          </p:cNvPr>
          <p:cNvPicPr>
            <a:picLocks noChangeAspect="1"/>
          </p:cNvPicPr>
          <p:nvPr/>
        </p:nvPicPr>
        <p:blipFill>
          <a:blip r:embed="rId2"/>
          <a:stretch>
            <a:fillRect/>
          </a:stretch>
        </p:blipFill>
        <p:spPr>
          <a:xfrm>
            <a:off x="362726" y="2378527"/>
            <a:ext cx="4722458" cy="3033227"/>
          </a:xfrm>
          <a:prstGeom prst="rect">
            <a:avLst/>
          </a:prstGeom>
        </p:spPr>
      </p:pic>
    </p:spTree>
    <p:extLst>
      <p:ext uri="{BB962C8B-B14F-4D97-AF65-F5344CB8AC3E}">
        <p14:creationId xmlns:p14="http://schemas.microsoft.com/office/powerpoint/2010/main" val="1345912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C5F410-912B-FDA1-CAFB-FA7CCDB28BBA}"/>
              </a:ext>
            </a:extLst>
          </p:cNvPr>
          <p:cNvPicPr>
            <a:picLocks noChangeAspect="1"/>
          </p:cNvPicPr>
          <p:nvPr/>
        </p:nvPicPr>
        <p:blipFill>
          <a:blip r:embed="rId2"/>
          <a:stretch>
            <a:fillRect/>
          </a:stretch>
        </p:blipFill>
        <p:spPr>
          <a:xfrm>
            <a:off x="2957512" y="1252537"/>
            <a:ext cx="6276975" cy="4352925"/>
          </a:xfrm>
          <a:prstGeom prst="rect">
            <a:avLst/>
          </a:prstGeom>
        </p:spPr>
      </p:pic>
    </p:spTree>
    <p:extLst>
      <p:ext uri="{BB962C8B-B14F-4D97-AF65-F5344CB8AC3E}">
        <p14:creationId xmlns:p14="http://schemas.microsoft.com/office/powerpoint/2010/main" val="3223906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8D8305-B4E2-92F1-5398-3AB91AB3B219}"/>
              </a:ext>
            </a:extLst>
          </p:cNvPr>
          <p:cNvSpPr txBox="1"/>
          <p:nvPr/>
        </p:nvSpPr>
        <p:spPr>
          <a:xfrm>
            <a:off x="223935" y="765111"/>
            <a:ext cx="11318032" cy="3139321"/>
          </a:xfrm>
          <a:prstGeom prst="rect">
            <a:avLst/>
          </a:prstGeom>
          <a:noFill/>
        </p:spPr>
        <p:txBody>
          <a:bodyPr wrap="square" rtlCol="0">
            <a:spAutoFit/>
          </a:bodyPr>
          <a:lstStyle/>
          <a:p>
            <a:r>
              <a:rPr lang="en-US" sz="3600" dirty="0">
                <a:solidFill>
                  <a:schemeClr val="accent6"/>
                </a:solidFill>
              </a:rPr>
              <a:t>Summary and recommendations</a:t>
            </a:r>
          </a:p>
          <a:p>
            <a:endParaRPr lang="en-US" dirty="0"/>
          </a:p>
          <a:p>
            <a:pPr marL="285750" indent="-285750">
              <a:buFont typeface="Wingdings" panose="05000000000000000000" pitchFamily="2" charset="2"/>
              <a:buChar char="v"/>
            </a:pPr>
            <a:r>
              <a:rPr lang="en-US" dirty="0"/>
              <a:t>Customer personality dataset is collection of  2240 rows and 29 columns it consists of attributes like income , education , marital status , etc.</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We were able to find relationship(either  positively correlated or negatively correlated)between the attributes.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To predict the customer personality logistics regression method is used.</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514616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7EF620-34B8-C641-03CE-144D0112C077}"/>
              </a:ext>
            </a:extLst>
          </p:cNvPr>
          <p:cNvSpPr txBox="1"/>
          <p:nvPr/>
        </p:nvSpPr>
        <p:spPr>
          <a:xfrm flipH="1">
            <a:off x="670868" y="513184"/>
            <a:ext cx="11216331" cy="4062651"/>
          </a:xfrm>
          <a:prstGeom prst="rect">
            <a:avLst/>
          </a:prstGeom>
          <a:noFill/>
        </p:spPr>
        <p:txBody>
          <a:bodyPr wrap="square" rtlCol="0">
            <a:spAutoFit/>
          </a:bodyPr>
          <a:lstStyle/>
          <a:p>
            <a:r>
              <a:rPr lang="en-US" sz="3200" dirty="0">
                <a:solidFill>
                  <a:schemeClr val="accent6"/>
                </a:solidFill>
              </a:rPr>
              <a:t>References </a:t>
            </a:r>
            <a:r>
              <a:rPr lang="en-US" dirty="0"/>
              <a:t>:-</a:t>
            </a:r>
          </a:p>
          <a:p>
            <a:r>
              <a:rPr lang="en-US" dirty="0"/>
              <a:t>                     </a:t>
            </a:r>
          </a:p>
          <a:p>
            <a:r>
              <a:rPr lang="en-US" dirty="0"/>
              <a:t>       for dataset :- </a:t>
            </a:r>
            <a:r>
              <a:rPr lang="en-US" dirty="0">
                <a:hlinkClick r:id="rId2"/>
              </a:rPr>
              <a:t>https://www.kaggle.com/datasets/imakash3011/customer-personality-analysis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800" dirty="0">
                <a:solidFill>
                  <a:schemeClr val="accent6"/>
                </a:solidFill>
              </a:rPr>
              <a:t>Code link </a:t>
            </a:r>
            <a:r>
              <a:rPr lang="en-US" dirty="0"/>
              <a:t>:- https://colab.research.google.com/drive/1IjHdMU3YobjYyT6hJG082_muay54UdNx</a:t>
            </a:r>
          </a:p>
          <a:p>
            <a:endParaRPr lang="en-US" dirty="0"/>
          </a:p>
          <a:p>
            <a:endParaRPr lang="en-IN" dirty="0"/>
          </a:p>
        </p:txBody>
      </p:sp>
    </p:spTree>
    <p:extLst>
      <p:ext uri="{BB962C8B-B14F-4D97-AF65-F5344CB8AC3E}">
        <p14:creationId xmlns:p14="http://schemas.microsoft.com/office/powerpoint/2010/main" val="244975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5ED932-D6D9-7D79-DD22-1787121DDF69}"/>
              </a:ext>
            </a:extLst>
          </p:cNvPr>
          <p:cNvSpPr txBox="1"/>
          <p:nvPr/>
        </p:nvSpPr>
        <p:spPr>
          <a:xfrm>
            <a:off x="206477" y="1616942"/>
            <a:ext cx="11533239" cy="4504759"/>
          </a:xfrm>
          <a:prstGeom prst="rect">
            <a:avLst/>
          </a:prstGeom>
          <a:noFill/>
        </p:spPr>
        <p:txBody>
          <a:bodyPr wrap="square" rtlCol="0">
            <a:spAutoFit/>
          </a:bodyPr>
          <a:lstStyle/>
          <a:p>
            <a:pPr>
              <a:lnSpc>
                <a:spcPct val="150000"/>
              </a:lnSpc>
              <a:spcAft>
                <a:spcPts val="1200"/>
              </a:spcAft>
            </a:pPr>
            <a:r>
              <a:rPr lang="en-IN" sz="1800" dirty="0">
                <a:solidFill>
                  <a:srgbClr val="020202"/>
                </a:solidFill>
                <a:effectLst/>
                <a:latin typeface="Times New Roman" panose="02020603050405020304" pitchFamily="18" charset="0"/>
                <a:ea typeface="SimSun" panose="02010600030101010101" pitchFamily="2" charset="-122"/>
              </a:rPr>
              <a:t>To summarize my findings, I found that there is no correlation between year of birth and amount spent on wine, the biggest customers of wine are those with a graduate degree, and the biggest customers of wine are those with an average income of around $70,000.</a:t>
            </a:r>
          </a:p>
          <a:p>
            <a:pPr>
              <a:lnSpc>
                <a:spcPct val="150000"/>
              </a:lnSpc>
              <a:spcAft>
                <a:spcPts val="1200"/>
              </a:spcAft>
            </a:pPr>
            <a:endParaRPr lang="en-IN" sz="1800" dirty="0">
              <a:effectLst/>
              <a:latin typeface="Times New Roman" panose="02020603050405020304" pitchFamily="18" charset="0"/>
              <a:ea typeface="SimSun" panose="02010600030101010101" pitchFamily="2" charset="-122"/>
            </a:endParaRPr>
          </a:p>
          <a:p>
            <a:pPr>
              <a:lnSpc>
                <a:spcPct val="150000"/>
              </a:lnSpc>
            </a:pPr>
            <a:r>
              <a:rPr lang="en-IN" sz="1800" spc="30" dirty="0">
                <a:solidFill>
                  <a:srgbClr val="020202"/>
                </a:solidFill>
                <a:effectLst/>
                <a:latin typeface="Times New Roman" panose="02020603050405020304" pitchFamily="18" charset="0"/>
                <a:ea typeface="SimSun" panose="02010600030101010101" pitchFamily="2" charset="-122"/>
              </a:rPr>
              <a:t>As for future work, I would take an open-ended approach to this analysis as I limited the number of attributes for this project.  The number of traits that can potentially have an effect on the sale of various items is extensive.  Variables that could be looked into further include but are definitely not limited to the source of the purchase of wine, number of people per household, or the purchase of other items having an effect on each other.  I would like to explore all of these traits and look more into depth of the various correlations with not only the sale of wine but all of the other products included in the dataset as well; incorporating different algorithms, clustering techniques, and additional plots.</a:t>
            </a:r>
            <a:endParaRPr lang="en-IN" dirty="0"/>
          </a:p>
        </p:txBody>
      </p:sp>
      <p:sp>
        <p:nvSpPr>
          <p:cNvPr id="3" name="TextBox 2">
            <a:extLst>
              <a:ext uri="{FF2B5EF4-FFF2-40B4-BE49-F238E27FC236}">
                <a16:creationId xmlns:a16="http://schemas.microsoft.com/office/drawing/2014/main" id="{DE71C93E-1255-E5D8-208D-FFB419819CF9}"/>
              </a:ext>
            </a:extLst>
          </p:cNvPr>
          <p:cNvSpPr txBox="1"/>
          <p:nvPr/>
        </p:nvSpPr>
        <p:spPr>
          <a:xfrm>
            <a:off x="363793" y="294968"/>
            <a:ext cx="3437849" cy="769441"/>
          </a:xfrm>
          <a:prstGeom prst="rect">
            <a:avLst/>
          </a:prstGeom>
          <a:noFill/>
        </p:spPr>
        <p:txBody>
          <a:bodyPr wrap="square" rtlCol="0">
            <a:spAutoFit/>
          </a:bodyPr>
          <a:lstStyle/>
          <a:p>
            <a:r>
              <a:rPr lang="en-US" sz="4400" dirty="0">
                <a:solidFill>
                  <a:schemeClr val="accent6"/>
                </a:solidFill>
              </a:rPr>
              <a:t>Conclusion</a:t>
            </a:r>
            <a:endParaRPr lang="en-IN" sz="4400" dirty="0">
              <a:solidFill>
                <a:schemeClr val="accent6"/>
              </a:solidFill>
            </a:endParaRPr>
          </a:p>
        </p:txBody>
      </p:sp>
    </p:spTree>
    <p:extLst>
      <p:ext uri="{BB962C8B-B14F-4D97-AF65-F5344CB8AC3E}">
        <p14:creationId xmlns:p14="http://schemas.microsoft.com/office/powerpoint/2010/main" val="140637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027FF8-D0D9-90CD-319D-B6E6BF09B840}"/>
              </a:ext>
            </a:extLst>
          </p:cNvPr>
          <p:cNvSpPr txBox="1"/>
          <p:nvPr/>
        </p:nvSpPr>
        <p:spPr>
          <a:xfrm>
            <a:off x="438538" y="774442"/>
            <a:ext cx="9741159" cy="2031325"/>
          </a:xfrm>
          <a:prstGeom prst="rect">
            <a:avLst/>
          </a:prstGeom>
          <a:noFill/>
        </p:spPr>
        <p:txBody>
          <a:bodyPr wrap="square">
            <a:spAutoFit/>
          </a:bodyPr>
          <a:lstStyle/>
          <a:p>
            <a:r>
              <a:rPr lang="en-US" sz="3600" dirty="0">
                <a:solidFill>
                  <a:schemeClr val="accent6"/>
                </a:solidFill>
              </a:rPr>
              <a:t>Background </a:t>
            </a:r>
            <a:r>
              <a:rPr lang="en-US" dirty="0"/>
              <a:t>:</a:t>
            </a:r>
          </a:p>
          <a:p>
            <a:pPr marL="0" indent="0">
              <a:buNone/>
            </a:pPr>
            <a:endParaRPr lang="en-US" dirty="0"/>
          </a:p>
          <a:p>
            <a:pPr marL="0" indent="0">
              <a:buNone/>
            </a:pPr>
            <a:endParaRPr lang="en-US" b="0" i="0" dirty="0">
              <a:effectLst/>
              <a:latin typeface="Inter"/>
            </a:endParaRPr>
          </a:p>
          <a:p>
            <a:pPr marL="0" indent="0">
              <a:buNone/>
            </a:pPr>
            <a:r>
              <a:rPr lang="en-US" b="0" i="0" dirty="0">
                <a:effectLst/>
                <a:latin typeface="Inter"/>
              </a:rPr>
              <a:t>Customer Personality Analysis is a detailed analysis of a company’s ideal customers. It helps a business to better understand its customers and makes it easier for them to modify products according to the specific needs, behaviors and concerns of different types of customers.</a:t>
            </a:r>
            <a:r>
              <a:rPr lang="en-IN" dirty="0"/>
              <a:t> </a:t>
            </a:r>
          </a:p>
        </p:txBody>
      </p:sp>
      <p:sp>
        <p:nvSpPr>
          <p:cNvPr id="5" name="TextBox 4">
            <a:extLst>
              <a:ext uri="{FF2B5EF4-FFF2-40B4-BE49-F238E27FC236}">
                <a16:creationId xmlns:a16="http://schemas.microsoft.com/office/drawing/2014/main" id="{D854BFB3-53ED-2A41-D1AF-C3E917F95318}"/>
              </a:ext>
            </a:extLst>
          </p:cNvPr>
          <p:cNvSpPr txBox="1"/>
          <p:nvPr/>
        </p:nvSpPr>
        <p:spPr>
          <a:xfrm>
            <a:off x="503853" y="2967335"/>
            <a:ext cx="9675844" cy="646331"/>
          </a:xfrm>
          <a:prstGeom prst="rect">
            <a:avLst/>
          </a:prstGeom>
          <a:noFill/>
        </p:spPr>
        <p:txBody>
          <a:bodyPr wrap="square">
            <a:spAutoFit/>
          </a:bodyPr>
          <a:lstStyle/>
          <a:p>
            <a:r>
              <a:rPr lang="en-US" b="0" i="0" dirty="0">
                <a:effectLst/>
                <a:latin typeface="Inter"/>
              </a:rPr>
              <a:t>Customer personality analysis helps a business to modify its product based on its target customers from different types of customer segments</a:t>
            </a:r>
            <a:endParaRPr lang="en-IN" dirty="0"/>
          </a:p>
        </p:txBody>
      </p:sp>
    </p:spTree>
    <p:extLst>
      <p:ext uri="{BB962C8B-B14F-4D97-AF65-F5344CB8AC3E}">
        <p14:creationId xmlns:p14="http://schemas.microsoft.com/office/powerpoint/2010/main" val="388270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31885D-F9CF-D30C-9C40-31B2BA65A06E}"/>
              </a:ext>
            </a:extLst>
          </p:cNvPr>
          <p:cNvSpPr txBox="1"/>
          <p:nvPr/>
        </p:nvSpPr>
        <p:spPr>
          <a:xfrm>
            <a:off x="233267" y="751344"/>
            <a:ext cx="11476652" cy="5786199"/>
          </a:xfrm>
          <a:prstGeom prst="rect">
            <a:avLst/>
          </a:prstGeom>
          <a:noFill/>
        </p:spPr>
        <p:txBody>
          <a:bodyPr wrap="square" rtlCol="0">
            <a:spAutoFit/>
          </a:bodyPr>
          <a:lstStyle/>
          <a:p>
            <a:r>
              <a:rPr lang="en-US" sz="3200" dirty="0">
                <a:solidFill>
                  <a:schemeClr val="accent6"/>
                </a:solidFill>
              </a:rPr>
              <a:t>Objective </a:t>
            </a:r>
            <a:r>
              <a:rPr lang="en-US" dirty="0"/>
              <a:t>:-</a:t>
            </a:r>
          </a:p>
          <a:p>
            <a:r>
              <a:rPr lang="en-US" dirty="0"/>
              <a:t>                      our objective is to predict the customer personality based on the remaining attributes of the data sets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3200" dirty="0">
                <a:solidFill>
                  <a:schemeClr val="accent6"/>
                </a:solidFill>
              </a:rPr>
              <a:t>THE PATH </a:t>
            </a:r>
            <a:r>
              <a:rPr lang="en-US" dirty="0"/>
              <a:t>:- a data set is considered to predict customer personality through the parameters like income , education , marital status , etc.</a:t>
            </a:r>
          </a:p>
          <a:p>
            <a:endParaRPr lang="en-US" dirty="0"/>
          </a:p>
          <a:p>
            <a:r>
              <a:rPr lang="en-US" dirty="0"/>
              <a:t>Dataset is downloaded from the link :- https://www.kaggle.com/datasets/imakash3011/customer-personality-analysis</a:t>
            </a:r>
            <a:endParaRPr lang="en-IN" dirty="0"/>
          </a:p>
        </p:txBody>
      </p:sp>
      <p:pic>
        <p:nvPicPr>
          <p:cNvPr id="4" name="Picture 3">
            <a:extLst>
              <a:ext uri="{FF2B5EF4-FFF2-40B4-BE49-F238E27FC236}">
                <a16:creationId xmlns:a16="http://schemas.microsoft.com/office/drawing/2014/main" id="{02C20CDF-496D-C813-7295-BDEA3151BDD0}"/>
              </a:ext>
            </a:extLst>
          </p:cNvPr>
          <p:cNvPicPr>
            <a:picLocks noChangeAspect="1"/>
          </p:cNvPicPr>
          <p:nvPr/>
        </p:nvPicPr>
        <p:blipFill>
          <a:blip r:embed="rId2"/>
          <a:stretch>
            <a:fillRect/>
          </a:stretch>
        </p:blipFill>
        <p:spPr>
          <a:xfrm>
            <a:off x="4180114" y="1838131"/>
            <a:ext cx="3199623" cy="2453950"/>
          </a:xfrm>
          <a:prstGeom prst="rect">
            <a:avLst/>
          </a:prstGeom>
        </p:spPr>
      </p:pic>
    </p:spTree>
    <p:extLst>
      <p:ext uri="{BB962C8B-B14F-4D97-AF65-F5344CB8AC3E}">
        <p14:creationId xmlns:p14="http://schemas.microsoft.com/office/powerpoint/2010/main" val="3781279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3B6E3-2282-5A45-CC97-8BACDB7C557B}"/>
              </a:ext>
            </a:extLst>
          </p:cNvPr>
          <p:cNvSpPr txBox="1"/>
          <p:nvPr/>
        </p:nvSpPr>
        <p:spPr>
          <a:xfrm>
            <a:off x="503853" y="807098"/>
            <a:ext cx="8668139" cy="2985433"/>
          </a:xfrm>
          <a:prstGeom prst="rect">
            <a:avLst/>
          </a:prstGeom>
          <a:noFill/>
        </p:spPr>
        <p:txBody>
          <a:bodyPr wrap="square" rtlCol="0">
            <a:spAutoFit/>
          </a:bodyPr>
          <a:lstStyle/>
          <a:p>
            <a:r>
              <a:rPr lang="en-US" sz="4400" dirty="0">
                <a:solidFill>
                  <a:schemeClr val="accent5"/>
                </a:solidFill>
              </a:rPr>
              <a:t>d</a:t>
            </a:r>
            <a:r>
              <a:rPr lang="en-IN" sz="4400" dirty="0" err="1">
                <a:solidFill>
                  <a:schemeClr val="accent5"/>
                </a:solidFill>
              </a:rPr>
              <a:t>ata</a:t>
            </a:r>
            <a:r>
              <a:rPr lang="en-IN" sz="4400" dirty="0">
                <a:solidFill>
                  <a:schemeClr val="accent5"/>
                </a:solidFill>
              </a:rPr>
              <a:t> and data quality check</a:t>
            </a:r>
            <a:r>
              <a:rPr lang="en-IN" dirty="0">
                <a:solidFill>
                  <a:schemeClr val="accent5"/>
                </a:solidFill>
              </a:rPr>
              <a:t> </a:t>
            </a:r>
          </a:p>
          <a:p>
            <a:r>
              <a:rPr lang="en-IN" dirty="0">
                <a:solidFill>
                  <a:schemeClr val="accent5"/>
                </a:solidFill>
              </a:rPr>
              <a:t> </a:t>
            </a:r>
          </a:p>
          <a:p>
            <a:pPr marL="285750" indent="-285750">
              <a:buFont typeface="Wingdings" panose="05000000000000000000" pitchFamily="2" charset="2"/>
              <a:buChar char="v"/>
            </a:pPr>
            <a:r>
              <a:rPr lang="en-US" dirty="0"/>
              <a:t>In this data we have 2240 rows and 29 columns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Attributes present in the data are  income, education , marital status , etc.    </a:t>
            </a:r>
          </a:p>
          <a:p>
            <a:endParaRPr lang="en-US" dirty="0"/>
          </a:p>
          <a:p>
            <a:pPr marL="285750" indent="-285750">
              <a:buFont typeface="Wingdings" panose="05000000000000000000" pitchFamily="2" charset="2"/>
              <a:buChar char="v"/>
            </a:pPr>
            <a:r>
              <a:rPr lang="en-US" dirty="0"/>
              <a:t>We </a:t>
            </a:r>
            <a:r>
              <a:rPr lang="en-US" dirty="0" err="1"/>
              <a:t>analysed</a:t>
            </a:r>
            <a:r>
              <a:rPr lang="en-US" dirty="0"/>
              <a:t> customer personality by comparing accuracy between logistic regression and random forest</a:t>
            </a:r>
          </a:p>
        </p:txBody>
      </p:sp>
    </p:spTree>
    <p:extLst>
      <p:ext uri="{BB962C8B-B14F-4D97-AF65-F5344CB8AC3E}">
        <p14:creationId xmlns:p14="http://schemas.microsoft.com/office/powerpoint/2010/main" val="34613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4A73E1-428D-7208-EC64-996C4A8D6A52}"/>
              </a:ext>
            </a:extLst>
          </p:cNvPr>
          <p:cNvSpPr txBox="1"/>
          <p:nvPr/>
        </p:nvSpPr>
        <p:spPr>
          <a:xfrm>
            <a:off x="328903" y="232007"/>
            <a:ext cx="9981423" cy="954107"/>
          </a:xfrm>
          <a:prstGeom prst="rect">
            <a:avLst/>
          </a:prstGeom>
          <a:noFill/>
        </p:spPr>
        <p:txBody>
          <a:bodyPr wrap="square">
            <a:spAutoFit/>
          </a:bodyPr>
          <a:lstStyle/>
          <a:p>
            <a:r>
              <a:rPr lang="en-IN" sz="2800" dirty="0">
                <a:solidFill>
                  <a:srgbClr val="FF0000"/>
                </a:solidFill>
              </a:rPr>
              <a:t>Pair plots of customer personality response  with respective to remaining attributes</a:t>
            </a:r>
          </a:p>
        </p:txBody>
      </p:sp>
      <p:pic>
        <p:nvPicPr>
          <p:cNvPr id="1026" name="Picture 25">
            <a:extLst>
              <a:ext uri="{FF2B5EF4-FFF2-40B4-BE49-F238E27FC236}">
                <a16:creationId xmlns:a16="http://schemas.microsoft.com/office/drawing/2014/main" id="{15229D76-F27A-C502-535F-9397CA815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400" y="1609628"/>
            <a:ext cx="52768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6">
            <a:extLst>
              <a:ext uri="{FF2B5EF4-FFF2-40B4-BE49-F238E27FC236}">
                <a16:creationId xmlns:a16="http://schemas.microsoft.com/office/drawing/2014/main" id="{754E5897-C765-30A6-1586-DFAD32E63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925" y="4124228"/>
            <a:ext cx="526732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498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F9815CB-F42B-4746-FF9C-91553AD3C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192" y="1026366"/>
            <a:ext cx="10459616" cy="5710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C0109AF7-8165-5930-B0BB-50F036DB98EA}"/>
              </a:ext>
            </a:extLst>
          </p:cNvPr>
          <p:cNvSpPr txBox="1"/>
          <p:nvPr/>
        </p:nvSpPr>
        <p:spPr>
          <a:xfrm>
            <a:off x="167950" y="0"/>
            <a:ext cx="8182947" cy="954107"/>
          </a:xfrm>
          <a:prstGeom prst="rect">
            <a:avLst/>
          </a:prstGeom>
          <a:noFill/>
        </p:spPr>
        <p:txBody>
          <a:bodyPr wrap="square" rtlCol="0">
            <a:spAutoFit/>
          </a:bodyPr>
          <a:lstStyle/>
          <a:p>
            <a:r>
              <a:rPr lang="en-US" sz="3600" dirty="0">
                <a:solidFill>
                  <a:schemeClr val="accent6"/>
                </a:solidFill>
              </a:rPr>
              <a:t>EDA insights</a:t>
            </a:r>
          </a:p>
          <a:p>
            <a:r>
              <a:rPr lang="en-US" sz="2000" dirty="0">
                <a:solidFill>
                  <a:schemeClr val="accent5"/>
                </a:solidFill>
              </a:rPr>
              <a:t>Correlation check</a:t>
            </a:r>
            <a:endParaRPr lang="en-IN" sz="2000" dirty="0">
              <a:solidFill>
                <a:schemeClr val="accent5"/>
              </a:solidFill>
            </a:endParaRPr>
          </a:p>
        </p:txBody>
      </p:sp>
    </p:spTree>
    <p:extLst>
      <p:ext uri="{BB962C8B-B14F-4D97-AF65-F5344CB8AC3E}">
        <p14:creationId xmlns:p14="http://schemas.microsoft.com/office/powerpoint/2010/main" val="2916503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4247AC-405D-BF64-59BA-F690F53E6606}"/>
              </a:ext>
            </a:extLst>
          </p:cNvPr>
          <p:cNvSpPr txBox="1"/>
          <p:nvPr/>
        </p:nvSpPr>
        <p:spPr>
          <a:xfrm>
            <a:off x="1393773" y="809817"/>
            <a:ext cx="8490857" cy="4431983"/>
          </a:xfrm>
          <a:prstGeom prst="rect">
            <a:avLst/>
          </a:prstGeom>
          <a:noFill/>
        </p:spPr>
        <p:txBody>
          <a:bodyPr wrap="square" rtlCol="0">
            <a:spAutoFit/>
          </a:bodyPr>
          <a:lstStyle/>
          <a:p>
            <a:endParaRPr lang="en-US" sz="4800" dirty="0">
              <a:solidFill>
                <a:schemeClr val="accent6"/>
              </a:solidFill>
            </a:endParaRPr>
          </a:p>
          <a:p>
            <a:r>
              <a:rPr lang="en-US" sz="3600" dirty="0">
                <a:solidFill>
                  <a:schemeClr val="accent5"/>
                </a:solidFill>
              </a:rPr>
              <a:t>Logistic Regression</a:t>
            </a:r>
          </a:p>
          <a:p>
            <a:endParaRPr lang="en-US" dirty="0"/>
          </a:p>
          <a:p>
            <a:pPr marL="285750" indent="-285750">
              <a:buFont typeface="Wingdings" panose="05000000000000000000" pitchFamily="2" charset="2"/>
              <a:buChar char="v"/>
            </a:pPr>
            <a:r>
              <a:rPr lang="en-US" b="0" i="0" dirty="0">
                <a:solidFill>
                  <a:srgbClr val="2E2E2E"/>
                </a:solidFill>
                <a:effectLst/>
                <a:latin typeface="NexusSans"/>
              </a:rPr>
              <a:t>Logistic regression, despite its name, is a classification model rather than regression model</a:t>
            </a:r>
          </a:p>
          <a:p>
            <a:pPr marL="285750" indent="-285750">
              <a:buFont typeface="Wingdings" panose="05000000000000000000" pitchFamily="2" charset="2"/>
              <a:buChar char="v"/>
            </a:pPr>
            <a:endParaRPr lang="en-US" b="0" i="0" dirty="0">
              <a:solidFill>
                <a:srgbClr val="2E2E2E"/>
              </a:solidFill>
              <a:effectLst/>
              <a:latin typeface="NexusSans"/>
            </a:endParaRPr>
          </a:p>
          <a:p>
            <a:pPr marL="285750" indent="-285750">
              <a:buFont typeface="Wingdings" panose="05000000000000000000" pitchFamily="2" charset="2"/>
              <a:buChar char="v"/>
            </a:pPr>
            <a:r>
              <a:rPr lang="en-US" b="0" i="0" dirty="0">
                <a:solidFill>
                  <a:srgbClr val="2E2E2E"/>
                </a:solidFill>
                <a:effectLst/>
                <a:latin typeface="NexusSans"/>
              </a:rPr>
              <a:t>Logistic regression is a simple and more efficient method for binary and linear classification problems.</a:t>
            </a:r>
          </a:p>
          <a:p>
            <a:pPr marL="285750" indent="-285750">
              <a:buFont typeface="Wingdings" panose="05000000000000000000" pitchFamily="2" charset="2"/>
              <a:buChar char="v"/>
            </a:pPr>
            <a:endParaRPr lang="en-IN" b="0" i="0" dirty="0">
              <a:solidFill>
                <a:srgbClr val="2E2E2E"/>
              </a:solidFill>
              <a:effectLst/>
              <a:latin typeface="NexusSans"/>
            </a:endParaRPr>
          </a:p>
          <a:p>
            <a:pPr marL="285750" indent="-285750">
              <a:buFont typeface="Wingdings" panose="05000000000000000000" pitchFamily="2" charset="2"/>
              <a:buChar char="v"/>
            </a:pPr>
            <a:r>
              <a:rPr lang="en-US" b="0" i="0" dirty="0">
                <a:solidFill>
                  <a:srgbClr val="2E2E2E"/>
                </a:solidFill>
                <a:effectLst/>
                <a:latin typeface="NexusSans"/>
              </a:rPr>
              <a:t>It is a classification model, which is very easy to realize and achieves very good performance with linearly separable classes. </a:t>
            </a:r>
          </a:p>
          <a:p>
            <a:pPr marL="285750" indent="-285750">
              <a:buFont typeface="Wingdings" panose="05000000000000000000" pitchFamily="2" charset="2"/>
              <a:buChar char="v"/>
            </a:pPr>
            <a:endParaRPr lang="en-IN" dirty="0">
              <a:solidFill>
                <a:srgbClr val="2E2E2E"/>
              </a:solidFill>
              <a:latin typeface="NexusSans"/>
            </a:endParaRPr>
          </a:p>
          <a:p>
            <a:pPr marL="285750" indent="-285750">
              <a:buFont typeface="Wingdings" panose="05000000000000000000" pitchFamily="2" charset="2"/>
              <a:buChar char="v"/>
            </a:pPr>
            <a:r>
              <a:rPr lang="en-US" b="0" i="0" dirty="0">
                <a:solidFill>
                  <a:srgbClr val="2E2E2E"/>
                </a:solidFill>
                <a:effectLst/>
                <a:latin typeface="NexusSans"/>
              </a:rPr>
              <a:t>It is an extensively employed algorithm for classification in industry.</a:t>
            </a:r>
            <a:endParaRPr lang="en-US" dirty="0">
              <a:solidFill>
                <a:srgbClr val="2E2E2E"/>
              </a:solidFill>
              <a:latin typeface="NexusSans"/>
            </a:endParaRPr>
          </a:p>
        </p:txBody>
      </p:sp>
      <p:sp>
        <p:nvSpPr>
          <p:cNvPr id="6" name="TextBox 5">
            <a:extLst>
              <a:ext uri="{FF2B5EF4-FFF2-40B4-BE49-F238E27FC236}">
                <a16:creationId xmlns:a16="http://schemas.microsoft.com/office/drawing/2014/main" id="{1CFE3ADB-99BD-1D21-5C5F-09E2A3948BC5}"/>
              </a:ext>
            </a:extLst>
          </p:cNvPr>
          <p:cNvSpPr txBox="1"/>
          <p:nvPr/>
        </p:nvSpPr>
        <p:spPr>
          <a:xfrm>
            <a:off x="449825" y="271189"/>
            <a:ext cx="6110748" cy="707886"/>
          </a:xfrm>
          <a:prstGeom prst="rect">
            <a:avLst/>
          </a:prstGeom>
          <a:noFill/>
        </p:spPr>
        <p:txBody>
          <a:bodyPr wrap="square">
            <a:spAutoFit/>
          </a:bodyPr>
          <a:lstStyle/>
          <a:p>
            <a:r>
              <a:rPr lang="en-US" sz="4000" dirty="0">
                <a:solidFill>
                  <a:schemeClr val="accent6"/>
                </a:solidFill>
              </a:rPr>
              <a:t>METHODOLOGY</a:t>
            </a:r>
          </a:p>
        </p:txBody>
      </p:sp>
    </p:spTree>
    <p:extLst>
      <p:ext uri="{BB962C8B-B14F-4D97-AF65-F5344CB8AC3E}">
        <p14:creationId xmlns:p14="http://schemas.microsoft.com/office/powerpoint/2010/main" val="1108205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43">
            <a:extLst>
              <a:ext uri="{FF2B5EF4-FFF2-40B4-BE49-F238E27FC236}">
                <a16:creationId xmlns:a16="http://schemas.microsoft.com/office/drawing/2014/main" id="{F3F3A2A3-51B5-40E2-3720-CDE48B84A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7822" t="40141" r="24561" b="21281"/>
          <a:stretch>
            <a:fillRect/>
          </a:stretch>
        </p:blipFill>
        <p:spPr bwMode="auto">
          <a:xfrm>
            <a:off x="2836453" y="1489434"/>
            <a:ext cx="5000625"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3541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4C251-6988-D3CF-B400-E97ECD5916A0}"/>
              </a:ext>
            </a:extLst>
          </p:cNvPr>
          <p:cNvSpPr txBox="1"/>
          <p:nvPr/>
        </p:nvSpPr>
        <p:spPr>
          <a:xfrm>
            <a:off x="1212980" y="1278294"/>
            <a:ext cx="7249885" cy="3416320"/>
          </a:xfrm>
          <a:prstGeom prst="rect">
            <a:avLst/>
          </a:prstGeom>
          <a:noFill/>
        </p:spPr>
        <p:txBody>
          <a:bodyPr wrap="square" rtlCol="0">
            <a:spAutoFit/>
          </a:bodyPr>
          <a:lstStyle/>
          <a:p>
            <a:endParaRPr lang="en-US" dirty="0"/>
          </a:p>
          <a:p>
            <a:pPr marL="285750" indent="-285750">
              <a:buFont typeface="Wingdings" panose="05000000000000000000" pitchFamily="2" charset="2"/>
              <a:buChar char="v"/>
            </a:pPr>
            <a:r>
              <a:rPr lang="en-IN" sz="1800" dirty="0">
                <a:solidFill>
                  <a:srgbClr val="404040"/>
                </a:solidFill>
                <a:effectLst/>
                <a:latin typeface="Times New Roman" panose="02020603050405020304" pitchFamily="18" charset="0"/>
                <a:ea typeface="gt-regular"/>
              </a:rPr>
              <a:t>A random forest is a machine learning technique that’s used to solve regression and classification problems</a:t>
            </a:r>
          </a:p>
          <a:p>
            <a:pPr marL="285750" indent="-285750">
              <a:buFont typeface="Wingdings" panose="05000000000000000000" pitchFamily="2" charset="2"/>
              <a:buChar char="v"/>
            </a:pPr>
            <a:endParaRPr lang="en-IN" dirty="0">
              <a:solidFill>
                <a:srgbClr val="404040"/>
              </a:solidFill>
              <a:latin typeface="Times New Roman" panose="02020603050405020304" pitchFamily="18" charset="0"/>
            </a:endParaRPr>
          </a:p>
          <a:p>
            <a:pPr marL="285750" indent="-285750">
              <a:buFont typeface="Wingdings" panose="05000000000000000000" pitchFamily="2" charset="2"/>
              <a:buChar char="v"/>
            </a:pPr>
            <a:r>
              <a:rPr lang="en-IN" dirty="0">
                <a:solidFill>
                  <a:srgbClr val="404040"/>
                </a:solidFill>
                <a:latin typeface="Times New Roman" panose="02020603050405020304" pitchFamily="18" charset="0"/>
              </a:rPr>
              <a:t>A random forest </a:t>
            </a:r>
            <a:r>
              <a:rPr lang="en-IN" sz="1800" dirty="0">
                <a:solidFill>
                  <a:srgbClr val="404040"/>
                </a:solidFill>
                <a:effectLst/>
                <a:latin typeface="Times New Roman" panose="02020603050405020304" pitchFamily="18" charset="0"/>
                <a:ea typeface="gt-regular"/>
              </a:rPr>
              <a:t>utilizes ensemble learning, which is a technique that combines many classifiers to provide solutions to complex problems.</a:t>
            </a:r>
            <a:endParaRPr lang="en-IN" sz="1800" dirty="0">
              <a:effectLst/>
              <a:latin typeface="Times New Roman" panose="02020603050405020304" pitchFamily="18" charset="0"/>
              <a:ea typeface="SimSun" panose="02010600030101010101" pitchFamily="2" charset="-122"/>
            </a:endParaRP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IN" sz="1800" dirty="0">
                <a:solidFill>
                  <a:srgbClr val="404040"/>
                </a:solidFill>
                <a:effectLst/>
                <a:latin typeface="Times New Roman" panose="02020603050405020304" pitchFamily="18" charset="0"/>
                <a:ea typeface="gt-regular"/>
              </a:rPr>
              <a:t>utilizes ensemble learning, which is a technique that combines many classifiers to provide solutions to complex problems.</a:t>
            </a:r>
            <a:endParaRPr lang="en-IN" sz="1800" dirty="0">
              <a:effectLst/>
              <a:latin typeface="Times New Roman" panose="02020603050405020304" pitchFamily="18" charset="0"/>
              <a:ea typeface="SimSun" panose="02010600030101010101" pitchFamily="2" charset="-122"/>
            </a:endParaRP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IN" sz="1800" dirty="0">
                <a:solidFill>
                  <a:srgbClr val="404040"/>
                </a:solidFill>
                <a:effectLst/>
                <a:latin typeface="Times New Roman" panose="02020603050405020304" pitchFamily="18" charset="0"/>
                <a:ea typeface="gt-regular"/>
              </a:rPr>
              <a:t>A random forest eradicates the limitations of a decision tree algorithm. It reduces the overfitting of datasets and increases precision. </a:t>
            </a:r>
            <a:endParaRPr lang="en-US" dirty="0"/>
          </a:p>
        </p:txBody>
      </p:sp>
      <p:sp>
        <p:nvSpPr>
          <p:cNvPr id="4" name="TextBox 3">
            <a:extLst>
              <a:ext uri="{FF2B5EF4-FFF2-40B4-BE49-F238E27FC236}">
                <a16:creationId xmlns:a16="http://schemas.microsoft.com/office/drawing/2014/main" id="{9A0B8C48-00E9-5AEE-0597-1CAC778587CB}"/>
              </a:ext>
            </a:extLst>
          </p:cNvPr>
          <p:cNvSpPr txBox="1"/>
          <p:nvPr/>
        </p:nvSpPr>
        <p:spPr>
          <a:xfrm>
            <a:off x="793955" y="365940"/>
            <a:ext cx="6110748" cy="646331"/>
          </a:xfrm>
          <a:prstGeom prst="rect">
            <a:avLst/>
          </a:prstGeom>
          <a:noFill/>
        </p:spPr>
        <p:txBody>
          <a:bodyPr wrap="square">
            <a:spAutoFit/>
          </a:bodyPr>
          <a:lstStyle/>
          <a:p>
            <a:r>
              <a:rPr lang="en-US" sz="3600" dirty="0">
                <a:solidFill>
                  <a:schemeClr val="accent5"/>
                </a:solidFill>
              </a:rPr>
              <a:t>Random Forest</a:t>
            </a:r>
          </a:p>
        </p:txBody>
      </p:sp>
    </p:spTree>
    <p:extLst>
      <p:ext uri="{BB962C8B-B14F-4D97-AF65-F5344CB8AC3E}">
        <p14:creationId xmlns:p14="http://schemas.microsoft.com/office/powerpoint/2010/main" val="109916462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TotalTime>
  <Words>650</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Calibri</vt:lpstr>
      <vt:lpstr>Century Gothic</vt:lpstr>
      <vt:lpstr>Inter</vt:lpstr>
      <vt:lpstr>NexusSans</vt:lpstr>
      <vt:lpstr>Times New Roman</vt:lpstr>
      <vt:lpstr>Wingdings</vt:lpstr>
      <vt:lpstr>Wingdings 3</vt:lpstr>
      <vt:lpstr>Slice</vt:lpstr>
      <vt:lpstr>Customer personality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personality analysis</dc:title>
  <dc:creator>mihir chandra</dc:creator>
  <cp:lastModifiedBy>mihir chandra</cp:lastModifiedBy>
  <cp:revision>12</cp:revision>
  <dcterms:created xsi:type="dcterms:W3CDTF">2022-06-09T12:09:15Z</dcterms:created>
  <dcterms:modified xsi:type="dcterms:W3CDTF">2022-06-13T17:04:42Z</dcterms:modified>
</cp:coreProperties>
</file>