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 id="333" r:id="rId35"/>
    <p:sldId id="332" r:id="rId36"/>
    <p:sldId id="334" r:id="rId37"/>
    <p:sldId id="335" r:id="rId38"/>
    <p:sldId id="337" r:id="rId39"/>
    <p:sldId id="336" r:id="rId40"/>
    <p:sldId id="338" r:id="rId41"/>
    <p:sldId id="339" r:id="rId42"/>
    <p:sldId id="340" r:id="rId43"/>
    <p:sldId id="341" r:id="rId44"/>
    <p:sldId id="342" r:id="rId45"/>
    <p:sldId id="343" r:id="rId46"/>
    <p:sldId id="344" r:id="rId47"/>
    <p:sldId id="345" r:id="rId48"/>
    <p:sldId id="346" r:id="rId49"/>
    <p:sldId id="347" r:id="rId50"/>
    <p:sldId id="348" r:id="rId51"/>
    <p:sldId id="349" r:id="rId52"/>
    <p:sldId id="350" r:id="rId53"/>
    <p:sldId id="351" r:id="rId54"/>
    <p:sldId id="352" r:id="rId55"/>
    <p:sldId id="353" r:id="rId56"/>
    <p:sldId id="354" r:id="rId57"/>
    <p:sldId id="355" r:id="rId58"/>
    <p:sldId id="356" r:id="rId59"/>
    <p:sldId id="357" r:id="rId60"/>
    <p:sldId id="276" r:id="rId61"/>
    <p:sldId id="358" r:id="rId62"/>
    <p:sldId id="277" r:id="rId63"/>
    <p:sldId id="278" r:id="rId64"/>
    <p:sldId id="279" r:id="rId65"/>
    <p:sldId id="280" r:id="rId66"/>
    <p:sldId id="281" r:id="rId67"/>
    <p:sldId id="282" r:id="rId68"/>
    <p:sldId id="283" r:id="rId69"/>
    <p:sldId id="292" r:id="rId70"/>
    <p:sldId id="284" r:id="rId71"/>
    <p:sldId id="285" r:id="rId72"/>
    <p:sldId id="286" r:id="rId73"/>
    <p:sldId id="287" r:id="rId74"/>
    <p:sldId id="288" r:id="rId75"/>
    <p:sldId id="289" r:id="rId76"/>
    <p:sldId id="291" r:id="rId77"/>
    <p:sldId id="294" r:id="rId78"/>
    <p:sldId id="293" r:id="rId79"/>
    <p:sldId id="295" r:id="rId80"/>
    <p:sldId id="296" r:id="rId81"/>
    <p:sldId id="297" r:id="rId82"/>
    <p:sldId id="298" r:id="rId83"/>
    <p:sldId id="299" r:id="rId84"/>
    <p:sldId id="300" r:id="rId85"/>
    <p:sldId id="301" r:id="rId86"/>
    <p:sldId id="302" r:id="rId87"/>
    <p:sldId id="303" r:id="rId88"/>
    <p:sldId id="304" r:id="rId89"/>
    <p:sldId id="305" r:id="rId90"/>
    <p:sldId id="306" r:id="rId91"/>
    <p:sldId id="307" r:id="rId92"/>
    <p:sldId id="308" r:id="rId93"/>
    <p:sldId id="309" r:id="rId94"/>
    <p:sldId id="310" r:id="rId95"/>
    <p:sldId id="311" r:id="rId96"/>
    <p:sldId id="312" r:id="rId97"/>
    <p:sldId id="313" r:id="rId98"/>
    <p:sldId id="315" r:id="rId99"/>
    <p:sldId id="314" r:id="rId100"/>
    <p:sldId id="316" r:id="rId101"/>
    <p:sldId id="317" r:id="rId102"/>
    <p:sldId id="318" r:id="rId10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97"/>
    <p:restoredTop sz="94753"/>
  </p:normalViewPr>
  <p:slideViewPr>
    <p:cSldViewPr snapToGrid="0">
      <p:cViewPr varScale="1">
        <p:scale>
          <a:sx n="106" d="100"/>
          <a:sy n="106" d="100"/>
        </p:scale>
        <p:origin x="9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0124C-3D33-4F50-097F-704EF67BAE0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9A9E36C-B654-8E5A-E384-7A085B2B47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80C20BC-E254-F507-8882-E04E01167428}"/>
              </a:ext>
            </a:extLst>
          </p:cNvPr>
          <p:cNvSpPr>
            <a:spLocks noGrp="1"/>
          </p:cNvSpPr>
          <p:nvPr>
            <p:ph type="dt" sz="half" idx="10"/>
          </p:nvPr>
        </p:nvSpPr>
        <p:spPr/>
        <p:txBody>
          <a:bodyPr/>
          <a:lstStyle/>
          <a:p>
            <a:fld id="{893FE13F-1208-B740-8F12-C68C6A030469}" type="datetimeFigureOut">
              <a:rPr lang="en-US" smtClean="0"/>
              <a:t>6/5/24</a:t>
            </a:fld>
            <a:endParaRPr lang="en-US"/>
          </a:p>
        </p:txBody>
      </p:sp>
      <p:sp>
        <p:nvSpPr>
          <p:cNvPr id="5" name="Footer Placeholder 4">
            <a:extLst>
              <a:ext uri="{FF2B5EF4-FFF2-40B4-BE49-F238E27FC236}">
                <a16:creationId xmlns:a16="http://schemas.microsoft.com/office/drawing/2014/main" id="{832949C7-E011-9EC7-515F-ABE89FEFC7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609EA0-B59C-3855-9EB8-C0B1025A7B7D}"/>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3054563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C3931-824C-7617-19AF-7ED696A8056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F56267E-AA7E-7F2D-6093-38862101CE6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6389934-AED9-C3A6-E612-AC996CCB3F2C}"/>
              </a:ext>
            </a:extLst>
          </p:cNvPr>
          <p:cNvSpPr>
            <a:spLocks noGrp="1"/>
          </p:cNvSpPr>
          <p:nvPr>
            <p:ph type="dt" sz="half" idx="10"/>
          </p:nvPr>
        </p:nvSpPr>
        <p:spPr/>
        <p:txBody>
          <a:bodyPr/>
          <a:lstStyle/>
          <a:p>
            <a:fld id="{893FE13F-1208-B740-8F12-C68C6A030469}" type="datetimeFigureOut">
              <a:rPr lang="en-US" smtClean="0"/>
              <a:t>6/5/24</a:t>
            </a:fld>
            <a:endParaRPr lang="en-US"/>
          </a:p>
        </p:txBody>
      </p:sp>
      <p:sp>
        <p:nvSpPr>
          <p:cNvPr id="5" name="Footer Placeholder 4">
            <a:extLst>
              <a:ext uri="{FF2B5EF4-FFF2-40B4-BE49-F238E27FC236}">
                <a16:creationId xmlns:a16="http://schemas.microsoft.com/office/drawing/2014/main" id="{49389D92-C0D8-CABC-663A-4982319EA0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4BE98-D506-FFE0-6FD4-EF4418D7C8A5}"/>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3801093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00D3DA-7851-9C8B-9451-5CC02698962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2C30CA9-9C3F-D30D-BF55-F87D3718FFE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5775E7D-F8EE-071B-67C9-3FB8C84B30CF}"/>
              </a:ext>
            </a:extLst>
          </p:cNvPr>
          <p:cNvSpPr>
            <a:spLocks noGrp="1"/>
          </p:cNvSpPr>
          <p:nvPr>
            <p:ph type="dt" sz="half" idx="10"/>
          </p:nvPr>
        </p:nvSpPr>
        <p:spPr/>
        <p:txBody>
          <a:bodyPr/>
          <a:lstStyle/>
          <a:p>
            <a:fld id="{893FE13F-1208-B740-8F12-C68C6A030469}" type="datetimeFigureOut">
              <a:rPr lang="en-US" smtClean="0"/>
              <a:t>6/5/24</a:t>
            </a:fld>
            <a:endParaRPr lang="en-US"/>
          </a:p>
        </p:txBody>
      </p:sp>
      <p:sp>
        <p:nvSpPr>
          <p:cNvPr id="5" name="Footer Placeholder 4">
            <a:extLst>
              <a:ext uri="{FF2B5EF4-FFF2-40B4-BE49-F238E27FC236}">
                <a16:creationId xmlns:a16="http://schemas.microsoft.com/office/drawing/2014/main" id="{37A8996F-A4DE-E310-D011-D610726C44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C35AA4-41C6-9D45-BCAF-FA924E97C499}"/>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3267760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77B2B-1261-D60F-F7BE-C08AD3B79CA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A6980B0-2C87-595A-4641-C766B36482C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2B47601-AF3D-EABF-13B2-B221AB6F0D5C}"/>
              </a:ext>
            </a:extLst>
          </p:cNvPr>
          <p:cNvSpPr>
            <a:spLocks noGrp="1"/>
          </p:cNvSpPr>
          <p:nvPr>
            <p:ph type="dt" sz="half" idx="10"/>
          </p:nvPr>
        </p:nvSpPr>
        <p:spPr/>
        <p:txBody>
          <a:bodyPr/>
          <a:lstStyle/>
          <a:p>
            <a:fld id="{893FE13F-1208-B740-8F12-C68C6A030469}" type="datetimeFigureOut">
              <a:rPr lang="en-US" smtClean="0"/>
              <a:t>6/5/24</a:t>
            </a:fld>
            <a:endParaRPr lang="en-US"/>
          </a:p>
        </p:txBody>
      </p:sp>
      <p:sp>
        <p:nvSpPr>
          <p:cNvPr id="5" name="Footer Placeholder 4">
            <a:extLst>
              <a:ext uri="{FF2B5EF4-FFF2-40B4-BE49-F238E27FC236}">
                <a16:creationId xmlns:a16="http://schemas.microsoft.com/office/drawing/2014/main" id="{EAF91884-02D0-3097-0482-031FC7943B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828137-B2AE-4C55-ABED-F8CE0C218B56}"/>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2904549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07D09-8295-CF2F-386B-290DAB630B1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556667B-ABE6-0EB6-3EF0-5425007B6A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3494850-7A31-BED2-A9F0-07874FF71DF9}"/>
              </a:ext>
            </a:extLst>
          </p:cNvPr>
          <p:cNvSpPr>
            <a:spLocks noGrp="1"/>
          </p:cNvSpPr>
          <p:nvPr>
            <p:ph type="dt" sz="half" idx="10"/>
          </p:nvPr>
        </p:nvSpPr>
        <p:spPr/>
        <p:txBody>
          <a:bodyPr/>
          <a:lstStyle/>
          <a:p>
            <a:fld id="{893FE13F-1208-B740-8F12-C68C6A030469}" type="datetimeFigureOut">
              <a:rPr lang="en-US" smtClean="0"/>
              <a:t>6/5/24</a:t>
            </a:fld>
            <a:endParaRPr lang="en-US"/>
          </a:p>
        </p:txBody>
      </p:sp>
      <p:sp>
        <p:nvSpPr>
          <p:cNvPr id="5" name="Footer Placeholder 4">
            <a:extLst>
              <a:ext uri="{FF2B5EF4-FFF2-40B4-BE49-F238E27FC236}">
                <a16:creationId xmlns:a16="http://schemas.microsoft.com/office/drawing/2014/main" id="{9648F0F3-F0B4-4BE4-0ADD-30A745BE2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C11AB1-11B5-5667-0C1B-D598B5108DF5}"/>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1570598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87691-4F5C-C395-D973-AFD7EAC909B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A29BB78-A7A1-F5DA-A976-8D91F52E866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6C3FF5B-FEA2-BFE7-EA1F-A7B1D366AEA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BB6180E-E361-75A4-EC67-23FA7B909197}"/>
              </a:ext>
            </a:extLst>
          </p:cNvPr>
          <p:cNvSpPr>
            <a:spLocks noGrp="1"/>
          </p:cNvSpPr>
          <p:nvPr>
            <p:ph type="dt" sz="half" idx="10"/>
          </p:nvPr>
        </p:nvSpPr>
        <p:spPr/>
        <p:txBody>
          <a:bodyPr/>
          <a:lstStyle/>
          <a:p>
            <a:fld id="{893FE13F-1208-B740-8F12-C68C6A030469}" type="datetimeFigureOut">
              <a:rPr lang="en-US" smtClean="0"/>
              <a:t>6/5/24</a:t>
            </a:fld>
            <a:endParaRPr lang="en-US"/>
          </a:p>
        </p:txBody>
      </p:sp>
      <p:sp>
        <p:nvSpPr>
          <p:cNvPr id="6" name="Footer Placeholder 5">
            <a:extLst>
              <a:ext uri="{FF2B5EF4-FFF2-40B4-BE49-F238E27FC236}">
                <a16:creationId xmlns:a16="http://schemas.microsoft.com/office/drawing/2014/main" id="{5EBDC2C3-2B78-D852-C99F-9E3558AF3B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84D7D5-1255-E6CD-3072-D62A525B7638}"/>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21667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EF5A-3A2D-F1A7-C584-E275FEB0273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FA1AC23-F5CE-E008-088F-A23C665927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340F0A8-8123-FF9A-5ECB-248BF96CE31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E493A13-882B-B907-243A-E71DE5C3AF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2592A8E-66D5-4A5B-510D-220E90A1C77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ED6A29A-8983-9CBB-217C-7B926757601D}"/>
              </a:ext>
            </a:extLst>
          </p:cNvPr>
          <p:cNvSpPr>
            <a:spLocks noGrp="1"/>
          </p:cNvSpPr>
          <p:nvPr>
            <p:ph type="dt" sz="half" idx="10"/>
          </p:nvPr>
        </p:nvSpPr>
        <p:spPr/>
        <p:txBody>
          <a:bodyPr/>
          <a:lstStyle/>
          <a:p>
            <a:fld id="{893FE13F-1208-B740-8F12-C68C6A030469}" type="datetimeFigureOut">
              <a:rPr lang="en-US" smtClean="0"/>
              <a:t>6/5/24</a:t>
            </a:fld>
            <a:endParaRPr lang="en-US"/>
          </a:p>
        </p:txBody>
      </p:sp>
      <p:sp>
        <p:nvSpPr>
          <p:cNvPr id="8" name="Footer Placeholder 7">
            <a:extLst>
              <a:ext uri="{FF2B5EF4-FFF2-40B4-BE49-F238E27FC236}">
                <a16:creationId xmlns:a16="http://schemas.microsoft.com/office/drawing/2014/main" id="{83DFD774-6584-0B73-EDF2-EC71F7F66B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767C51-B9FA-CB52-DDA5-6A8952DB3712}"/>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53637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583A5-0204-0F18-FCF3-8447C01818A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BFA462C-495E-BB7A-0070-E84C35B2C4FF}"/>
              </a:ext>
            </a:extLst>
          </p:cNvPr>
          <p:cNvSpPr>
            <a:spLocks noGrp="1"/>
          </p:cNvSpPr>
          <p:nvPr>
            <p:ph type="dt" sz="half" idx="10"/>
          </p:nvPr>
        </p:nvSpPr>
        <p:spPr/>
        <p:txBody>
          <a:bodyPr/>
          <a:lstStyle/>
          <a:p>
            <a:fld id="{893FE13F-1208-B740-8F12-C68C6A030469}" type="datetimeFigureOut">
              <a:rPr lang="en-US" smtClean="0"/>
              <a:t>6/5/24</a:t>
            </a:fld>
            <a:endParaRPr lang="en-US"/>
          </a:p>
        </p:txBody>
      </p:sp>
      <p:sp>
        <p:nvSpPr>
          <p:cNvPr id="4" name="Footer Placeholder 3">
            <a:extLst>
              <a:ext uri="{FF2B5EF4-FFF2-40B4-BE49-F238E27FC236}">
                <a16:creationId xmlns:a16="http://schemas.microsoft.com/office/drawing/2014/main" id="{CF0A7AEE-2DC6-A6F8-7C96-0D4DAC5614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F0F110-9A8E-A906-233E-F3F603061077}"/>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3780328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B7224C-8847-E748-B3B1-973D58B8FE7F}"/>
              </a:ext>
            </a:extLst>
          </p:cNvPr>
          <p:cNvSpPr>
            <a:spLocks noGrp="1"/>
          </p:cNvSpPr>
          <p:nvPr>
            <p:ph type="dt" sz="half" idx="10"/>
          </p:nvPr>
        </p:nvSpPr>
        <p:spPr/>
        <p:txBody>
          <a:bodyPr/>
          <a:lstStyle/>
          <a:p>
            <a:fld id="{893FE13F-1208-B740-8F12-C68C6A030469}" type="datetimeFigureOut">
              <a:rPr lang="en-US" smtClean="0"/>
              <a:t>6/5/24</a:t>
            </a:fld>
            <a:endParaRPr lang="en-US"/>
          </a:p>
        </p:txBody>
      </p:sp>
      <p:sp>
        <p:nvSpPr>
          <p:cNvPr id="3" name="Footer Placeholder 2">
            <a:extLst>
              <a:ext uri="{FF2B5EF4-FFF2-40B4-BE49-F238E27FC236}">
                <a16:creationId xmlns:a16="http://schemas.microsoft.com/office/drawing/2014/main" id="{76E85CDE-9F58-8A88-CE88-1F3BC130E1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857BD6-721B-B96A-99FE-9E955D64FFBE}"/>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4271677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2C692-0574-9B43-3504-76308D1EEEC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1924CF7-E5C8-DB8F-1D3F-10876AF791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4FAEC0D-12FC-4938-1669-B98D4655DC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4B26794-EAF8-132C-893C-6C985A353E89}"/>
              </a:ext>
            </a:extLst>
          </p:cNvPr>
          <p:cNvSpPr>
            <a:spLocks noGrp="1"/>
          </p:cNvSpPr>
          <p:nvPr>
            <p:ph type="dt" sz="half" idx="10"/>
          </p:nvPr>
        </p:nvSpPr>
        <p:spPr/>
        <p:txBody>
          <a:bodyPr/>
          <a:lstStyle/>
          <a:p>
            <a:fld id="{893FE13F-1208-B740-8F12-C68C6A030469}" type="datetimeFigureOut">
              <a:rPr lang="en-US" smtClean="0"/>
              <a:t>6/5/24</a:t>
            </a:fld>
            <a:endParaRPr lang="en-US"/>
          </a:p>
        </p:txBody>
      </p:sp>
      <p:sp>
        <p:nvSpPr>
          <p:cNvPr id="6" name="Footer Placeholder 5">
            <a:extLst>
              <a:ext uri="{FF2B5EF4-FFF2-40B4-BE49-F238E27FC236}">
                <a16:creationId xmlns:a16="http://schemas.microsoft.com/office/drawing/2014/main" id="{89398D98-F81E-51B3-5156-35BDEB9E5D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6F7E28-E2A7-896B-419D-21C187FC0C05}"/>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1167166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F0430-11BA-59FA-1ADD-21D0FC59D71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C457AE9-DDCD-B4A5-6A1B-78323DEC88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13FF1F-1DCE-7249-31C9-6F1896C63E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D0DA0E3-77EC-2694-772A-454E1AAFD35A}"/>
              </a:ext>
            </a:extLst>
          </p:cNvPr>
          <p:cNvSpPr>
            <a:spLocks noGrp="1"/>
          </p:cNvSpPr>
          <p:nvPr>
            <p:ph type="dt" sz="half" idx="10"/>
          </p:nvPr>
        </p:nvSpPr>
        <p:spPr/>
        <p:txBody>
          <a:bodyPr/>
          <a:lstStyle/>
          <a:p>
            <a:fld id="{893FE13F-1208-B740-8F12-C68C6A030469}" type="datetimeFigureOut">
              <a:rPr lang="en-US" smtClean="0"/>
              <a:t>6/5/24</a:t>
            </a:fld>
            <a:endParaRPr lang="en-US"/>
          </a:p>
        </p:txBody>
      </p:sp>
      <p:sp>
        <p:nvSpPr>
          <p:cNvPr id="6" name="Footer Placeholder 5">
            <a:extLst>
              <a:ext uri="{FF2B5EF4-FFF2-40B4-BE49-F238E27FC236}">
                <a16:creationId xmlns:a16="http://schemas.microsoft.com/office/drawing/2014/main" id="{A144A6F6-B2E4-2675-100E-3968AB54A1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DF517A-B597-0DE6-0558-49AB4A600078}"/>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2459696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914FD5-9639-5760-75B8-19CF8F6326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5E2470C-F88A-6A82-8DCE-02F6F709D5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1C971D8-8E3D-9F65-DEBE-B52CFF98D8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FE13F-1208-B740-8F12-C68C6A030469}" type="datetimeFigureOut">
              <a:rPr lang="en-US" smtClean="0"/>
              <a:t>6/5/24</a:t>
            </a:fld>
            <a:endParaRPr lang="en-US"/>
          </a:p>
        </p:txBody>
      </p:sp>
      <p:sp>
        <p:nvSpPr>
          <p:cNvPr id="5" name="Footer Placeholder 4">
            <a:extLst>
              <a:ext uri="{FF2B5EF4-FFF2-40B4-BE49-F238E27FC236}">
                <a16:creationId xmlns:a16="http://schemas.microsoft.com/office/drawing/2014/main" id="{8B44F8E1-CCE5-DDB0-C944-177F61DC0D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E337F8-7F26-7F10-D721-CF0EAAAA30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04C99A-748D-664F-A577-5758F467009E}" type="slidenum">
              <a:rPr lang="en-US" smtClean="0"/>
              <a:t>‹#›</a:t>
            </a:fld>
            <a:endParaRPr lang="en-US"/>
          </a:p>
        </p:txBody>
      </p:sp>
    </p:spTree>
    <p:extLst>
      <p:ext uri="{BB962C8B-B14F-4D97-AF65-F5344CB8AC3E}">
        <p14:creationId xmlns:p14="http://schemas.microsoft.com/office/powerpoint/2010/main" val="1388440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oracle.com/javase/8/docs/api/"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s://medium.com/@javatechie/the-evolution-of-switch-statement-from-java-7-to-java-17-4b5eee8d29b7"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1624F-85D4-06E7-3E8C-61C7282F1BCD}"/>
              </a:ext>
            </a:extLst>
          </p:cNvPr>
          <p:cNvSpPr>
            <a:spLocks noGrp="1"/>
          </p:cNvSpPr>
          <p:nvPr>
            <p:ph type="ctrTitle"/>
          </p:nvPr>
        </p:nvSpPr>
        <p:spPr/>
        <p:txBody>
          <a:bodyPr/>
          <a:lstStyle/>
          <a:p>
            <a:r>
              <a:rPr lang="en-US" dirty="0"/>
              <a:t>Core Concepts</a:t>
            </a:r>
          </a:p>
        </p:txBody>
      </p:sp>
      <p:sp>
        <p:nvSpPr>
          <p:cNvPr id="3" name="Subtitle 2">
            <a:extLst>
              <a:ext uri="{FF2B5EF4-FFF2-40B4-BE49-F238E27FC236}">
                <a16:creationId xmlns:a16="http://schemas.microsoft.com/office/drawing/2014/main" id="{125DBB2A-3D08-9854-BD6A-B18A93C29B2A}"/>
              </a:ext>
            </a:extLst>
          </p:cNvPr>
          <p:cNvSpPr>
            <a:spLocks noGrp="1"/>
          </p:cNvSpPr>
          <p:nvPr>
            <p:ph type="subTitle" idx="1"/>
          </p:nvPr>
        </p:nvSpPr>
        <p:spPr/>
        <p:txBody>
          <a:bodyPr>
            <a:normAutofit lnSpcReduction="10000"/>
          </a:bodyPr>
          <a:lstStyle/>
          <a:p>
            <a:r>
              <a:rPr lang="en-US" dirty="0"/>
              <a:t>Java(Coffee Bean Name) by James Gosling</a:t>
            </a:r>
          </a:p>
          <a:p>
            <a:r>
              <a:rPr lang="en-US" dirty="0"/>
              <a:t>Initial Version Name(OAK- Tree name)</a:t>
            </a:r>
          </a:p>
          <a:p>
            <a:r>
              <a:rPr lang="en-US" dirty="0"/>
              <a:t>Implemented by Sun Micro-Systems</a:t>
            </a:r>
          </a:p>
          <a:p>
            <a:r>
              <a:rPr lang="en-US" dirty="0"/>
              <a:t>Currently Owned by Oracle</a:t>
            </a:r>
          </a:p>
        </p:txBody>
      </p:sp>
    </p:spTree>
    <p:extLst>
      <p:ext uri="{BB962C8B-B14F-4D97-AF65-F5344CB8AC3E}">
        <p14:creationId xmlns:p14="http://schemas.microsoft.com/office/powerpoint/2010/main" val="2573198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7. </a:t>
            </a:r>
            <a:r>
              <a:rPr lang="en-IN" sz="4400" dirty="0">
                <a:effectLst/>
                <a:latin typeface="TTE1948BD8t00"/>
              </a:rPr>
              <a:t>Networked</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effectLst/>
                <a:latin typeface="TTE1948BD8t00"/>
              </a:rPr>
              <a:t>In real world we have two types of networks. </a:t>
            </a:r>
          </a:p>
          <a:p>
            <a:pPr lvl="1"/>
            <a:r>
              <a:rPr lang="en-IN" sz="1400" dirty="0">
                <a:latin typeface="TTE19499A0t00"/>
              </a:rPr>
              <a:t>U</a:t>
            </a:r>
            <a:r>
              <a:rPr lang="en-IN" sz="1400" dirty="0">
                <a:effectLst/>
                <a:latin typeface="TTE19499A0t00"/>
              </a:rPr>
              <a:t>n-trusted networks(LAN - J2SE)</a:t>
            </a:r>
          </a:p>
          <a:p>
            <a:pPr lvl="1"/>
            <a:r>
              <a:rPr lang="en-IN" sz="1400" dirty="0">
                <a:latin typeface="TTE19499A0t00"/>
              </a:rPr>
              <a:t>T</a:t>
            </a:r>
            <a:r>
              <a:rPr lang="en-IN" sz="1400" dirty="0">
                <a:effectLst/>
                <a:latin typeface="TTE19499A0t00"/>
              </a:rPr>
              <a:t>rusted networks(WAN- J2EE)</a:t>
            </a:r>
            <a:r>
              <a:rPr lang="en-IN" sz="1400" dirty="0">
                <a:effectLst/>
                <a:latin typeface="TTE1948BD8t00"/>
              </a:rPr>
              <a:t>.</a:t>
            </a:r>
            <a:endParaRPr lang="en-IN" sz="800" dirty="0"/>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LAN – Java Application Runs in Single Server</a:t>
            </a:r>
          </a:p>
          <a:p>
            <a:pPr lvl="2"/>
            <a:r>
              <a:rPr lang="en-US" b="1" dirty="0">
                <a:solidFill>
                  <a:schemeClr val="accent6"/>
                </a:solidFill>
              </a:rPr>
              <a:t>Used by Small Organizations</a:t>
            </a:r>
          </a:p>
          <a:p>
            <a:pPr lvl="1"/>
            <a:r>
              <a:rPr lang="en-US" b="1" dirty="0">
                <a:solidFill>
                  <a:schemeClr val="accent6"/>
                </a:solidFill>
              </a:rPr>
              <a:t>WAN – Java Application Runs in Multiple Servers</a:t>
            </a:r>
          </a:p>
          <a:p>
            <a:pPr lvl="2"/>
            <a:r>
              <a:rPr lang="en-US" b="1" dirty="0">
                <a:solidFill>
                  <a:schemeClr val="accent6"/>
                </a:solidFill>
              </a:rPr>
              <a:t>Used by Large Scale Organizations</a:t>
            </a:r>
          </a:p>
        </p:txBody>
      </p:sp>
    </p:spTree>
    <p:extLst>
      <p:ext uri="{BB962C8B-B14F-4D97-AF65-F5344CB8AC3E}">
        <p14:creationId xmlns:p14="http://schemas.microsoft.com/office/powerpoint/2010/main" val="134465378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Labelled Statements - Example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40000" lnSpcReduction="20000"/>
          </a:bodyPr>
          <a:lstStyle/>
          <a:p>
            <a:pPr marL="0" indent="0">
              <a:buNone/>
            </a:pPr>
            <a:r>
              <a:rPr lang="en-IN" dirty="0">
                <a:solidFill>
                  <a:srgbClr val="000000"/>
                </a:solidFill>
                <a:effectLst/>
                <a:latin typeface="Arial" panose="020B0604020202020204" pitchFamily="34" charset="0"/>
                <a:cs typeface="Arial" panose="020B0604020202020204" pitchFamily="34" charset="0"/>
              </a:rPr>
              <a:t>class Test</a:t>
            </a:r>
          </a:p>
          <a:p>
            <a:pPr marL="0" indent="0">
              <a:buNone/>
            </a:pP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public static void main(String[] </a:t>
            </a:r>
            <a:r>
              <a:rPr lang="en-IN" dirty="0" err="1">
                <a:solidFill>
                  <a:srgbClr val="000000"/>
                </a:solidFill>
                <a:effectLst/>
                <a:latin typeface="Arial" panose="020B0604020202020204" pitchFamily="34" charset="0"/>
                <a:cs typeface="Arial" panose="020B0604020202020204" pitchFamily="34" charset="0"/>
              </a:rPr>
              <a:t>args</a:t>
            </a: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out:</a:t>
            </a:r>
          </a:p>
          <a:p>
            <a:pPr marL="0" indent="0">
              <a:buNone/>
            </a:pPr>
            <a:r>
              <a:rPr lang="en-IN" dirty="0">
                <a:solidFill>
                  <a:srgbClr val="000000"/>
                </a:solidFill>
                <a:effectLst/>
                <a:latin typeface="Arial" panose="020B0604020202020204" pitchFamily="34" charset="0"/>
                <a:cs typeface="Arial" panose="020B0604020202020204" pitchFamily="34" charset="0"/>
              </a:rPr>
              <a:t>for(int </a:t>
            </a:r>
            <a:r>
              <a:rPr lang="en-IN" dirty="0" err="1">
                <a:solidFill>
                  <a:srgbClr val="000000"/>
                </a:solidFill>
                <a:effectLst/>
                <a:latin typeface="Arial" panose="020B0604020202020204" pitchFamily="34" charset="0"/>
                <a:cs typeface="Arial" panose="020B0604020202020204" pitchFamily="34" charset="0"/>
              </a:rPr>
              <a:t>i</a:t>
            </a:r>
            <a:r>
              <a:rPr lang="en-IN" dirty="0">
                <a:solidFill>
                  <a:srgbClr val="000000"/>
                </a:solidFill>
                <a:effectLst/>
                <a:latin typeface="Arial" panose="020B0604020202020204" pitchFamily="34" charset="0"/>
                <a:cs typeface="Arial" panose="020B0604020202020204" pitchFamily="34" charset="0"/>
              </a:rPr>
              <a:t>=1; </a:t>
            </a:r>
            <a:r>
              <a:rPr lang="en-IN" dirty="0" err="1">
                <a:solidFill>
                  <a:srgbClr val="000000"/>
                </a:solidFill>
                <a:effectLst/>
                <a:latin typeface="Arial" panose="020B0604020202020204" pitchFamily="34" charset="0"/>
                <a:cs typeface="Arial" panose="020B0604020202020204" pitchFamily="34" charset="0"/>
              </a:rPr>
              <a:t>i</a:t>
            </a:r>
            <a:r>
              <a:rPr lang="en-IN" dirty="0">
                <a:solidFill>
                  <a:srgbClr val="000000"/>
                </a:solidFill>
                <a:effectLst/>
                <a:latin typeface="Arial" panose="020B0604020202020204" pitchFamily="34" charset="0"/>
                <a:cs typeface="Arial" panose="020B0604020202020204" pitchFamily="34" charset="0"/>
              </a:rPr>
              <a:t>&lt;=100; </a:t>
            </a:r>
            <a:r>
              <a:rPr lang="en-IN" dirty="0" err="1">
                <a:solidFill>
                  <a:srgbClr val="000000"/>
                </a:solidFill>
                <a:effectLst/>
                <a:latin typeface="Arial" panose="020B0604020202020204" pitchFamily="34" charset="0"/>
                <a:cs typeface="Arial" panose="020B0604020202020204" pitchFamily="34" charset="0"/>
              </a:rPr>
              <a:t>i</a:t>
            </a: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  System.out.println("outer");</a:t>
            </a:r>
          </a:p>
          <a:p>
            <a:pPr marL="0" indent="0">
              <a:buNone/>
            </a:pPr>
            <a:r>
              <a:rPr lang="en-IN" dirty="0">
                <a:solidFill>
                  <a:srgbClr val="000000"/>
                </a:solidFill>
                <a:effectLst/>
                <a:latin typeface="Arial" panose="020B0604020202020204" pitchFamily="34" charset="0"/>
                <a:cs typeface="Arial" panose="020B0604020202020204" pitchFamily="34" charset="0"/>
              </a:rPr>
              <a:t>  for(int j=1; j&lt;=100; </a:t>
            </a:r>
            <a:r>
              <a:rPr lang="en-IN" dirty="0" err="1">
                <a:solidFill>
                  <a:srgbClr val="000000"/>
                </a:solidFill>
                <a:effectLst/>
                <a:latin typeface="Arial" panose="020B0604020202020204" pitchFamily="34" charset="0"/>
                <a:cs typeface="Arial" panose="020B0604020202020204" pitchFamily="34" charset="0"/>
              </a:rPr>
              <a:t>j++</a:t>
            </a: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  {</a:t>
            </a:r>
          </a:p>
          <a:p>
            <a:pPr marL="0" indent="0">
              <a:buNone/>
            </a:pPr>
            <a:r>
              <a:rPr lang="en-IN" dirty="0">
                <a:solidFill>
                  <a:srgbClr val="000000"/>
                </a:solidFill>
                <a:effectLst/>
                <a:latin typeface="Arial" panose="020B0604020202020204" pitchFamily="34" charset="0"/>
                <a:cs typeface="Arial" panose="020B0604020202020204" pitchFamily="34" charset="0"/>
              </a:rPr>
              <a:t>    System.out.println("nested");</a:t>
            </a:r>
          </a:p>
          <a:p>
            <a:pPr marL="0" indent="0">
              <a:buNone/>
            </a:pPr>
            <a:r>
              <a:rPr lang="en-IN" dirty="0">
                <a:solidFill>
                  <a:srgbClr val="000000"/>
                </a:solidFill>
                <a:effectLst/>
                <a:latin typeface="Arial" panose="020B0604020202020204" pitchFamily="34" charset="0"/>
                <a:cs typeface="Arial" panose="020B0604020202020204" pitchFamily="34" charset="0"/>
              </a:rPr>
              <a:t>    if(j==2)</a:t>
            </a:r>
          </a:p>
          <a:p>
            <a:pPr marL="0" indent="0">
              <a:buNone/>
            </a:pPr>
            <a:r>
              <a:rPr lang="en-IN" dirty="0">
                <a:solidFill>
                  <a:srgbClr val="000000"/>
                </a:solidFill>
                <a:effectLst/>
                <a:latin typeface="Arial" panose="020B0604020202020204" pitchFamily="34" charset="0"/>
                <a:cs typeface="Arial" panose="020B0604020202020204" pitchFamily="34" charset="0"/>
              </a:rPr>
              <a:t>    {</a:t>
            </a:r>
          </a:p>
          <a:p>
            <a:pPr marL="0" indent="0">
              <a:buNone/>
            </a:pPr>
            <a:r>
              <a:rPr lang="en-IN" dirty="0">
                <a:solidFill>
                  <a:srgbClr val="000000"/>
                </a:solidFill>
                <a:effectLst/>
                <a:latin typeface="Arial" panose="020B0604020202020204" pitchFamily="34" charset="0"/>
                <a:cs typeface="Arial" panose="020B0604020202020204" pitchFamily="34" charset="0"/>
              </a:rPr>
              <a:t>    // break; this will exit from inner for loop only</a:t>
            </a:r>
          </a:p>
          <a:p>
            <a:pPr marL="0" indent="0">
              <a:buNone/>
            </a:pPr>
            <a:r>
              <a:rPr lang="en-IN" dirty="0">
                <a:solidFill>
                  <a:srgbClr val="000000"/>
                </a:solidFill>
                <a:effectLst/>
                <a:latin typeface="Arial" panose="020B0604020202020204" pitchFamily="34" charset="0"/>
                <a:cs typeface="Arial" panose="020B0604020202020204" pitchFamily="34" charset="0"/>
              </a:rPr>
              <a:t>    break out; // this will exit from both for loops</a:t>
            </a:r>
          </a:p>
          <a:p>
            <a:pPr marL="0" indent="0">
              <a:buNone/>
            </a:pPr>
            <a:r>
              <a:rPr lang="en-IN" dirty="0">
                <a:solidFill>
                  <a:srgbClr val="000000"/>
                </a:solidFill>
                <a:effectLst/>
                <a:latin typeface="Arial" panose="020B0604020202020204" pitchFamily="34" charset="0"/>
                <a:cs typeface="Arial" panose="020B0604020202020204" pitchFamily="34" charset="0"/>
              </a:rPr>
              <a:t>    }</a:t>
            </a:r>
          </a:p>
          <a:p>
            <a:pPr marL="0" indent="0">
              <a:buNone/>
            </a:pPr>
            <a:r>
              <a:rPr lang="en-IN" dirty="0">
                <a:solidFill>
                  <a:srgbClr val="000000"/>
                </a:solidFill>
                <a:effectLst/>
                <a:latin typeface="Arial" panose="020B0604020202020204" pitchFamily="34" charset="0"/>
                <a:cs typeface="Arial" panose="020B0604020202020204" pitchFamily="34" charset="0"/>
              </a:rPr>
              <a:t>  }</a:t>
            </a:r>
          </a:p>
          <a:p>
            <a:pPr marL="0" indent="0">
              <a:buNone/>
            </a:pP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78600888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Practice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Arial" panose="020B0604020202020204" pitchFamily="34" charset="0"/>
                <a:cs typeface="Arial" panose="020B0604020202020204" pitchFamily="34" charset="0"/>
              </a:rPr>
              <a:t>Print Even Numbers alone between 0-100</a:t>
            </a:r>
          </a:p>
          <a:p>
            <a:r>
              <a:rPr lang="en-IN" dirty="0">
                <a:solidFill>
                  <a:srgbClr val="000000"/>
                </a:solidFill>
                <a:latin typeface="Arial" panose="020B0604020202020204" pitchFamily="34" charset="0"/>
                <a:cs typeface="Arial" panose="020B0604020202020204" pitchFamily="34" charset="0"/>
              </a:rPr>
              <a:t>Print odd Numbers Between 0-100</a:t>
            </a:r>
          </a:p>
          <a:p>
            <a:r>
              <a:rPr lang="en-IN" dirty="0">
                <a:solidFill>
                  <a:srgbClr val="000000"/>
                </a:solidFill>
                <a:latin typeface="Arial" panose="020B0604020202020204" pitchFamily="34" charset="0"/>
                <a:cs typeface="Arial" panose="020B0604020202020204" pitchFamily="34" charset="0"/>
              </a:rPr>
              <a:t>Basic calculator Program – accept Input parameters</a:t>
            </a:r>
          </a:p>
          <a:p>
            <a:pPr lvl="1"/>
            <a:r>
              <a:rPr lang="en-IN" dirty="0">
                <a:solidFill>
                  <a:srgbClr val="000000"/>
                </a:solidFill>
                <a:latin typeface="Arial" panose="020B0604020202020204" pitchFamily="34" charset="0"/>
                <a:cs typeface="Arial" panose="020B0604020202020204" pitchFamily="34" charset="0"/>
              </a:rPr>
              <a:t>Using If-else</a:t>
            </a:r>
          </a:p>
          <a:p>
            <a:pPr lvl="1"/>
            <a:r>
              <a:rPr lang="en-IN" dirty="0">
                <a:solidFill>
                  <a:srgbClr val="000000"/>
                </a:solidFill>
                <a:latin typeface="Arial" panose="020B0604020202020204" pitchFamily="34" charset="0"/>
                <a:cs typeface="Arial" panose="020B0604020202020204" pitchFamily="34" charset="0"/>
              </a:rPr>
              <a:t>Using Switch Statement</a:t>
            </a:r>
          </a:p>
          <a:p>
            <a:endParaRPr lang="en-IN"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360754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Best Practices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lnSpcReduction="10000"/>
          </a:bodyPr>
          <a:lstStyle/>
          <a:p>
            <a:pPr algn="l"/>
            <a:r>
              <a:rPr lang="en-IN" sz="2000" b="0" i="0" u="none" strike="noStrike" dirty="0">
                <a:solidFill>
                  <a:srgbClr val="666666"/>
                </a:solidFill>
                <a:effectLst/>
                <a:latin typeface="Arial" panose="020B0604020202020204" pitchFamily="34" charset="0"/>
                <a:cs typeface="Arial" panose="020B0604020202020204" pitchFamily="34" charset="0"/>
              </a:rPr>
              <a:t>Jump statements can significantly simplify complex control flow structures in Java. However, they should be used judiciously, as excessive use can lead to code that is hard to read and maintain. Here are some best practices and practical applications</a:t>
            </a:r>
          </a:p>
          <a:p>
            <a:pPr algn="l"/>
            <a:endParaRPr lang="en-IN" sz="2000" b="0" i="0" u="none" strike="noStrike" dirty="0">
              <a:solidFill>
                <a:srgbClr val="666666"/>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2000" b="0" i="0" u="none" strike="noStrike" dirty="0">
                <a:solidFill>
                  <a:srgbClr val="858585"/>
                </a:solidFill>
                <a:effectLst/>
                <a:latin typeface="Arial" panose="020B0604020202020204" pitchFamily="34" charset="0"/>
                <a:cs typeface="Arial" panose="020B0604020202020204" pitchFamily="34" charset="0"/>
              </a:rPr>
              <a:t>Break in Switch-Case: The ‘break’ statement is vital in ‘switch-case’ structures to prevent ‘fall-through’ from one case to another</a:t>
            </a:r>
          </a:p>
          <a:p>
            <a:pPr algn="l">
              <a:buFont typeface="Arial" panose="020B0604020202020204" pitchFamily="34" charset="0"/>
              <a:buChar char="•"/>
            </a:pPr>
            <a:endParaRPr lang="en-IN" sz="2000" b="0" i="0" u="none" strike="noStrike" dirty="0">
              <a:solidFill>
                <a:srgbClr val="858585"/>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2000" b="0" i="0" u="none" strike="noStrike" dirty="0">
                <a:solidFill>
                  <a:srgbClr val="858585"/>
                </a:solidFill>
                <a:effectLst/>
                <a:latin typeface="Arial" panose="020B0604020202020204" pitchFamily="34" charset="0"/>
                <a:cs typeface="Arial" panose="020B0604020202020204" pitchFamily="34" charset="0"/>
              </a:rPr>
              <a:t>Control Complex Loops: In nested loops, judicious use of ‘break’ and ‘continue’ can control iterations more precisely and prevent unnecessary processing;</a:t>
            </a:r>
          </a:p>
          <a:p>
            <a:pPr algn="l">
              <a:buFont typeface="Arial" panose="020B0604020202020204" pitchFamily="34" charset="0"/>
              <a:buChar char="•"/>
            </a:pPr>
            <a:endParaRPr lang="en-IN" sz="2000" b="0" i="0" u="none" strike="noStrike" dirty="0">
              <a:solidFill>
                <a:srgbClr val="858585"/>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2000" b="0" i="0" u="none" strike="noStrike" dirty="0">
                <a:solidFill>
                  <a:srgbClr val="858585"/>
                </a:solidFill>
                <a:effectLst/>
                <a:latin typeface="Arial" panose="020B0604020202020204" pitchFamily="34" charset="0"/>
                <a:cs typeface="Arial" panose="020B0604020202020204" pitchFamily="34" charset="0"/>
              </a:rPr>
              <a:t>Method Return Values: Using ‘return’ effectively in methods can simplify logic by allowing early exit from a method and reducing nested conditions</a:t>
            </a:r>
          </a:p>
          <a:p>
            <a:pPr algn="l">
              <a:buFont typeface="Arial" panose="020B0604020202020204" pitchFamily="34" charset="0"/>
              <a:buChar char="•"/>
            </a:pPr>
            <a:endParaRPr lang="en-IN" sz="2000" b="0" i="0" u="none" strike="noStrike" dirty="0">
              <a:solidFill>
                <a:srgbClr val="858585"/>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2000" b="0" i="0" u="none" strike="noStrike" dirty="0">
                <a:solidFill>
                  <a:srgbClr val="858585"/>
                </a:solidFill>
                <a:effectLst/>
                <a:latin typeface="Arial" panose="020B0604020202020204" pitchFamily="34" charset="0"/>
                <a:cs typeface="Arial" panose="020B0604020202020204" pitchFamily="34" charset="0"/>
              </a:rPr>
              <a:t>Debugging and Error Handling: Jump statements can be used for quick exits or skipping sections of code during debugging and handling errors.</a:t>
            </a:r>
          </a:p>
          <a:p>
            <a:endParaRPr lang="en-IN" sz="20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6932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8. </a:t>
            </a:r>
            <a:r>
              <a:rPr lang="en-IN" sz="4400" dirty="0">
                <a:effectLst/>
                <a:latin typeface="TTE1948BD8t00"/>
              </a:rPr>
              <a:t>Robust</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effectLst/>
                <a:latin typeface="TTE1948BD8t00"/>
              </a:rPr>
              <a:t>Any technology if it is good at two main areas it is said to be ROBUST</a:t>
            </a:r>
          </a:p>
          <a:p>
            <a:pPr lvl="1"/>
            <a:r>
              <a:rPr lang="en-IN" sz="1400" dirty="0">
                <a:effectLst/>
                <a:latin typeface="TTE1948BD8t00"/>
              </a:rPr>
              <a:t>1 Exception Handling</a:t>
            </a:r>
          </a:p>
          <a:p>
            <a:pPr lvl="1"/>
            <a:r>
              <a:rPr lang="en-IN" sz="1400" dirty="0">
                <a:effectLst/>
                <a:latin typeface="TTE1948BD8t00"/>
              </a:rPr>
              <a:t>2 Memory Allocation</a:t>
            </a:r>
          </a:p>
          <a:p>
            <a:r>
              <a:rPr lang="en-IN" sz="1800" dirty="0">
                <a:effectLst/>
                <a:latin typeface="TTE1948BD8t00"/>
              </a:rPr>
              <a:t>JAVA is Robust because</a:t>
            </a:r>
          </a:p>
          <a:p>
            <a:pPr marL="0" indent="0">
              <a:buNone/>
            </a:pPr>
            <a:r>
              <a:rPr lang="en-IN" sz="1800" dirty="0">
                <a:effectLst/>
                <a:latin typeface="TTE1948BD8t00"/>
              </a:rPr>
              <a:t>	JAVA is having very good predefined Exception Handling mechanism whenever we are getting exception we are having meaning full information.</a:t>
            </a:r>
          </a:p>
          <a:p>
            <a:pPr marL="0" indent="0">
              <a:buNone/>
            </a:pPr>
            <a:r>
              <a:rPr lang="en-IN" sz="1800" dirty="0">
                <a:effectLst/>
                <a:latin typeface="TTE1948BD8t00"/>
              </a:rPr>
              <a:t>	JAVA is having very good memory management system that is Dynamic Memory (at runtime the memory is allocated) Allocation which allocates and deallocates memory for objects at runtime.</a:t>
            </a: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Exception Handling</a:t>
            </a:r>
          </a:p>
          <a:p>
            <a:pPr lvl="1"/>
            <a:r>
              <a:rPr lang="en-US" b="1" dirty="0">
                <a:solidFill>
                  <a:schemeClr val="accent6"/>
                </a:solidFill>
              </a:rPr>
              <a:t>Allocation and Deallocation of Memory at Runtime</a:t>
            </a:r>
          </a:p>
        </p:txBody>
      </p:sp>
    </p:spTree>
    <p:extLst>
      <p:ext uri="{BB962C8B-B14F-4D97-AF65-F5344CB8AC3E}">
        <p14:creationId xmlns:p14="http://schemas.microsoft.com/office/powerpoint/2010/main" val="159613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9. </a:t>
            </a:r>
            <a:r>
              <a:rPr lang="en-IN" sz="4400" dirty="0">
                <a:effectLst/>
                <a:latin typeface="TTE1948BD8t00"/>
              </a:rPr>
              <a:t>Dynamic</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effectLst/>
                <a:latin typeface="TTE1948BD8t00"/>
              </a:rPr>
              <a:t>Java is dynamic technology it follows dynamic memory allocation(at runtime the memory is allocated) and </a:t>
            </a:r>
            <a:r>
              <a:rPr lang="en-IN" sz="1800" dirty="0">
                <a:effectLst/>
                <a:latin typeface="Arial" panose="020B0604020202020204" pitchFamily="34" charset="0"/>
                <a:cs typeface="Arial" panose="020B0604020202020204" pitchFamily="34" charset="0"/>
              </a:rPr>
              <a:t>dynamic</a:t>
            </a:r>
            <a:r>
              <a:rPr lang="en-IN" sz="1800" dirty="0">
                <a:effectLst/>
                <a:latin typeface="TTE1948BD8t00"/>
              </a:rPr>
              <a:t> loading to perform the operations.</a:t>
            </a: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Dynamic Allocation of Memory</a:t>
            </a:r>
          </a:p>
          <a:p>
            <a:pPr lvl="1"/>
            <a:r>
              <a:rPr lang="en-US" b="1" dirty="0">
                <a:solidFill>
                  <a:schemeClr val="accent6"/>
                </a:solidFill>
              </a:rPr>
              <a:t>Dynamic Loading of Classes + Variables + Methods </a:t>
            </a:r>
            <a:r>
              <a:rPr lang="en-US" b="1" dirty="0" err="1">
                <a:solidFill>
                  <a:schemeClr val="accent6"/>
                </a:solidFill>
              </a:rPr>
              <a:t>etc</a:t>
            </a:r>
            <a:endParaRPr lang="en-US" b="1" dirty="0">
              <a:solidFill>
                <a:schemeClr val="accent6"/>
              </a:solidFill>
            </a:endParaRPr>
          </a:p>
        </p:txBody>
      </p:sp>
    </p:spTree>
    <p:extLst>
      <p:ext uri="{BB962C8B-B14F-4D97-AF65-F5344CB8AC3E}">
        <p14:creationId xmlns:p14="http://schemas.microsoft.com/office/powerpoint/2010/main" val="4222213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10. </a:t>
            </a:r>
            <a:r>
              <a:rPr lang="en-IN" sz="4400" dirty="0">
                <a:effectLst/>
                <a:latin typeface="TTE1948BD8t00"/>
              </a:rPr>
              <a:t>Secured</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effectLst/>
                <a:latin typeface="TTE1948BD8t00"/>
              </a:rPr>
              <a:t>To provide implicit security Java provide one component inside JVM called Security Manager.</a:t>
            </a:r>
          </a:p>
          <a:p>
            <a:r>
              <a:rPr lang="en-IN" sz="1800" dirty="0">
                <a:latin typeface="TTE1948BD8t00"/>
              </a:rPr>
              <a:t>L</a:t>
            </a:r>
            <a:r>
              <a:rPr lang="en-IN" sz="1800" dirty="0">
                <a:effectLst/>
                <a:latin typeface="TTE1948BD8t00"/>
              </a:rPr>
              <a:t>ibrary in the form of </a:t>
            </a:r>
            <a:r>
              <a:rPr lang="en-IN" sz="1800" dirty="0" err="1">
                <a:effectLst/>
                <a:latin typeface="TTE1948BD8t00"/>
              </a:rPr>
              <a:t>java.security</a:t>
            </a:r>
            <a:r>
              <a:rPr lang="en-IN" sz="1800" dirty="0">
                <a:effectLst/>
                <a:latin typeface="TTE1948BD8t00"/>
              </a:rPr>
              <a:t>.* package.</a:t>
            </a:r>
          </a:p>
          <a:p>
            <a:r>
              <a:rPr lang="en-IN" sz="1800" dirty="0">
                <a:effectLst/>
                <a:latin typeface="TTE1948BD8t00"/>
              </a:rPr>
              <a:t>Web security for web applications we are having JAAS(Java Authentication and Authorization Services) for distributed applications.</a:t>
            </a: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JVM will take care of Standalone</a:t>
            </a:r>
          </a:p>
          <a:p>
            <a:pPr lvl="1"/>
            <a:r>
              <a:rPr lang="en-US" b="1" dirty="0">
                <a:solidFill>
                  <a:schemeClr val="accent6"/>
                </a:solidFill>
              </a:rPr>
              <a:t>For Web Application/Enterprise Applications</a:t>
            </a:r>
          </a:p>
          <a:p>
            <a:pPr lvl="2"/>
            <a:r>
              <a:rPr lang="en-US" b="1" dirty="0">
                <a:solidFill>
                  <a:schemeClr val="accent6"/>
                </a:solidFill>
              </a:rPr>
              <a:t>Server</a:t>
            </a:r>
          </a:p>
          <a:p>
            <a:pPr lvl="2"/>
            <a:r>
              <a:rPr lang="en-US" b="1" dirty="0">
                <a:solidFill>
                  <a:schemeClr val="accent6"/>
                </a:solidFill>
              </a:rPr>
              <a:t>JAAS</a:t>
            </a:r>
          </a:p>
          <a:p>
            <a:pPr lvl="2"/>
            <a:r>
              <a:rPr lang="en-US" b="1" dirty="0">
                <a:solidFill>
                  <a:schemeClr val="accent6"/>
                </a:solidFill>
              </a:rPr>
              <a:t>LDAP/AD </a:t>
            </a:r>
            <a:r>
              <a:rPr lang="en-US" b="1" dirty="0" err="1">
                <a:solidFill>
                  <a:schemeClr val="accent6"/>
                </a:solidFill>
              </a:rPr>
              <a:t>etc</a:t>
            </a:r>
            <a:endParaRPr lang="en-US" b="1" dirty="0">
              <a:solidFill>
                <a:schemeClr val="accent6"/>
              </a:solidFill>
            </a:endParaRPr>
          </a:p>
        </p:txBody>
      </p:sp>
    </p:spTree>
    <p:extLst>
      <p:ext uri="{BB962C8B-B14F-4D97-AF65-F5344CB8AC3E}">
        <p14:creationId xmlns:p14="http://schemas.microsoft.com/office/powerpoint/2010/main" val="3549395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11. </a:t>
            </a:r>
            <a:r>
              <a:rPr lang="en-IN" sz="4400" dirty="0">
                <a:effectLst/>
                <a:latin typeface="TTE1948BD8t00"/>
              </a:rPr>
              <a:t>High Performance</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effectLst/>
                <a:latin typeface="TTE1948BD8t00"/>
              </a:rPr>
              <a:t>If any technology having features like Robust, Security, Platform Independent, Dynamic and so on then that technology is high performance.</a:t>
            </a: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Covered in Previous Slides</a:t>
            </a:r>
          </a:p>
        </p:txBody>
      </p:sp>
    </p:spTree>
    <p:extLst>
      <p:ext uri="{BB962C8B-B14F-4D97-AF65-F5344CB8AC3E}">
        <p14:creationId xmlns:p14="http://schemas.microsoft.com/office/powerpoint/2010/main" val="3627565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12. </a:t>
            </a:r>
            <a:r>
              <a:rPr lang="en-IN" sz="4400" dirty="0">
                <a:effectLst/>
                <a:latin typeface="TTE1948BD8t00"/>
              </a:rPr>
              <a:t>Interpreted</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200" dirty="0">
                <a:solidFill>
                  <a:srgbClr val="000000"/>
                </a:solidFill>
                <a:effectLst/>
                <a:latin typeface="Arial" panose="020B0604020202020204" pitchFamily="34" charset="0"/>
                <a:cs typeface="Arial" panose="020B0604020202020204" pitchFamily="34" charset="0"/>
              </a:rPr>
              <a:t>JAVA tech is both Interpretive and Completive by using Interpreter we are converting source code into byte code and the interpreter is a part of JVM.</a:t>
            </a:r>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Architecture in Next Slide</a:t>
            </a:r>
          </a:p>
        </p:txBody>
      </p:sp>
    </p:spTree>
    <p:extLst>
      <p:ext uri="{BB962C8B-B14F-4D97-AF65-F5344CB8AC3E}">
        <p14:creationId xmlns:p14="http://schemas.microsoft.com/office/powerpoint/2010/main" val="2342259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JVM Architecture &amp; Components</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a:xfrm>
            <a:off x="1836490" y="3033639"/>
            <a:ext cx="8082059" cy="3528975"/>
          </a:xfrm>
        </p:spPr>
        <p:txBody>
          <a:bodyPr>
            <a:normAutofit/>
          </a:bodyPr>
          <a:lstStyle/>
          <a:p>
            <a:r>
              <a:rPr lang="en-IN" sz="1200" dirty="0">
                <a:solidFill>
                  <a:srgbClr val="000000"/>
                </a:solidFill>
                <a:effectLst/>
                <a:latin typeface="Arial" panose="020B0604020202020204" pitchFamily="34" charset="0"/>
                <a:cs typeface="Arial" panose="020B0604020202020204" pitchFamily="34" charset="0"/>
              </a:rPr>
              <a:t>JAVA tech is both Interpretive and Completive by using Interpreter we are converting source code into byte code and the interpreter is a part of JVM.</a:t>
            </a:r>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Architecture in Next Slide</a:t>
            </a:r>
          </a:p>
        </p:txBody>
      </p:sp>
      <p:pic>
        <p:nvPicPr>
          <p:cNvPr id="2050" name="Picture 2" descr="Learn about JVM in Java">
            <a:extLst>
              <a:ext uri="{FF2B5EF4-FFF2-40B4-BE49-F238E27FC236}">
                <a16:creationId xmlns:a16="http://schemas.microsoft.com/office/drawing/2014/main" id="{C91244F2-3B0D-DB8B-9FF0-E0A03BA66D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404" y="1330703"/>
            <a:ext cx="9669710" cy="5439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647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13. </a:t>
            </a:r>
            <a:r>
              <a:rPr lang="en-IN" sz="4400" dirty="0">
                <a:effectLst/>
                <a:latin typeface="TTE1948BD8t00"/>
              </a:rPr>
              <a:t>Object Oriented</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fontScale="92500" lnSpcReduction="20000"/>
          </a:bodyPr>
          <a:lstStyle/>
          <a:p>
            <a:r>
              <a:rPr lang="en-IN" sz="1200" dirty="0">
                <a:solidFill>
                  <a:srgbClr val="000000"/>
                </a:solidFill>
                <a:effectLst/>
                <a:latin typeface="Arial" panose="020B0604020202020204" pitchFamily="34" charset="0"/>
                <a:cs typeface="Arial" panose="020B0604020202020204" pitchFamily="34" charset="0"/>
              </a:rPr>
              <a:t>Java is object oriented technology because to represent total data in the form of object.</a:t>
            </a:r>
          </a:p>
          <a:p>
            <a:r>
              <a:rPr lang="en-IN" sz="1200" dirty="0">
                <a:solidFill>
                  <a:srgbClr val="000000"/>
                </a:solidFill>
                <a:effectLst/>
                <a:latin typeface="Arial" panose="020B0604020202020204" pitchFamily="34" charset="0"/>
                <a:cs typeface="Arial" panose="020B0604020202020204" pitchFamily="34" charset="0"/>
              </a:rPr>
              <a:t>By using object reference we are calling all the methods, variables which is present in that class.</a:t>
            </a:r>
          </a:p>
          <a:p>
            <a:pPr marL="0" indent="0">
              <a:buNone/>
            </a:pPr>
            <a:r>
              <a:rPr lang="en-IN" sz="1200" dirty="0">
                <a:solidFill>
                  <a:srgbClr val="000000"/>
                </a:solidFill>
                <a:effectLst/>
                <a:latin typeface="Arial" panose="020B0604020202020204" pitchFamily="34" charset="0"/>
                <a:cs typeface="Arial" panose="020B0604020202020204" pitchFamily="34" charset="0"/>
              </a:rPr>
              <a:t>Class Test</a:t>
            </a:r>
          </a:p>
          <a:p>
            <a:pPr marL="0" indent="0">
              <a:buNone/>
            </a:pPr>
            <a:r>
              <a:rPr lang="en-IN" sz="1200" dirty="0">
                <a:solidFill>
                  <a:srgbClr val="000000"/>
                </a:solidFill>
                <a:effectLst/>
                <a:latin typeface="Arial" panose="020B0604020202020204" pitchFamily="34" charset="0"/>
                <a:cs typeface="Arial" panose="020B0604020202020204" pitchFamily="34" charset="0"/>
              </a:rPr>
              <a:t>{ </a:t>
            </a:r>
          </a:p>
          <a:p>
            <a:pPr marL="0" indent="0">
              <a:buNone/>
            </a:pPr>
            <a:r>
              <a:rPr lang="en-IN" sz="1200" dirty="0">
                <a:solidFill>
                  <a:srgbClr val="000000"/>
                </a:solidFill>
                <a:effectLst/>
                <a:latin typeface="Arial" panose="020B0604020202020204" pitchFamily="34" charset="0"/>
                <a:cs typeface="Arial" panose="020B0604020202020204" pitchFamily="34" charset="0"/>
              </a:rPr>
              <a:t>Test t=new Test();</a:t>
            </a:r>
          </a:p>
          <a:p>
            <a:pPr marL="0" indent="0">
              <a:buNone/>
            </a:pPr>
            <a:r>
              <a:rPr lang="en-IN" sz="1200" dirty="0">
                <a:solidFill>
                  <a:srgbClr val="000000"/>
                </a:solidFill>
                <a:effectLst/>
                <a:latin typeface="Arial" panose="020B0604020202020204" pitchFamily="34" charset="0"/>
                <a:cs typeface="Arial" panose="020B0604020202020204" pitchFamily="34" charset="0"/>
              </a:rPr>
              <a:t>}</a:t>
            </a:r>
          </a:p>
          <a:p>
            <a:r>
              <a:rPr lang="en-IN" sz="1200" dirty="0">
                <a:solidFill>
                  <a:srgbClr val="000000"/>
                </a:solidFill>
                <a:effectLst/>
                <a:latin typeface="Arial" panose="020B0604020202020204" pitchFamily="34" charset="0"/>
                <a:cs typeface="Arial" panose="020B0604020202020204" pitchFamily="34" charset="0"/>
              </a:rPr>
              <a:t>The total java language is dependent on object only hence we can say java is a object oriented technology.</a:t>
            </a: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Will write everything inside a Class</a:t>
            </a:r>
          </a:p>
          <a:p>
            <a:pPr lvl="1"/>
            <a:r>
              <a:rPr lang="en-US" b="1" dirty="0">
                <a:solidFill>
                  <a:schemeClr val="accent6"/>
                </a:solidFill>
              </a:rPr>
              <a:t>Access by using an Object</a:t>
            </a:r>
          </a:p>
          <a:p>
            <a:pPr lvl="1"/>
            <a:r>
              <a:rPr lang="en-US" b="1" dirty="0">
                <a:solidFill>
                  <a:schemeClr val="accent6"/>
                </a:solidFill>
              </a:rPr>
              <a:t>Object is nothing but an instance of a class</a:t>
            </a:r>
          </a:p>
          <a:p>
            <a:pPr lvl="1"/>
            <a:r>
              <a:rPr lang="en-US" b="1" dirty="0">
                <a:solidFill>
                  <a:schemeClr val="accent6"/>
                </a:solidFill>
              </a:rPr>
              <a:t>Test  - is – Class</a:t>
            </a:r>
          </a:p>
          <a:p>
            <a:pPr lvl="1"/>
            <a:r>
              <a:rPr lang="en-US" b="1" dirty="0">
                <a:solidFill>
                  <a:schemeClr val="accent6"/>
                </a:solidFill>
              </a:rPr>
              <a:t>t –An Object of Test class</a:t>
            </a:r>
          </a:p>
          <a:p>
            <a:pPr lvl="1"/>
            <a:r>
              <a:rPr lang="en-US" b="1" dirty="0">
                <a:solidFill>
                  <a:schemeClr val="accent6"/>
                </a:solidFill>
              </a:rPr>
              <a:t>We can create multiple objects to a single class</a:t>
            </a:r>
          </a:p>
        </p:txBody>
      </p:sp>
    </p:spTree>
    <p:extLst>
      <p:ext uri="{BB962C8B-B14F-4D97-AF65-F5344CB8AC3E}">
        <p14:creationId xmlns:p14="http://schemas.microsoft.com/office/powerpoint/2010/main" val="1782501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sz="4400" dirty="0">
                <a:effectLst/>
                <a:latin typeface="TTE1948BD8t00"/>
              </a:rPr>
              <a:t>Java Class Execution - Flow</a:t>
            </a:r>
            <a:endParaRPr lang="en-US" dirty="0">
              <a:latin typeface="TTE19494D0t00"/>
            </a:endParaRPr>
          </a:p>
        </p:txBody>
      </p:sp>
      <p:pic>
        <p:nvPicPr>
          <p:cNvPr id="4" name="Content Placeholder 3">
            <a:extLst>
              <a:ext uri="{FF2B5EF4-FFF2-40B4-BE49-F238E27FC236}">
                <a16:creationId xmlns:a16="http://schemas.microsoft.com/office/drawing/2014/main" id="{4F483E0F-C732-17C2-6D6F-AAFBF328F0E4}"/>
              </a:ext>
            </a:extLst>
          </p:cNvPr>
          <p:cNvPicPr>
            <a:picLocks noGrp="1" noChangeAspect="1"/>
          </p:cNvPicPr>
          <p:nvPr>
            <p:ph idx="1"/>
          </p:nvPr>
        </p:nvPicPr>
        <p:blipFill>
          <a:blip r:embed="rId2"/>
          <a:stretch>
            <a:fillRect/>
          </a:stretch>
        </p:blipFill>
        <p:spPr>
          <a:xfrm>
            <a:off x="4057792" y="1825625"/>
            <a:ext cx="4076416" cy="4351338"/>
          </a:xfrm>
          <a:prstGeom prst="rect">
            <a:avLst/>
          </a:prstGeom>
        </p:spPr>
      </p:pic>
    </p:spTree>
    <p:extLst>
      <p:ext uri="{BB962C8B-B14F-4D97-AF65-F5344CB8AC3E}">
        <p14:creationId xmlns:p14="http://schemas.microsoft.com/office/powerpoint/2010/main" val="820949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Flow – Contd.</a:t>
            </a:r>
            <a:endParaRPr lang="en-US" dirty="0">
              <a:latin typeface="TTE19494D0t00"/>
            </a:endParaRPr>
          </a:p>
        </p:txBody>
      </p:sp>
      <p:pic>
        <p:nvPicPr>
          <p:cNvPr id="4" name="Picture 3">
            <a:extLst>
              <a:ext uri="{FF2B5EF4-FFF2-40B4-BE49-F238E27FC236}">
                <a16:creationId xmlns:a16="http://schemas.microsoft.com/office/drawing/2014/main" id="{E31A07F4-33B5-28E0-241A-FCD76D165D4E}"/>
              </a:ext>
            </a:extLst>
          </p:cNvPr>
          <p:cNvPicPr>
            <a:picLocks noChangeAspect="1"/>
          </p:cNvPicPr>
          <p:nvPr/>
        </p:nvPicPr>
        <p:blipFill>
          <a:blip r:embed="rId2"/>
          <a:stretch>
            <a:fillRect/>
          </a:stretch>
        </p:blipFill>
        <p:spPr>
          <a:xfrm>
            <a:off x="2209800" y="2457450"/>
            <a:ext cx="7772400" cy="1943100"/>
          </a:xfrm>
          <a:prstGeom prst="rect">
            <a:avLst/>
          </a:prstGeom>
        </p:spPr>
      </p:pic>
    </p:spTree>
    <p:extLst>
      <p:ext uri="{BB962C8B-B14F-4D97-AF65-F5344CB8AC3E}">
        <p14:creationId xmlns:p14="http://schemas.microsoft.com/office/powerpoint/2010/main" val="3928719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966E5-6E14-A022-88AA-759E3887154B}"/>
              </a:ext>
            </a:extLst>
          </p:cNvPr>
          <p:cNvSpPr>
            <a:spLocks noGrp="1"/>
          </p:cNvSpPr>
          <p:nvPr>
            <p:ph type="title"/>
          </p:nvPr>
        </p:nvSpPr>
        <p:spPr>
          <a:xfrm>
            <a:off x="906010" y="1098958"/>
            <a:ext cx="10447789" cy="591730"/>
          </a:xfrm>
        </p:spPr>
        <p:txBody>
          <a:bodyPr>
            <a:normAutofit fontScale="90000"/>
          </a:bodyPr>
          <a:lstStyle/>
          <a:p>
            <a:r>
              <a:rPr lang="en-IN" sz="4400" dirty="0">
                <a:effectLst/>
                <a:latin typeface="TTE19494D0t00"/>
              </a:rPr>
              <a:t>Java 3</a:t>
            </a:r>
            <a:r>
              <a:rPr lang="en-IN" sz="4400" dirty="0">
                <a:effectLst/>
                <a:latin typeface="TTE1948BD8t00"/>
              </a:rPr>
              <a:t> </a:t>
            </a:r>
            <a:r>
              <a:rPr lang="en-IN" dirty="0">
                <a:latin typeface="TTE1948BD8t00"/>
              </a:rPr>
              <a:t>C</a:t>
            </a:r>
            <a:r>
              <a:rPr lang="en-IN" sz="4400" dirty="0">
                <a:effectLst/>
                <a:latin typeface="TTE1948BD8t00"/>
              </a:rPr>
              <a:t>ategories</a:t>
            </a:r>
            <a:br>
              <a:rPr lang="en-IN" dirty="0"/>
            </a:br>
            <a:endParaRPr lang="en-US" dirty="0"/>
          </a:p>
        </p:txBody>
      </p:sp>
      <p:sp>
        <p:nvSpPr>
          <p:cNvPr id="3" name="Content Placeholder 2">
            <a:extLst>
              <a:ext uri="{FF2B5EF4-FFF2-40B4-BE49-F238E27FC236}">
                <a16:creationId xmlns:a16="http://schemas.microsoft.com/office/drawing/2014/main" id="{3822DC11-AAC8-B637-A585-E6D66B243FB2}"/>
              </a:ext>
            </a:extLst>
          </p:cNvPr>
          <p:cNvSpPr>
            <a:spLocks noGrp="1"/>
          </p:cNvSpPr>
          <p:nvPr>
            <p:ph idx="1"/>
          </p:nvPr>
        </p:nvSpPr>
        <p:spPr>
          <a:xfrm>
            <a:off x="838200" y="1690688"/>
            <a:ext cx="10515600" cy="4905725"/>
          </a:xfrm>
        </p:spPr>
        <p:txBody>
          <a:bodyPr/>
          <a:lstStyle/>
          <a:p>
            <a:pPr>
              <a:buFont typeface="+mj-lt"/>
              <a:buAutoNum type="arabicPeriod"/>
            </a:pPr>
            <a:r>
              <a:rPr lang="en-IN" sz="1800" dirty="0">
                <a:effectLst/>
                <a:latin typeface="Arial" panose="020B0604020202020204" pitchFamily="34" charset="0"/>
                <a:cs typeface="Arial" panose="020B0604020202020204" pitchFamily="34" charset="0"/>
              </a:rPr>
              <a:t>J2SE is basically used for developing client side applications/programs(uses http protocol). </a:t>
            </a:r>
          </a:p>
          <a:p>
            <a:pPr>
              <a:buFont typeface="+mj-lt"/>
              <a:buAutoNum type="arabicPeriod"/>
            </a:pPr>
            <a:r>
              <a:rPr lang="en-IN" sz="1800" dirty="0">
                <a:effectLst/>
                <a:latin typeface="Arial" panose="020B0604020202020204" pitchFamily="34" charset="0"/>
                <a:cs typeface="Arial" panose="020B0604020202020204" pitchFamily="34" charset="0"/>
              </a:rPr>
              <a:t>J2EE is used for developing server side applications/programs(uses http protocol). </a:t>
            </a:r>
          </a:p>
          <a:p>
            <a:pPr>
              <a:buFont typeface="+mj-lt"/>
              <a:buAutoNum type="arabicPeriod"/>
            </a:pPr>
            <a:r>
              <a:rPr lang="en-IN" sz="1800" dirty="0">
                <a:effectLst/>
                <a:latin typeface="Arial" panose="020B0604020202020204" pitchFamily="34" charset="0"/>
                <a:cs typeface="Arial" panose="020B0604020202020204" pitchFamily="34" charset="0"/>
              </a:rPr>
              <a:t>J2ME is used for developing server side applications/programs(WAP protocol). </a:t>
            </a:r>
          </a:p>
          <a:p>
            <a:endParaRPr lang="en-US" dirty="0">
              <a:latin typeface="Arial" panose="020B0604020202020204" pitchFamily="34" charset="0"/>
              <a:cs typeface="Arial" panose="020B0604020202020204" pitchFamily="34" charset="0"/>
            </a:endParaRPr>
          </a:p>
          <a:p>
            <a:r>
              <a:rPr lang="en-IN" sz="1800" dirty="0">
                <a:effectLst/>
                <a:latin typeface="Arial" panose="020B0604020202020204" pitchFamily="34" charset="0"/>
                <a:cs typeface="Arial" panose="020B0604020202020204" pitchFamily="34" charset="0"/>
              </a:rPr>
              <a:t>If you exchange the data between client and server programs (J2SE and J2EE), by default JAVA is having on internal support with a protocol called http. </a:t>
            </a:r>
          </a:p>
          <a:p>
            <a:r>
              <a:rPr lang="en-IN" sz="1800" dirty="0">
                <a:effectLst/>
                <a:latin typeface="Arial" panose="020B0604020202020204" pitchFamily="34" charset="0"/>
                <a:cs typeface="Arial" panose="020B0604020202020204" pitchFamily="34" charset="0"/>
              </a:rPr>
              <a:t>J2ME is used for developing mobile applications. To develop J2ME applications we must use a protocol called WAP (Wireless Applications Protocol). </a:t>
            </a:r>
          </a:p>
        </p:txBody>
      </p:sp>
    </p:spTree>
    <p:extLst>
      <p:ext uri="{BB962C8B-B14F-4D97-AF65-F5344CB8AC3E}">
        <p14:creationId xmlns:p14="http://schemas.microsoft.com/office/powerpoint/2010/main" val="680916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Flow – Contd.</a:t>
            </a:r>
            <a:endParaRPr lang="en-US" dirty="0">
              <a:latin typeface="TTE19494D0t00"/>
            </a:endParaRPr>
          </a:p>
        </p:txBody>
      </p:sp>
      <p:pic>
        <p:nvPicPr>
          <p:cNvPr id="5" name="Content Placeholder 4">
            <a:extLst>
              <a:ext uri="{FF2B5EF4-FFF2-40B4-BE49-F238E27FC236}">
                <a16:creationId xmlns:a16="http://schemas.microsoft.com/office/drawing/2014/main" id="{B3F5744C-9ED7-4952-856C-80A1BB331E71}"/>
              </a:ext>
            </a:extLst>
          </p:cNvPr>
          <p:cNvPicPr>
            <a:picLocks noGrp="1" noChangeAspect="1"/>
          </p:cNvPicPr>
          <p:nvPr>
            <p:ph idx="1"/>
          </p:nvPr>
        </p:nvPicPr>
        <p:blipFill>
          <a:blip r:embed="rId2"/>
          <a:stretch>
            <a:fillRect/>
          </a:stretch>
        </p:blipFill>
        <p:spPr>
          <a:xfrm>
            <a:off x="2667699" y="1476462"/>
            <a:ext cx="5972247" cy="4700501"/>
          </a:xfrm>
          <a:prstGeom prst="rect">
            <a:avLst/>
          </a:prstGeom>
        </p:spPr>
      </p:pic>
    </p:spTree>
    <p:extLst>
      <p:ext uri="{BB962C8B-B14F-4D97-AF65-F5344CB8AC3E}">
        <p14:creationId xmlns:p14="http://schemas.microsoft.com/office/powerpoint/2010/main" val="2192008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p:txBody>
          <a:bodyPr/>
          <a:lstStyle/>
          <a:p>
            <a:r>
              <a:rPr lang="en-IN" sz="1800" dirty="0">
                <a:effectLst/>
                <a:latin typeface="Arial" panose="020B0604020202020204" pitchFamily="34" charset="0"/>
                <a:cs typeface="Arial" panose="020B0604020202020204" pitchFamily="34" charset="0"/>
              </a:rPr>
              <a:t>Class. </a:t>
            </a:r>
          </a:p>
          <a:p>
            <a:r>
              <a:rPr lang="en-IN" sz="1800" dirty="0">
                <a:effectLst/>
                <a:latin typeface="Arial" panose="020B0604020202020204" pitchFamily="34" charset="0"/>
                <a:cs typeface="Arial" panose="020B0604020202020204" pitchFamily="34" charset="0"/>
              </a:rPr>
              <a:t>Object. </a:t>
            </a:r>
          </a:p>
          <a:p>
            <a:r>
              <a:rPr lang="en-IN" sz="1800" dirty="0">
                <a:effectLst/>
                <a:latin typeface="Arial" panose="020B0604020202020204" pitchFamily="34" charset="0"/>
                <a:cs typeface="Arial" panose="020B0604020202020204" pitchFamily="34" charset="0"/>
              </a:rPr>
              <a:t>Data Abstraction. </a:t>
            </a:r>
          </a:p>
          <a:p>
            <a:r>
              <a:rPr lang="en-IN" sz="1800" dirty="0">
                <a:effectLst/>
                <a:latin typeface="Arial" panose="020B0604020202020204" pitchFamily="34" charset="0"/>
                <a:cs typeface="Arial" panose="020B0604020202020204" pitchFamily="34" charset="0"/>
              </a:rPr>
              <a:t>Data Encapsulation. </a:t>
            </a:r>
          </a:p>
          <a:p>
            <a:r>
              <a:rPr lang="en-IN" sz="1800" dirty="0">
                <a:effectLst/>
                <a:latin typeface="Arial" panose="020B0604020202020204" pitchFamily="34" charset="0"/>
                <a:cs typeface="Arial" panose="020B0604020202020204" pitchFamily="34" charset="0"/>
              </a:rPr>
              <a:t>Inheritance. </a:t>
            </a:r>
          </a:p>
          <a:p>
            <a:r>
              <a:rPr lang="en-IN" sz="1800" dirty="0">
                <a:effectLst/>
                <a:latin typeface="Arial" panose="020B0604020202020204" pitchFamily="34" charset="0"/>
                <a:cs typeface="Arial" panose="020B0604020202020204" pitchFamily="34" charset="0"/>
              </a:rPr>
              <a:t>Polymorphism. </a:t>
            </a:r>
          </a:p>
          <a:p>
            <a:r>
              <a:rPr lang="en-IN" sz="1800" dirty="0">
                <a:effectLst/>
                <a:latin typeface="Arial" panose="020B0604020202020204" pitchFamily="34" charset="0"/>
                <a:cs typeface="Arial" panose="020B0604020202020204" pitchFamily="34" charset="0"/>
              </a:rPr>
              <a:t>Dynamic Binding. </a:t>
            </a:r>
          </a:p>
          <a:p>
            <a:r>
              <a:rPr lang="en-IN" sz="1800" dirty="0">
                <a:effectLst/>
                <a:latin typeface="Arial" panose="020B0604020202020204" pitchFamily="34" charset="0"/>
                <a:cs typeface="Arial" panose="020B0604020202020204" pitchFamily="34" charset="0"/>
              </a:rPr>
              <a:t>Message Passing. </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7643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CLASS</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p:txBody>
          <a:bodyPr>
            <a:normAutofit fontScale="92500" lnSpcReduction="10000"/>
          </a:bodyPr>
          <a:lstStyle/>
          <a:p>
            <a:r>
              <a:rPr lang="en-IN" sz="1800" dirty="0">
                <a:effectLst/>
                <a:latin typeface="TTE19494D0t00"/>
              </a:rPr>
              <a:t>A </a:t>
            </a:r>
            <a:r>
              <a:rPr lang="en-IN" sz="1800" dirty="0">
                <a:effectLst/>
                <a:latin typeface="TTE19493D8t00"/>
              </a:rPr>
              <a:t>class </a:t>
            </a:r>
            <a:r>
              <a:rPr lang="en-IN" sz="1800" dirty="0">
                <a:effectLst/>
                <a:latin typeface="TTE19494D0t00"/>
              </a:rPr>
              <a:t>is a way of binding the data and associated methods in a single unit</a:t>
            </a:r>
          </a:p>
          <a:p>
            <a:pPr marL="0" indent="0">
              <a:buNone/>
            </a:pPr>
            <a:endParaRPr lang="en-IN" sz="1800" dirty="0">
              <a:effectLst/>
              <a:latin typeface="TTE1948BD8t00"/>
            </a:endParaRPr>
          </a:p>
          <a:p>
            <a:pPr marL="0" indent="0">
              <a:buNone/>
            </a:pPr>
            <a:r>
              <a:rPr lang="en-IN" sz="1800" dirty="0">
                <a:effectLst/>
                <a:latin typeface="TTE1948BD8t00"/>
              </a:rPr>
              <a:t>Syntax for defining a </a:t>
            </a:r>
            <a:r>
              <a:rPr lang="en-IN" sz="1800" dirty="0">
                <a:effectLst/>
                <a:latin typeface="TTE19499A0t00"/>
              </a:rPr>
              <a:t>CLASS: </a:t>
            </a:r>
          </a:p>
          <a:p>
            <a:pPr marL="0" indent="0">
              <a:buNone/>
            </a:pPr>
            <a:endParaRPr lang="en-IN" sz="1800" dirty="0">
              <a:latin typeface="TTE19499A0t00"/>
            </a:endParaRPr>
          </a:p>
          <a:p>
            <a:pPr marL="0" indent="0">
              <a:buNone/>
            </a:pPr>
            <a:r>
              <a:rPr lang="en-IN" sz="1800" dirty="0">
                <a:latin typeface="Courier" panose="02070309020205020404" pitchFamily="49" charset="0"/>
              </a:rPr>
              <a:t>c</a:t>
            </a:r>
            <a:r>
              <a:rPr lang="en-IN" sz="1800" dirty="0">
                <a:effectLst/>
                <a:latin typeface="Courier" panose="02070309020205020404" pitchFamily="49" charset="0"/>
              </a:rPr>
              <a:t>lass &lt;classname&gt;</a:t>
            </a:r>
            <a:br>
              <a:rPr lang="en-IN" sz="1800" dirty="0">
                <a:effectLst/>
                <a:latin typeface="Courier" panose="02070309020205020404" pitchFamily="49" charset="0"/>
              </a:rPr>
            </a:br>
            <a:r>
              <a:rPr lang="en-IN" sz="1800" dirty="0">
                <a:effectLst/>
                <a:latin typeface="Courier" panose="02070309020205020404" pitchFamily="49" charset="0"/>
              </a:rPr>
              <a:t>{ </a:t>
            </a:r>
            <a:endParaRPr lang="en-IN" dirty="0"/>
          </a:p>
          <a:p>
            <a:pPr marL="0" indent="0">
              <a:buNone/>
            </a:pPr>
            <a:r>
              <a:rPr lang="en-IN" sz="1800" dirty="0">
                <a:effectLst/>
                <a:latin typeface="Courier" panose="02070309020205020404" pitchFamily="49" charset="0"/>
              </a:rPr>
              <a:t>Variable declaration;</a:t>
            </a:r>
          </a:p>
          <a:p>
            <a:pPr marL="0" indent="0">
              <a:buNone/>
            </a:pPr>
            <a:r>
              <a:rPr lang="en-IN" sz="1800" dirty="0">
                <a:effectLst/>
                <a:latin typeface="Courier" panose="02070309020205020404" pitchFamily="49" charset="0"/>
              </a:rPr>
              <a:t>Methods definition; </a:t>
            </a:r>
            <a:endParaRPr lang="en-IN" dirty="0"/>
          </a:p>
          <a:p>
            <a:pPr marL="0" indent="0">
              <a:buNone/>
            </a:pPr>
            <a:r>
              <a:rPr lang="en-IN" sz="1800" dirty="0">
                <a:effectLst/>
                <a:latin typeface="Courier" panose="02070309020205020404" pitchFamily="49" charset="0"/>
              </a:rPr>
              <a:t>}; </a:t>
            </a:r>
            <a:endParaRPr lang="en-IN" dirty="0"/>
          </a:p>
          <a:p>
            <a:r>
              <a:rPr lang="en-IN" sz="1800" dirty="0">
                <a:effectLst/>
                <a:latin typeface="TTE19494D0t00"/>
              </a:rPr>
              <a:t>class </a:t>
            </a:r>
            <a:r>
              <a:rPr lang="en-IN" sz="1800" dirty="0">
                <a:effectLst/>
                <a:latin typeface="TTE1948BD8t00"/>
              </a:rPr>
              <a:t>is a </a:t>
            </a:r>
            <a:r>
              <a:rPr lang="en-IN" sz="1800" dirty="0">
                <a:effectLst/>
                <a:latin typeface="TTE19499A0t00"/>
              </a:rPr>
              <a:t>keyword </a:t>
            </a:r>
            <a:endParaRPr lang="en-IN" sz="1800" dirty="0">
              <a:effectLst/>
              <a:latin typeface="TTE19494D0t00"/>
            </a:endParaRPr>
          </a:p>
          <a:p>
            <a:r>
              <a:rPr lang="en-IN" sz="1800" dirty="0">
                <a:effectLst/>
                <a:latin typeface="TTE19494D0t00"/>
              </a:rPr>
              <a:t>Class </a:t>
            </a:r>
            <a:r>
              <a:rPr lang="en-IN" sz="1800" dirty="0">
                <a:effectLst/>
                <a:latin typeface="TTE1948BD8t00"/>
              </a:rPr>
              <a:t>contains two parts namely </a:t>
            </a:r>
            <a:r>
              <a:rPr lang="en-IN" sz="1800" dirty="0">
                <a:effectLst/>
                <a:latin typeface="TTE19499A0t00"/>
              </a:rPr>
              <a:t>variable declaration </a:t>
            </a:r>
            <a:r>
              <a:rPr lang="en-IN" sz="1800" dirty="0">
                <a:effectLst/>
                <a:latin typeface="TTE1948BD8t00"/>
              </a:rPr>
              <a:t>and </a:t>
            </a:r>
            <a:r>
              <a:rPr lang="en-IN" sz="1800" dirty="0">
                <a:effectLst/>
                <a:latin typeface="TTE19499A0t00"/>
              </a:rPr>
              <a:t>method definitions</a:t>
            </a:r>
            <a:r>
              <a:rPr lang="en-IN" sz="1800" dirty="0">
                <a:effectLst/>
                <a:latin typeface="TTE1948BD8t00"/>
              </a:rPr>
              <a:t>. </a:t>
            </a:r>
          </a:p>
          <a:p>
            <a:pPr lvl="1"/>
            <a:r>
              <a:rPr lang="en-IN" sz="1400" dirty="0">
                <a:effectLst/>
                <a:latin typeface="TTE19494D0t00"/>
              </a:rPr>
              <a:t>Variable declaration </a:t>
            </a:r>
            <a:r>
              <a:rPr lang="en-IN" sz="1400" dirty="0">
                <a:effectLst/>
                <a:latin typeface="TTE1948BD8t00"/>
              </a:rPr>
              <a:t>represents what type of </a:t>
            </a:r>
            <a:r>
              <a:rPr lang="en-IN" sz="1400" dirty="0">
                <a:effectLst/>
                <a:latin typeface="TTE19499A0t00"/>
              </a:rPr>
              <a:t>data members </a:t>
            </a:r>
            <a:r>
              <a:rPr lang="en-IN" sz="1400" dirty="0">
                <a:effectLst/>
                <a:latin typeface="TTE1948BD8t00"/>
              </a:rPr>
              <a:t>which we use as a part of the </a:t>
            </a:r>
            <a:r>
              <a:rPr lang="en-IN" sz="1400" dirty="0">
                <a:effectLst/>
                <a:latin typeface="TTE19494D0t00"/>
              </a:rPr>
              <a:t>class</a:t>
            </a:r>
            <a:r>
              <a:rPr lang="en-IN" sz="1400" dirty="0">
                <a:effectLst/>
                <a:latin typeface="TTE1948BD8t00"/>
              </a:rPr>
              <a:t>. </a:t>
            </a:r>
          </a:p>
          <a:p>
            <a:pPr lvl="1"/>
            <a:r>
              <a:rPr lang="en-IN" sz="1400" dirty="0">
                <a:effectLst/>
                <a:latin typeface="TTE19494D0t00"/>
              </a:rPr>
              <a:t>Method definition </a:t>
            </a:r>
            <a:r>
              <a:rPr lang="en-IN" sz="1400" dirty="0">
                <a:effectLst/>
                <a:latin typeface="TTE1948BD8t00"/>
              </a:rPr>
              <a:t>represents the type of </a:t>
            </a:r>
            <a:r>
              <a:rPr lang="en-IN" sz="1400" dirty="0">
                <a:effectLst/>
                <a:latin typeface="TTE19494D0t00"/>
              </a:rPr>
              <a:t>methods </a:t>
            </a:r>
            <a:r>
              <a:rPr lang="en-IN" sz="1400" dirty="0">
                <a:effectLst/>
                <a:latin typeface="TTE1948BD8t00"/>
              </a:rPr>
              <a:t>which we used as the path of the </a:t>
            </a:r>
            <a:r>
              <a:rPr lang="en-IN" sz="1400" dirty="0">
                <a:effectLst/>
                <a:latin typeface="TTE19494D0t00"/>
              </a:rPr>
              <a:t>class </a:t>
            </a:r>
            <a:r>
              <a:rPr lang="en-IN" sz="1400" dirty="0">
                <a:effectLst/>
                <a:latin typeface="TTE1948BD8t00"/>
              </a:rPr>
              <a:t>to perform an operation. </a:t>
            </a:r>
          </a:p>
          <a:p>
            <a:r>
              <a:rPr lang="en-IN" sz="1800" dirty="0">
                <a:effectLst/>
                <a:latin typeface="TTE19494D0t00"/>
              </a:rPr>
              <a:t>Class </a:t>
            </a:r>
            <a:r>
              <a:rPr lang="en-IN" sz="1800" dirty="0">
                <a:effectLst/>
                <a:latin typeface="TTE1948BD8t00"/>
              </a:rPr>
              <a:t>names are used for creating </a:t>
            </a:r>
            <a:r>
              <a:rPr lang="en-IN" sz="1800" dirty="0">
                <a:effectLst/>
                <a:latin typeface="TTE19499A0t00"/>
              </a:rPr>
              <a:t>objects</a:t>
            </a:r>
            <a:r>
              <a:rPr lang="en-IN" sz="1800" dirty="0">
                <a:effectLst/>
                <a:latin typeface="TTE1948BD8t00"/>
              </a:rPr>
              <a:t>. </a:t>
            </a:r>
            <a:endParaRPr lang="en-IN" dirty="0"/>
          </a:p>
          <a:p>
            <a:endParaRPr lang="en-IN" dirty="0"/>
          </a:p>
          <a:p>
            <a:endParaRPr lang="en-IN" dirty="0"/>
          </a:p>
        </p:txBody>
      </p:sp>
    </p:spTree>
    <p:extLst>
      <p:ext uri="{BB962C8B-B14F-4D97-AF65-F5344CB8AC3E}">
        <p14:creationId xmlns:p14="http://schemas.microsoft.com/office/powerpoint/2010/main" val="1598094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CLASS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p:txBody>
          <a:bodyPr>
            <a:normAutofit/>
          </a:bodyPr>
          <a:lstStyle/>
          <a:p>
            <a:pPr>
              <a:buFont typeface="+mj-lt"/>
              <a:buAutoNum type="arabicPeriod"/>
            </a:pPr>
            <a:r>
              <a:rPr lang="en-IN" sz="1800" dirty="0">
                <a:effectLst/>
                <a:latin typeface="TTE1948BD8t00"/>
              </a:rPr>
              <a:t>In JAVA memory space for the </a:t>
            </a:r>
            <a:r>
              <a:rPr lang="en-IN" sz="1800" dirty="0">
                <a:effectLst/>
                <a:latin typeface="TTE19494D0t00"/>
              </a:rPr>
              <a:t>data members </a:t>
            </a:r>
            <a:r>
              <a:rPr lang="en-IN" sz="1800" dirty="0">
                <a:effectLst/>
                <a:latin typeface="TTE1948BD8t00"/>
              </a:rPr>
              <a:t>will be creating on </a:t>
            </a:r>
            <a:r>
              <a:rPr lang="en-IN" sz="1800" dirty="0">
                <a:effectLst/>
                <a:latin typeface="TTE19499A0t00"/>
              </a:rPr>
              <a:t>heap memory </a:t>
            </a:r>
            <a:r>
              <a:rPr lang="en-IN" sz="1800" dirty="0">
                <a:effectLst/>
                <a:latin typeface="TTE1948BD8t00"/>
              </a:rPr>
              <a:t>(D</a:t>
            </a:r>
            <a:r>
              <a:rPr lang="en-IN" sz="1800" dirty="0">
                <a:effectLst/>
                <a:latin typeface="TTE19499A0t00"/>
              </a:rPr>
              <a:t>ynamic memory</a:t>
            </a:r>
            <a:r>
              <a:rPr lang="en-IN" sz="1800" dirty="0">
                <a:effectLst/>
                <a:latin typeface="TTE1948BD8t00"/>
              </a:rPr>
              <a:t>). </a:t>
            </a:r>
          </a:p>
          <a:p>
            <a:pPr>
              <a:buFont typeface="+mj-lt"/>
              <a:buAutoNum type="arabicPeriod"/>
            </a:pPr>
            <a:r>
              <a:rPr lang="en-IN" sz="1800" dirty="0">
                <a:effectLst/>
                <a:latin typeface="TTE1948BD8t00"/>
              </a:rPr>
              <a:t>Memory space for </a:t>
            </a:r>
            <a:r>
              <a:rPr lang="en-IN" sz="1800" dirty="0">
                <a:effectLst/>
                <a:latin typeface="TTE19494D0t00"/>
              </a:rPr>
              <a:t>methods </a:t>
            </a:r>
            <a:r>
              <a:rPr lang="en-IN" sz="1800" dirty="0">
                <a:effectLst/>
                <a:latin typeface="TTE1948BD8t00"/>
              </a:rPr>
              <a:t>will be creating on </a:t>
            </a:r>
            <a:r>
              <a:rPr lang="en-IN" sz="1800" dirty="0">
                <a:effectLst/>
                <a:latin typeface="TTE19499A0t00"/>
              </a:rPr>
              <a:t>stack memory </a:t>
            </a:r>
            <a:r>
              <a:rPr lang="en-IN" sz="1800" dirty="0">
                <a:effectLst/>
                <a:latin typeface="TTE1948BD8t00"/>
              </a:rPr>
              <a:t>(that too when we call the </a:t>
            </a:r>
            <a:r>
              <a:rPr lang="en-IN" sz="1800" dirty="0">
                <a:effectLst/>
                <a:latin typeface="TTE19494D0t00"/>
              </a:rPr>
              <a:t>methods</a:t>
            </a:r>
            <a:r>
              <a:rPr lang="en-IN" sz="1800" dirty="0">
                <a:effectLst/>
                <a:latin typeface="TTE1948BD8t00"/>
              </a:rPr>
              <a:t>). </a:t>
            </a:r>
          </a:p>
          <a:p>
            <a:pPr>
              <a:buFont typeface="+mj-lt"/>
              <a:buAutoNum type="arabicPeriod"/>
            </a:pPr>
            <a:r>
              <a:rPr lang="en-IN" sz="1800" dirty="0">
                <a:effectLst/>
                <a:latin typeface="TTE1948BD8t00"/>
              </a:rPr>
              <a:t>All </a:t>
            </a:r>
            <a:r>
              <a:rPr lang="en-IN" sz="1800" dirty="0">
                <a:effectLst/>
                <a:latin typeface="TTE19499A0t00"/>
              </a:rPr>
              <a:t>constants </a:t>
            </a:r>
            <a:r>
              <a:rPr lang="en-IN" sz="1800" dirty="0">
                <a:effectLst/>
                <a:latin typeface="TTE1948BD8t00"/>
              </a:rPr>
              <a:t>of any JAVA program is available in </a:t>
            </a:r>
            <a:r>
              <a:rPr lang="en-IN" sz="1800" dirty="0">
                <a:effectLst/>
                <a:latin typeface="TTE19499A0t00"/>
              </a:rPr>
              <a:t>associative memory </a:t>
            </a:r>
            <a:r>
              <a:rPr lang="en-IN" sz="1800" dirty="0">
                <a:effectLst/>
                <a:latin typeface="TTE1948BD8t00"/>
              </a:rPr>
              <a:t>(retrieving data from </a:t>
            </a:r>
            <a:r>
              <a:rPr lang="en-IN" sz="1800" dirty="0">
                <a:effectLst/>
                <a:latin typeface="TTE19494D0t00"/>
              </a:rPr>
              <a:t>associative memory </a:t>
            </a:r>
            <a:r>
              <a:rPr lang="en-IN" sz="1800" dirty="0">
                <a:effectLst/>
                <a:latin typeface="TTE1948BD8t00"/>
              </a:rPr>
              <a:t>is negligible). </a:t>
            </a:r>
          </a:p>
          <a:p>
            <a:pPr>
              <a:buFont typeface="+mj-lt"/>
              <a:buAutoNum type="arabicPeriod"/>
            </a:pPr>
            <a:r>
              <a:rPr lang="en-IN" sz="1800" dirty="0">
                <a:effectLst/>
                <a:latin typeface="TTE1948BD8t00"/>
              </a:rPr>
              <a:t>The </a:t>
            </a:r>
            <a:r>
              <a:rPr lang="en-IN" sz="1800" dirty="0">
                <a:effectLst/>
                <a:latin typeface="TTE19494D0t00"/>
              </a:rPr>
              <a:t>class </a:t>
            </a:r>
            <a:r>
              <a:rPr lang="en-IN" sz="1800" dirty="0">
                <a:effectLst/>
                <a:latin typeface="TTE1948BD8t00"/>
              </a:rPr>
              <a:t>definition exists only one time but whose </a:t>
            </a:r>
            <a:r>
              <a:rPr lang="en-IN" sz="1800" dirty="0">
                <a:effectLst/>
                <a:latin typeface="TTE19494D0t00"/>
              </a:rPr>
              <a:t>objects </a:t>
            </a:r>
            <a:r>
              <a:rPr lang="en-IN" sz="1800" dirty="0">
                <a:effectLst/>
                <a:latin typeface="TTE1948BD8t00"/>
              </a:rPr>
              <a:t>can exists many number of times</a:t>
            </a:r>
          </a:p>
          <a:p>
            <a:endParaRPr lang="en-IN" dirty="0"/>
          </a:p>
        </p:txBody>
      </p:sp>
    </p:spTree>
    <p:extLst>
      <p:ext uri="{BB962C8B-B14F-4D97-AF65-F5344CB8AC3E}">
        <p14:creationId xmlns:p14="http://schemas.microsoft.com/office/powerpoint/2010/main" val="391272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OBJECT</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p:txBody>
          <a:bodyPr>
            <a:normAutofit fontScale="85000" lnSpcReduction="20000"/>
          </a:bodyPr>
          <a:lstStyle/>
          <a:p>
            <a:pPr marL="0" indent="0">
              <a:buNone/>
            </a:pPr>
            <a:r>
              <a:rPr lang="en-IN" sz="1800" dirty="0">
                <a:effectLst/>
                <a:latin typeface="TTE1948BD8t00"/>
              </a:rPr>
              <a:t>In order to </a:t>
            </a:r>
            <a:r>
              <a:rPr lang="en-IN" sz="1800" dirty="0">
                <a:effectLst/>
                <a:latin typeface="TTE19499A0t00"/>
              </a:rPr>
              <a:t>store the data </a:t>
            </a:r>
            <a:r>
              <a:rPr lang="en-IN" sz="1800" dirty="0">
                <a:effectLst/>
                <a:latin typeface="TTE1948BD8t00"/>
              </a:rPr>
              <a:t>for the </a:t>
            </a:r>
            <a:r>
              <a:rPr lang="en-IN" sz="1800" dirty="0">
                <a:effectLst/>
                <a:latin typeface="TTE19494D0t00"/>
              </a:rPr>
              <a:t>data members </a:t>
            </a:r>
            <a:r>
              <a:rPr lang="en-IN" sz="1800" dirty="0">
                <a:effectLst/>
                <a:latin typeface="TTE1948BD8t00"/>
              </a:rPr>
              <a:t>of the </a:t>
            </a:r>
            <a:r>
              <a:rPr lang="en-IN" sz="1800" dirty="0">
                <a:effectLst/>
                <a:latin typeface="TTE19494D0t00"/>
              </a:rPr>
              <a:t>class</a:t>
            </a:r>
            <a:r>
              <a:rPr lang="en-IN" sz="1800" dirty="0">
                <a:effectLst/>
                <a:latin typeface="TTE1948BD8t00"/>
              </a:rPr>
              <a:t>, we must create an </a:t>
            </a:r>
            <a:r>
              <a:rPr lang="en-IN" sz="1800" dirty="0">
                <a:effectLst/>
                <a:latin typeface="TTE19494D0t00"/>
              </a:rPr>
              <a:t>object</a:t>
            </a:r>
            <a:r>
              <a:rPr lang="en-IN" sz="1800" dirty="0">
                <a:effectLst/>
                <a:latin typeface="TTE1948BD8t00"/>
              </a:rPr>
              <a:t>. </a:t>
            </a:r>
            <a:endParaRPr lang="en-IN" sz="1200" dirty="0"/>
          </a:p>
          <a:p>
            <a:pPr>
              <a:buFont typeface="+mj-lt"/>
              <a:buAutoNum type="arabicPeriod"/>
            </a:pPr>
            <a:r>
              <a:rPr lang="en-IN" sz="1800" dirty="0">
                <a:effectLst/>
                <a:latin typeface="TTE19499A0t00"/>
              </a:rPr>
              <a:t>Instance </a:t>
            </a:r>
            <a:r>
              <a:rPr lang="en-IN" sz="1800" dirty="0">
                <a:effectLst/>
                <a:latin typeface="TTE1948BD8t00"/>
              </a:rPr>
              <a:t>(</a:t>
            </a:r>
            <a:r>
              <a:rPr lang="en-IN" sz="1800" dirty="0">
                <a:effectLst/>
                <a:latin typeface="TTE19494D0t00"/>
              </a:rPr>
              <a:t>instance </a:t>
            </a:r>
            <a:r>
              <a:rPr lang="en-IN" sz="1800" dirty="0">
                <a:effectLst/>
                <a:latin typeface="TTE1948BD8t00"/>
              </a:rPr>
              <a:t>is a </a:t>
            </a:r>
            <a:r>
              <a:rPr lang="en-IN" sz="1800" dirty="0">
                <a:effectLst/>
                <a:latin typeface="TTE19499A0t00"/>
              </a:rPr>
              <a:t>mechanism of allocating </a:t>
            </a:r>
            <a:r>
              <a:rPr lang="en-IN" sz="1800" dirty="0">
                <a:effectLst/>
                <a:latin typeface="TTE1948BD8t00"/>
              </a:rPr>
              <a:t>sufficient amount of </a:t>
            </a:r>
            <a:r>
              <a:rPr lang="en-IN" sz="1800" dirty="0">
                <a:effectLst/>
                <a:latin typeface="TTE19499A0t00"/>
              </a:rPr>
              <a:t>memory space </a:t>
            </a:r>
            <a:r>
              <a:rPr lang="en-IN" sz="1800" dirty="0">
                <a:effectLst/>
                <a:latin typeface="TTE1948BD8t00"/>
              </a:rPr>
              <a:t>for </a:t>
            </a:r>
            <a:r>
              <a:rPr lang="en-IN" sz="1800" dirty="0">
                <a:effectLst/>
                <a:latin typeface="TTE19494D0t00"/>
              </a:rPr>
              <a:t>data members </a:t>
            </a:r>
            <a:r>
              <a:rPr lang="en-IN" sz="1800" dirty="0">
                <a:effectLst/>
                <a:latin typeface="TTE1948BD8t00"/>
              </a:rPr>
              <a:t>of a </a:t>
            </a:r>
            <a:r>
              <a:rPr lang="en-IN" sz="1800" dirty="0">
                <a:effectLst/>
                <a:latin typeface="TTE19494D0t00"/>
              </a:rPr>
              <a:t>class</a:t>
            </a:r>
            <a:r>
              <a:rPr lang="en-IN" sz="1800" dirty="0">
                <a:effectLst/>
                <a:latin typeface="TTE1948BD8t00"/>
              </a:rPr>
              <a:t>) of a </a:t>
            </a:r>
            <a:r>
              <a:rPr lang="en-IN" sz="1800" dirty="0">
                <a:effectLst/>
                <a:latin typeface="TTE19494D0t00"/>
              </a:rPr>
              <a:t>class </a:t>
            </a:r>
            <a:r>
              <a:rPr lang="en-IN" sz="1800" dirty="0">
                <a:effectLst/>
                <a:latin typeface="TTE1948BD8t00"/>
              </a:rPr>
              <a:t>is known as an </a:t>
            </a:r>
            <a:r>
              <a:rPr lang="en-IN" sz="1800" dirty="0">
                <a:effectLst/>
                <a:latin typeface="TTE19494D0t00"/>
              </a:rPr>
              <a:t>object</a:t>
            </a:r>
            <a:r>
              <a:rPr lang="en-IN" sz="1800" dirty="0">
                <a:effectLst/>
                <a:latin typeface="TTE1948BD8t00"/>
              </a:rPr>
              <a:t>. </a:t>
            </a:r>
          </a:p>
          <a:p>
            <a:pPr>
              <a:buFont typeface="+mj-lt"/>
              <a:buAutoNum type="arabicPeriod"/>
            </a:pPr>
            <a:r>
              <a:rPr lang="en-IN" sz="1800" dirty="0">
                <a:effectLst/>
                <a:latin typeface="TTE19499A0t00"/>
              </a:rPr>
              <a:t>Class variable </a:t>
            </a:r>
            <a:r>
              <a:rPr lang="en-IN" sz="1800" dirty="0">
                <a:effectLst/>
                <a:latin typeface="TTE1948BD8t00"/>
              </a:rPr>
              <a:t>is known as an </a:t>
            </a:r>
            <a:r>
              <a:rPr lang="en-IN" sz="1800" dirty="0">
                <a:effectLst/>
                <a:latin typeface="TTE19494D0t00"/>
              </a:rPr>
              <a:t>object</a:t>
            </a:r>
            <a:r>
              <a:rPr lang="en-IN" sz="1800" dirty="0">
                <a:effectLst/>
                <a:latin typeface="TTE1948BD8t00"/>
              </a:rPr>
              <a:t>. </a:t>
            </a:r>
          </a:p>
          <a:p>
            <a:pPr>
              <a:buFont typeface="+mj-lt"/>
              <a:buAutoNum type="arabicPeriod"/>
            </a:pPr>
            <a:r>
              <a:rPr lang="en-IN" sz="1800" dirty="0">
                <a:effectLst/>
                <a:latin typeface="TTE19499A0t00"/>
              </a:rPr>
              <a:t>Grouped item </a:t>
            </a:r>
            <a:r>
              <a:rPr lang="en-IN" sz="1800" dirty="0">
                <a:effectLst/>
                <a:latin typeface="TTE1948BD8t00"/>
              </a:rPr>
              <a:t>(</a:t>
            </a:r>
            <a:r>
              <a:rPr lang="en-IN" sz="1800" dirty="0">
                <a:effectLst/>
                <a:latin typeface="TTE19494D0t00"/>
              </a:rPr>
              <a:t>grouped item </a:t>
            </a:r>
            <a:r>
              <a:rPr lang="en-IN" sz="1800" dirty="0">
                <a:effectLst/>
                <a:latin typeface="TTE1948BD8t00"/>
              </a:rPr>
              <a:t>is a variable which </a:t>
            </a:r>
            <a:r>
              <a:rPr lang="en-IN" sz="1800" dirty="0">
                <a:effectLst/>
                <a:latin typeface="TTE19499A0t00"/>
              </a:rPr>
              <a:t>allows us to store more than one value</a:t>
            </a:r>
            <a:r>
              <a:rPr lang="en-IN" sz="1800" dirty="0">
                <a:effectLst/>
                <a:latin typeface="TTE1948BD8t00"/>
              </a:rPr>
              <a:t>) is known as an </a:t>
            </a:r>
            <a:r>
              <a:rPr lang="en-IN" sz="1800" dirty="0">
                <a:effectLst/>
                <a:latin typeface="TTE19494D0t00"/>
              </a:rPr>
              <a:t>object. </a:t>
            </a:r>
            <a:endParaRPr lang="en-IN" sz="1800" dirty="0">
              <a:effectLst/>
              <a:latin typeface="TTE1948BD8t00"/>
            </a:endParaRPr>
          </a:p>
          <a:p>
            <a:pPr>
              <a:buFont typeface="+mj-lt"/>
              <a:buAutoNum type="arabicPeriod"/>
            </a:pPr>
            <a:r>
              <a:rPr lang="en-IN" sz="1800" dirty="0">
                <a:effectLst/>
                <a:latin typeface="TTE19499A0t00"/>
              </a:rPr>
              <a:t>Value form </a:t>
            </a:r>
            <a:r>
              <a:rPr lang="en-IN" sz="1800" dirty="0">
                <a:effectLst/>
                <a:latin typeface="TTE1948BD8t00"/>
              </a:rPr>
              <a:t>of a </a:t>
            </a:r>
            <a:r>
              <a:rPr lang="en-IN" sz="1800" dirty="0">
                <a:effectLst/>
                <a:latin typeface="TTE19494D0t00"/>
              </a:rPr>
              <a:t>class </a:t>
            </a:r>
            <a:r>
              <a:rPr lang="en-IN" sz="1800" dirty="0">
                <a:effectLst/>
                <a:latin typeface="TTE1948BD8t00"/>
              </a:rPr>
              <a:t>is known as an </a:t>
            </a:r>
            <a:r>
              <a:rPr lang="en-IN" sz="1800" dirty="0">
                <a:effectLst/>
                <a:latin typeface="TTE19494D0t00"/>
              </a:rPr>
              <a:t>object</a:t>
            </a:r>
            <a:r>
              <a:rPr lang="en-IN" sz="1800" dirty="0">
                <a:effectLst/>
                <a:latin typeface="TTE1948BD8t00"/>
              </a:rPr>
              <a:t>. </a:t>
            </a:r>
          </a:p>
          <a:p>
            <a:pPr>
              <a:buFont typeface="+mj-lt"/>
              <a:buAutoNum type="arabicPeriod"/>
            </a:pPr>
            <a:r>
              <a:rPr lang="en-IN" sz="1800" dirty="0">
                <a:effectLst/>
                <a:latin typeface="TTE19499A0t00"/>
              </a:rPr>
              <a:t>Blue print </a:t>
            </a:r>
            <a:r>
              <a:rPr lang="en-IN" sz="1800" dirty="0">
                <a:effectLst/>
                <a:latin typeface="TTE1948BD8t00"/>
              </a:rPr>
              <a:t>of a </a:t>
            </a:r>
            <a:r>
              <a:rPr lang="en-IN" sz="1800" dirty="0">
                <a:effectLst/>
                <a:latin typeface="TTE19494D0t00"/>
              </a:rPr>
              <a:t>class </a:t>
            </a:r>
            <a:r>
              <a:rPr lang="en-IN" sz="1800" dirty="0">
                <a:effectLst/>
                <a:latin typeface="TTE1948BD8t00"/>
              </a:rPr>
              <a:t>is known as an </a:t>
            </a:r>
            <a:r>
              <a:rPr lang="en-IN" sz="1800" dirty="0">
                <a:effectLst/>
                <a:latin typeface="TTE19494D0t00"/>
              </a:rPr>
              <a:t>object</a:t>
            </a:r>
            <a:r>
              <a:rPr lang="en-IN" sz="1800" dirty="0">
                <a:effectLst/>
                <a:latin typeface="TTE1948BD8t00"/>
              </a:rPr>
              <a:t>. </a:t>
            </a:r>
          </a:p>
          <a:p>
            <a:pPr>
              <a:buFont typeface="+mj-lt"/>
              <a:buAutoNum type="arabicPeriod"/>
            </a:pPr>
            <a:r>
              <a:rPr lang="en-IN" sz="1800" dirty="0">
                <a:effectLst/>
                <a:latin typeface="TTE19499A0t00"/>
              </a:rPr>
              <a:t>Logical runtime entity </a:t>
            </a:r>
            <a:r>
              <a:rPr lang="en-IN" sz="1800" dirty="0">
                <a:effectLst/>
                <a:latin typeface="TTE1948BD8t00"/>
              </a:rPr>
              <a:t>is known as an </a:t>
            </a:r>
            <a:r>
              <a:rPr lang="en-IN" sz="1800" dirty="0">
                <a:effectLst/>
                <a:latin typeface="TTE19494D0t00"/>
              </a:rPr>
              <a:t>object</a:t>
            </a:r>
            <a:r>
              <a:rPr lang="en-IN" sz="1800" dirty="0">
                <a:effectLst/>
                <a:latin typeface="TTE1948BD8t00"/>
              </a:rPr>
              <a:t>. </a:t>
            </a:r>
          </a:p>
          <a:p>
            <a:pPr>
              <a:buFont typeface="+mj-lt"/>
              <a:buAutoNum type="arabicPeriod"/>
            </a:pPr>
            <a:r>
              <a:rPr lang="en-IN" sz="1800" dirty="0">
                <a:effectLst/>
                <a:latin typeface="TTE19499A0t00"/>
              </a:rPr>
              <a:t>Real world entities </a:t>
            </a:r>
            <a:r>
              <a:rPr lang="en-IN" sz="1800" dirty="0">
                <a:effectLst/>
                <a:latin typeface="TTE1948BD8t00"/>
              </a:rPr>
              <a:t>are called as </a:t>
            </a:r>
            <a:r>
              <a:rPr lang="en-IN" sz="1800" dirty="0">
                <a:effectLst/>
                <a:latin typeface="TTE19494D0t00"/>
              </a:rPr>
              <a:t>objects</a:t>
            </a:r>
            <a:r>
              <a:rPr lang="en-IN" sz="1800" dirty="0">
                <a:effectLst/>
                <a:latin typeface="TTE1948BD8t00"/>
              </a:rPr>
              <a:t>. </a:t>
            </a:r>
          </a:p>
          <a:p>
            <a:pPr>
              <a:buFont typeface="+mj-lt"/>
              <a:buAutoNum type="arabicPeriod"/>
            </a:pPr>
            <a:endParaRPr lang="en-IN" sz="1800" dirty="0">
              <a:latin typeface="TTE1948BD8t00"/>
            </a:endParaRPr>
          </a:p>
          <a:p>
            <a:pPr marL="0" indent="0">
              <a:buNone/>
            </a:pPr>
            <a:r>
              <a:rPr lang="en-IN" sz="1800" dirty="0">
                <a:effectLst/>
                <a:latin typeface="TTE1948BD8t00"/>
              </a:rPr>
              <a:t>Note:</a:t>
            </a:r>
          </a:p>
          <a:p>
            <a:pPr>
              <a:buFont typeface="Arial" panose="020B0604020202020204" pitchFamily="34" charset="0"/>
              <a:buChar char="•"/>
            </a:pPr>
            <a:r>
              <a:rPr lang="en-IN" sz="1800" dirty="0">
                <a:effectLst/>
                <a:latin typeface="TTE1948BD8t00"/>
              </a:rPr>
              <a:t>JAVA always follows </a:t>
            </a:r>
            <a:r>
              <a:rPr lang="en-IN" sz="1800" dirty="0">
                <a:effectLst/>
                <a:latin typeface="TTE19499A0t00"/>
              </a:rPr>
              <a:t>dynamic memory allocation </a:t>
            </a:r>
            <a:r>
              <a:rPr lang="en-IN" sz="1800" dirty="0">
                <a:effectLst/>
                <a:latin typeface="TTE1948BD8t00"/>
              </a:rPr>
              <a:t>but not </a:t>
            </a:r>
            <a:r>
              <a:rPr lang="en-IN" sz="1800" dirty="0">
                <a:effectLst/>
                <a:latin typeface="TTE19499A0t00"/>
              </a:rPr>
              <a:t>static memory allocation</a:t>
            </a:r>
            <a:r>
              <a:rPr lang="en-IN" sz="1800" dirty="0">
                <a:effectLst/>
                <a:latin typeface="TTE1948BD8t00"/>
              </a:rPr>
              <a:t>. </a:t>
            </a:r>
            <a:endParaRPr lang="en-IN" sz="1800" dirty="0">
              <a:effectLst/>
              <a:latin typeface="Symbol" pitchFamily="2" charset="2"/>
            </a:endParaRPr>
          </a:p>
          <a:p>
            <a:pPr>
              <a:buFont typeface="Arial" panose="020B0604020202020204" pitchFamily="34" charset="0"/>
              <a:buChar char="•"/>
            </a:pPr>
            <a:endParaRPr lang="en-IN" sz="1800" dirty="0">
              <a:effectLst/>
              <a:latin typeface="TTE1948BD8t00"/>
            </a:endParaRPr>
          </a:p>
          <a:p>
            <a:pPr>
              <a:buFont typeface="Arial" panose="020B0604020202020204" pitchFamily="34" charset="0"/>
              <a:buChar char="•"/>
            </a:pPr>
            <a:r>
              <a:rPr lang="en-IN" sz="1800" dirty="0">
                <a:effectLst/>
                <a:latin typeface="TTE1948BD8t00"/>
              </a:rPr>
              <a:t>In order to create a memory space in JAVA we must use an operator called </a:t>
            </a:r>
            <a:r>
              <a:rPr lang="en-IN" sz="1800" dirty="0">
                <a:effectLst/>
                <a:latin typeface="TTE19499A0t00"/>
              </a:rPr>
              <a:t>new</a:t>
            </a:r>
            <a:r>
              <a:rPr lang="en-IN" sz="1800" dirty="0">
                <a:effectLst/>
                <a:latin typeface="TTE1948BD8t00"/>
              </a:rPr>
              <a:t>. This </a:t>
            </a:r>
            <a:r>
              <a:rPr lang="en-IN" sz="1800" dirty="0">
                <a:effectLst/>
                <a:latin typeface="TTE19494D0t00"/>
              </a:rPr>
              <a:t>new </a:t>
            </a:r>
            <a:r>
              <a:rPr lang="en-IN" sz="1800" dirty="0">
                <a:effectLst/>
                <a:latin typeface="TTE1948BD8t00"/>
              </a:rPr>
              <a:t>operator is known as </a:t>
            </a:r>
            <a:r>
              <a:rPr lang="en-IN" sz="1800" dirty="0">
                <a:effectLst/>
                <a:latin typeface="TTE19494D0t00"/>
              </a:rPr>
              <a:t>dynamic memory allocation operator</a:t>
            </a:r>
            <a:r>
              <a:rPr lang="en-IN" sz="1800" dirty="0">
                <a:effectLst/>
                <a:latin typeface="TTE1948BD8t00"/>
              </a:rPr>
              <a:t>. </a:t>
            </a:r>
            <a:endParaRPr lang="en-IN" sz="1800" dirty="0">
              <a:effectLst/>
              <a:latin typeface="Symbol" pitchFamily="2" charset="2"/>
            </a:endParaRPr>
          </a:p>
          <a:p>
            <a:pPr>
              <a:buFont typeface="+mj-lt"/>
              <a:buAutoNum type="arabicPeriod"/>
            </a:pPr>
            <a:endParaRPr lang="en-IN" sz="1800" dirty="0">
              <a:effectLst/>
              <a:latin typeface="TTE1948BD8t00"/>
            </a:endParaRPr>
          </a:p>
        </p:txBody>
      </p:sp>
    </p:spTree>
    <p:extLst>
      <p:ext uri="{BB962C8B-B14F-4D97-AF65-F5344CB8AC3E}">
        <p14:creationId xmlns:p14="http://schemas.microsoft.com/office/powerpoint/2010/main" val="3964116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OBJECT - Syntax</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p:txBody>
          <a:bodyPr>
            <a:normAutofit/>
          </a:bodyPr>
          <a:lstStyle/>
          <a:p>
            <a:pPr marL="0" indent="0">
              <a:buNone/>
            </a:pPr>
            <a:r>
              <a:rPr lang="en-IN" sz="1800" dirty="0">
                <a:effectLst/>
                <a:latin typeface="Courier" panose="02070309020205020404" pitchFamily="49" charset="0"/>
              </a:rPr>
              <a:t>&lt;</a:t>
            </a:r>
            <a:r>
              <a:rPr lang="en-IN" sz="1800" dirty="0" err="1">
                <a:effectLst/>
                <a:latin typeface="Courier" panose="02070309020205020404" pitchFamily="49" charset="0"/>
              </a:rPr>
              <a:t>Clsname</a:t>
            </a:r>
            <a:r>
              <a:rPr lang="en-IN" sz="1800" dirty="0">
                <a:effectLst/>
                <a:latin typeface="Courier" panose="02070309020205020404" pitchFamily="49" charset="0"/>
              </a:rPr>
              <a:t>&gt; </a:t>
            </a:r>
            <a:r>
              <a:rPr lang="en-IN" sz="1800" dirty="0" err="1">
                <a:effectLst/>
                <a:latin typeface="Courier" panose="02070309020205020404" pitchFamily="49" charset="0"/>
              </a:rPr>
              <a:t>objname</a:t>
            </a:r>
            <a:r>
              <a:rPr lang="en-IN" sz="1800" dirty="0">
                <a:effectLst/>
                <a:latin typeface="Courier" panose="02070309020205020404" pitchFamily="49" charset="0"/>
              </a:rPr>
              <a:t> = new &lt;</a:t>
            </a:r>
            <a:r>
              <a:rPr lang="en-IN" sz="1800" dirty="0" err="1">
                <a:effectLst/>
                <a:latin typeface="Courier" panose="02070309020205020404" pitchFamily="49" charset="0"/>
              </a:rPr>
              <a:t>clsname</a:t>
            </a:r>
            <a:r>
              <a:rPr lang="en-IN" sz="1800" dirty="0">
                <a:effectLst/>
                <a:latin typeface="Courier" panose="02070309020205020404" pitchFamily="49" charset="0"/>
              </a:rPr>
              <a:t> ()&gt; </a:t>
            </a:r>
            <a:endParaRPr lang="en-IN" sz="1200" dirty="0"/>
          </a:p>
          <a:p>
            <a:pPr marL="0" indent="0">
              <a:buNone/>
            </a:pPr>
            <a:endParaRPr lang="en-IN" sz="1800" dirty="0">
              <a:effectLst/>
              <a:latin typeface="TTE19494D0t00"/>
            </a:endParaRPr>
          </a:p>
          <a:p>
            <a:pPr marL="0" indent="0">
              <a:buNone/>
            </a:pPr>
            <a:r>
              <a:rPr lang="en-IN" sz="1800" dirty="0" err="1">
                <a:effectLst/>
                <a:latin typeface="TTE19494D0t00"/>
              </a:rPr>
              <a:t>Clsname</a:t>
            </a:r>
            <a:r>
              <a:rPr lang="en-IN" sz="1800" dirty="0">
                <a:effectLst/>
                <a:latin typeface="TTE19494D0t00"/>
              </a:rPr>
              <a:t> </a:t>
            </a:r>
            <a:r>
              <a:rPr lang="en-IN" sz="1800" dirty="0">
                <a:effectLst/>
                <a:latin typeface="TTE1948BD8t00"/>
              </a:rPr>
              <a:t>represents name of the </a:t>
            </a:r>
            <a:r>
              <a:rPr lang="en-IN" sz="1800" dirty="0">
                <a:effectLst/>
                <a:latin typeface="TTE19494D0t00"/>
              </a:rPr>
              <a:t>class</a:t>
            </a:r>
            <a:r>
              <a:rPr lang="en-IN" sz="1800" dirty="0">
                <a:effectLst/>
                <a:latin typeface="TTE1948BD8t00"/>
              </a:rPr>
              <a:t>. </a:t>
            </a:r>
          </a:p>
          <a:p>
            <a:pPr marL="0" indent="0">
              <a:buNone/>
            </a:pPr>
            <a:r>
              <a:rPr lang="en-IN" sz="1800" dirty="0" err="1">
                <a:effectLst/>
                <a:latin typeface="TTE19494D0t00"/>
              </a:rPr>
              <a:t>Objname</a:t>
            </a:r>
            <a:r>
              <a:rPr lang="en-IN" sz="1800" dirty="0">
                <a:effectLst/>
                <a:latin typeface="TTE19494D0t00"/>
              </a:rPr>
              <a:t> </a:t>
            </a:r>
            <a:r>
              <a:rPr lang="en-IN" sz="1800" dirty="0">
                <a:effectLst/>
                <a:latin typeface="TTE1948BD8t00"/>
              </a:rPr>
              <a:t>represents JAVA valid variable name treated as </a:t>
            </a:r>
            <a:r>
              <a:rPr lang="en-IN" sz="1800" dirty="0">
                <a:effectLst/>
                <a:latin typeface="TTE19494D0t00"/>
              </a:rPr>
              <a:t>object</a:t>
            </a:r>
            <a:r>
              <a:rPr lang="en-IN" sz="1800" dirty="0">
                <a:effectLst/>
                <a:latin typeface="TTE1948BD8t00"/>
              </a:rPr>
              <a:t>. </a:t>
            </a:r>
          </a:p>
          <a:p>
            <a:pPr marL="0" indent="0">
              <a:buNone/>
            </a:pPr>
            <a:r>
              <a:rPr lang="en-IN" sz="1800" dirty="0">
                <a:effectLst/>
                <a:latin typeface="TTE19494D0t00"/>
              </a:rPr>
              <a:t>New </a:t>
            </a:r>
            <a:r>
              <a:rPr lang="en-IN" sz="1800" dirty="0">
                <a:effectLst/>
                <a:latin typeface="TTE1948BD8t00"/>
              </a:rPr>
              <a:t>is called </a:t>
            </a:r>
            <a:r>
              <a:rPr lang="en-IN" sz="1800" dirty="0">
                <a:effectLst/>
                <a:latin typeface="TTE19494D0t00"/>
              </a:rPr>
              <a:t>dynamic memory allocation operator</a:t>
            </a:r>
            <a:r>
              <a:rPr lang="en-IN" sz="1800" dirty="0">
                <a:effectLst/>
                <a:latin typeface="TTE1948BD8t00"/>
              </a:rPr>
              <a:t>. </a:t>
            </a:r>
            <a:endParaRPr lang="en-IN" sz="1200" dirty="0"/>
          </a:p>
          <a:p>
            <a:pPr marL="0" indent="0">
              <a:buNone/>
            </a:pPr>
            <a:r>
              <a:rPr lang="en-IN" sz="1800" dirty="0" err="1">
                <a:effectLst/>
                <a:latin typeface="TTE19494D0t00"/>
              </a:rPr>
              <a:t>Clsname</a:t>
            </a:r>
            <a:r>
              <a:rPr lang="en-IN" sz="1800" dirty="0">
                <a:effectLst/>
                <a:latin typeface="TTE19494D0t00"/>
              </a:rPr>
              <a:t> () </a:t>
            </a:r>
            <a:r>
              <a:rPr lang="en-IN" sz="1800" dirty="0">
                <a:effectLst/>
                <a:latin typeface="TTE1948BD8t00"/>
              </a:rPr>
              <a:t>represents </a:t>
            </a:r>
            <a:r>
              <a:rPr lang="en-IN" sz="1800" dirty="0">
                <a:effectLst/>
                <a:latin typeface="TTE19499A0t00"/>
              </a:rPr>
              <a:t>constructor</a:t>
            </a:r>
            <a:r>
              <a:rPr lang="en-IN" sz="1800" dirty="0">
                <a:effectLst/>
                <a:latin typeface="TTE1948BD8t00"/>
              </a:rPr>
              <a:t>. </a:t>
            </a:r>
          </a:p>
          <a:p>
            <a:pPr marL="0" indent="0">
              <a:buNone/>
            </a:pPr>
            <a:endParaRPr lang="en-IN" sz="1800" dirty="0">
              <a:latin typeface="TTE1948BD8t00"/>
            </a:endParaRPr>
          </a:p>
          <a:p>
            <a:pPr marL="0" indent="0">
              <a:buNone/>
            </a:pPr>
            <a:r>
              <a:rPr lang="en-IN" sz="1800" dirty="0">
                <a:effectLst/>
                <a:latin typeface="TTE1948BD8t00"/>
              </a:rPr>
              <a:t>The </a:t>
            </a:r>
            <a:r>
              <a:rPr lang="en-IN" sz="1800" dirty="0">
                <a:effectLst/>
                <a:latin typeface="TTE19494D0t00"/>
              </a:rPr>
              <a:t>new </a:t>
            </a:r>
            <a:r>
              <a:rPr lang="en-IN" sz="1800" dirty="0">
                <a:effectLst/>
                <a:latin typeface="TTE1948BD8t00"/>
              </a:rPr>
              <a:t>operator will perform two standard actions. They are: </a:t>
            </a:r>
            <a:endParaRPr lang="en-IN" sz="1200" dirty="0"/>
          </a:p>
          <a:p>
            <a:pPr>
              <a:buFont typeface="+mj-lt"/>
              <a:buAutoNum type="arabicPeriod"/>
            </a:pPr>
            <a:r>
              <a:rPr lang="en-IN" sz="1800" dirty="0">
                <a:effectLst/>
                <a:latin typeface="TTE1948BD8t00"/>
              </a:rPr>
              <a:t>It allocates sufficient amount of memory space for the </a:t>
            </a:r>
            <a:r>
              <a:rPr lang="en-IN" sz="1800" dirty="0">
                <a:effectLst/>
                <a:latin typeface="TTE19494D0t00"/>
              </a:rPr>
              <a:t>data members </a:t>
            </a:r>
            <a:r>
              <a:rPr lang="en-IN" sz="1800" dirty="0">
                <a:effectLst/>
                <a:latin typeface="TTE1948BD8t00"/>
              </a:rPr>
              <a:t>of the </a:t>
            </a:r>
            <a:r>
              <a:rPr lang="en-IN" sz="1800" dirty="0">
                <a:effectLst/>
                <a:latin typeface="TTE19494D0t00"/>
              </a:rPr>
              <a:t>class</a:t>
            </a:r>
            <a:r>
              <a:rPr lang="en-IN" sz="1800" dirty="0">
                <a:effectLst/>
                <a:latin typeface="TTE1948BD8t00"/>
              </a:rPr>
              <a:t>. </a:t>
            </a:r>
          </a:p>
          <a:p>
            <a:pPr>
              <a:buFont typeface="+mj-lt"/>
              <a:buAutoNum type="arabicPeriod"/>
            </a:pPr>
            <a:r>
              <a:rPr lang="en-IN" sz="1800" dirty="0">
                <a:effectLst/>
                <a:latin typeface="TTE1948BD8t00"/>
              </a:rPr>
              <a:t>It takes an address of the </a:t>
            </a:r>
            <a:r>
              <a:rPr lang="en-IN" sz="1800" dirty="0">
                <a:effectLst/>
                <a:latin typeface="TTE19494D0t00"/>
              </a:rPr>
              <a:t>class </a:t>
            </a:r>
            <a:r>
              <a:rPr lang="en-IN" sz="1800" dirty="0">
                <a:effectLst/>
                <a:latin typeface="TTE1948BD8t00"/>
              </a:rPr>
              <a:t>and stored in the left hand side variable of syntax-1. </a:t>
            </a:r>
          </a:p>
          <a:p>
            <a:pPr>
              <a:buFont typeface="+mj-lt"/>
              <a:buAutoNum type="arabicPeriod"/>
            </a:pPr>
            <a:endParaRPr lang="en-IN" sz="1800" dirty="0">
              <a:effectLst/>
              <a:latin typeface="TTE1948BD8t00"/>
            </a:endParaRPr>
          </a:p>
        </p:txBody>
      </p:sp>
    </p:spTree>
    <p:extLst>
      <p:ext uri="{BB962C8B-B14F-4D97-AF65-F5344CB8AC3E}">
        <p14:creationId xmlns:p14="http://schemas.microsoft.com/office/powerpoint/2010/main" val="1158395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Abstraction</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p:txBody>
          <a:bodyPr>
            <a:normAutofit/>
          </a:bodyPr>
          <a:lstStyle/>
          <a:p>
            <a:pPr marL="0" indent="0">
              <a:buNone/>
            </a:pPr>
            <a:r>
              <a:rPr lang="en-IN" sz="1600" dirty="0">
                <a:solidFill>
                  <a:srgbClr val="000000"/>
                </a:solidFill>
                <a:effectLst/>
                <a:latin typeface="Arial" panose="020B0604020202020204" pitchFamily="34" charset="0"/>
                <a:cs typeface="Arial" panose="020B0604020202020204" pitchFamily="34" charset="0"/>
              </a:rPr>
              <a:t>Hiding the internal implementation and highlighting the set of services</a:t>
            </a:r>
          </a:p>
          <a:p>
            <a:pPr marL="0" indent="0">
              <a:buNone/>
            </a:pPr>
            <a:endParaRPr lang="en-IN" sz="1600" dirty="0">
              <a:solidFill>
                <a:srgbClr val="000000"/>
              </a:solidFill>
              <a:latin typeface="Arial" panose="020B0604020202020204" pitchFamily="34" charset="0"/>
              <a:cs typeface="Arial" panose="020B0604020202020204" pitchFamily="34" charset="0"/>
            </a:endParaRPr>
          </a:p>
          <a:p>
            <a:pPr marL="0" indent="0">
              <a:buNone/>
            </a:pPr>
            <a:r>
              <a:rPr lang="en-IN" sz="1600" dirty="0">
                <a:solidFill>
                  <a:srgbClr val="000000"/>
                </a:solidFill>
                <a:latin typeface="Arial" panose="020B0604020202020204" pitchFamily="34" charset="0"/>
                <a:cs typeface="Arial" panose="020B0604020202020204" pitchFamily="34" charset="0"/>
              </a:rPr>
              <a:t>Ex:-</a:t>
            </a:r>
          </a:p>
          <a:p>
            <a:pPr marL="0" indent="0">
              <a:buNone/>
            </a:pPr>
            <a:r>
              <a:rPr lang="en-IN" sz="1600" dirty="0">
                <a:solidFill>
                  <a:srgbClr val="000000"/>
                </a:solidFill>
                <a:latin typeface="Arial" panose="020B0604020202020204" pitchFamily="34" charset="0"/>
                <a:cs typeface="Arial" panose="020B0604020202020204" pitchFamily="34" charset="0"/>
              </a:rPr>
              <a:t>a. Bank ATM Screens (Hiding thee internal implementation and highlighting set of services like withdraw, money transfer, mobile registration).</a:t>
            </a:r>
          </a:p>
          <a:p>
            <a:pPr marL="0" indent="0">
              <a:buNone/>
            </a:pPr>
            <a:r>
              <a:rPr lang="en-IN" sz="1600" dirty="0">
                <a:solidFill>
                  <a:srgbClr val="000000"/>
                </a:solidFill>
                <a:latin typeface="Arial" panose="020B0604020202020204" pitchFamily="34" charset="0"/>
                <a:cs typeface="Arial" panose="020B0604020202020204" pitchFamily="34" charset="0"/>
              </a:rPr>
              <a:t>b. Mobile phones (The mobile persons are hiding the internal circuit implementation and highlighting touch screen).</a:t>
            </a:r>
          </a:p>
          <a:p>
            <a:pPr marL="0" indent="0">
              <a:buNone/>
            </a:pPr>
            <a:r>
              <a:rPr lang="en-IN" sz="1600" dirty="0">
                <a:solidFill>
                  <a:srgbClr val="000000"/>
                </a:solidFill>
                <a:latin typeface="Arial" panose="020B0604020202020204" pitchFamily="34" charset="0"/>
                <a:cs typeface="Arial" panose="020B0604020202020204" pitchFamily="34" charset="0"/>
              </a:rPr>
              <a:t>c. Syllabus copy (the institutions persons just highlighting the set of contents that persons provided the persons are not highlighting the whole content).</a:t>
            </a:r>
          </a:p>
          <a:p>
            <a:pPr marL="0" indent="0">
              <a:buNone/>
            </a:pPr>
            <a:endParaRPr lang="en-IN" sz="1600" dirty="0">
              <a:solidFill>
                <a:srgbClr val="000000"/>
              </a:solidFill>
              <a:latin typeface="Arial" panose="020B0604020202020204" pitchFamily="34" charset="0"/>
              <a:cs typeface="Arial" panose="020B0604020202020204" pitchFamily="34" charset="0"/>
            </a:endParaRPr>
          </a:p>
          <a:p>
            <a:pPr marL="0" indent="0">
              <a:buNone/>
            </a:pPr>
            <a:r>
              <a:rPr lang="en-IN" sz="1600" dirty="0">
                <a:solidFill>
                  <a:srgbClr val="000000"/>
                </a:solidFill>
                <a:latin typeface="Arial" panose="020B0604020202020204" pitchFamily="34" charset="0"/>
                <a:cs typeface="Arial" panose="020B0604020202020204" pitchFamily="34" charset="0"/>
              </a:rPr>
              <a:t>How we achieve Abstraction in JAVA</a:t>
            </a:r>
          </a:p>
          <a:p>
            <a:pPr lvl="1"/>
            <a:r>
              <a:rPr lang="en-IN" sz="1200" dirty="0">
                <a:solidFill>
                  <a:srgbClr val="000000"/>
                </a:solidFill>
                <a:latin typeface="Arial" panose="020B0604020202020204" pitchFamily="34" charset="0"/>
                <a:cs typeface="Arial" panose="020B0604020202020204" pitchFamily="34" charset="0"/>
              </a:rPr>
              <a:t>Abstract Classes</a:t>
            </a:r>
          </a:p>
          <a:p>
            <a:pPr lvl="1"/>
            <a:r>
              <a:rPr lang="en-IN" sz="1200" dirty="0">
                <a:solidFill>
                  <a:srgbClr val="000000"/>
                </a:solidFill>
                <a:latin typeface="Arial" panose="020B0604020202020204" pitchFamily="34" charset="0"/>
                <a:cs typeface="Arial" panose="020B0604020202020204" pitchFamily="34" charset="0"/>
              </a:rPr>
              <a:t>Interfaces </a:t>
            </a:r>
          </a:p>
          <a:p>
            <a:pPr marL="0" indent="0">
              <a:buNone/>
            </a:pPr>
            <a:endParaRPr lang="en-IN" sz="16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3417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Abstraction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a:xfrm>
            <a:off x="838200" y="1467852"/>
            <a:ext cx="10515600" cy="5149515"/>
          </a:xfrm>
        </p:spPr>
        <p:txBody>
          <a:bodyPr>
            <a:normAutofit fontScale="77500" lnSpcReduction="20000"/>
          </a:bodyPr>
          <a:lstStyle/>
          <a:p>
            <a:r>
              <a:rPr lang="en-IN" sz="1600" dirty="0">
                <a:solidFill>
                  <a:srgbClr val="000000"/>
                </a:solidFill>
                <a:effectLst/>
                <a:latin typeface="Arial" panose="020B0604020202020204" pitchFamily="34" charset="0"/>
                <a:cs typeface="Arial" panose="020B0604020202020204" pitchFamily="34" charset="0"/>
              </a:rPr>
              <a:t>The way of representation the methods are divided into two types</a:t>
            </a:r>
          </a:p>
          <a:p>
            <a:pPr marL="0" indent="0">
              <a:buNone/>
            </a:pPr>
            <a:r>
              <a:rPr lang="en-IN" sz="1600" dirty="0">
                <a:solidFill>
                  <a:srgbClr val="000000"/>
                </a:solidFill>
                <a:effectLst/>
                <a:latin typeface="Arial" panose="020B0604020202020204" pitchFamily="34" charset="0"/>
                <a:cs typeface="Arial" panose="020B0604020202020204" pitchFamily="34" charset="0"/>
              </a:rPr>
              <a:t>	1) Normal methods</a:t>
            </a:r>
          </a:p>
          <a:p>
            <a:pPr marL="0" indent="0">
              <a:buNone/>
            </a:pPr>
            <a:r>
              <a:rPr lang="en-IN" sz="1600" dirty="0">
                <a:solidFill>
                  <a:srgbClr val="000000"/>
                </a:solidFill>
                <a:effectLst/>
                <a:latin typeface="Arial" panose="020B0604020202020204" pitchFamily="34" charset="0"/>
                <a:cs typeface="Arial" panose="020B0604020202020204" pitchFamily="34" charset="0"/>
              </a:rPr>
              <a:t>	2) Abstract methods</a:t>
            </a:r>
          </a:p>
          <a:p>
            <a:pPr marL="0" indent="0">
              <a:buNone/>
            </a:pPr>
            <a:r>
              <a:rPr lang="en-IN" sz="1600" b="1" dirty="0">
                <a:solidFill>
                  <a:srgbClr val="000000"/>
                </a:solidFill>
                <a:effectLst/>
                <a:latin typeface="Arial" panose="020B0604020202020204" pitchFamily="34" charset="0"/>
                <a:cs typeface="Arial" panose="020B0604020202020204" pitchFamily="34" charset="0"/>
              </a:rPr>
              <a:t>1. Normal methods</a:t>
            </a:r>
          </a:p>
          <a:p>
            <a:pPr marL="0" indent="0">
              <a:buNone/>
            </a:pPr>
            <a:r>
              <a:rPr lang="en-IN" sz="1600" dirty="0">
                <a:solidFill>
                  <a:srgbClr val="000000"/>
                </a:solidFill>
                <a:effectLst/>
                <a:latin typeface="Arial" panose="020B0604020202020204" pitchFamily="34" charset="0"/>
                <a:cs typeface="Arial" panose="020B0604020202020204" pitchFamily="34" charset="0"/>
              </a:rPr>
              <a:t>Normal method is a method which contains declaration as well as implementation.</a:t>
            </a:r>
          </a:p>
          <a:p>
            <a:pPr marL="0" indent="0">
              <a:buNone/>
            </a:pPr>
            <a:r>
              <a:rPr lang="en-IN" sz="1600" dirty="0">
                <a:solidFill>
                  <a:srgbClr val="000000"/>
                </a:solidFill>
                <a:effectLst/>
                <a:latin typeface="Arial" panose="020B0604020202020204" pitchFamily="34" charset="0"/>
                <a:cs typeface="Arial" panose="020B0604020202020204" pitchFamily="34" charset="0"/>
              </a:rPr>
              <a:t>Ex:-</a:t>
            </a:r>
          </a:p>
          <a:p>
            <a:pPr marL="0" indent="0">
              <a:buNone/>
            </a:pPr>
            <a:r>
              <a:rPr lang="en-IN" sz="1600" dirty="0">
                <a:solidFill>
                  <a:srgbClr val="000000"/>
                </a:solidFill>
                <a:effectLst/>
                <a:latin typeface="Arial" panose="020B0604020202020204" pitchFamily="34" charset="0"/>
                <a:cs typeface="Arial" panose="020B0604020202020204" pitchFamily="34" charset="0"/>
              </a:rPr>
              <a:t>Void m1()</a:t>
            </a:r>
          </a:p>
          <a:p>
            <a:pPr marL="0" indent="0">
              <a:buNone/>
            </a:pPr>
            <a:r>
              <a:rPr lang="en-IN" sz="1600" dirty="0">
                <a:solidFill>
                  <a:srgbClr val="000000"/>
                </a:solidFill>
                <a:effectLst/>
                <a:latin typeface="Arial" panose="020B0604020202020204" pitchFamily="34" charset="0"/>
                <a:cs typeface="Arial" panose="020B0604020202020204" pitchFamily="34" charset="0"/>
              </a:rPr>
              <a:t>{</a:t>
            </a:r>
          </a:p>
          <a:p>
            <a:pPr marL="0" indent="0">
              <a:buNone/>
            </a:pPr>
            <a:r>
              <a:rPr lang="en-IN" sz="1600" dirty="0">
                <a:solidFill>
                  <a:srgbClr val="000000"/>
                </a:solidFill>
                <a:effectLst/>
                <a:latin typeface="Arial" panose="020B0604020202020204" pitchFamily="34" charset="0"/>
                <a:cs typeface="Arial" panose="020B0604020202020204" pitchFamily="34" charset="0"/>
              </a:rPr>
              <a:t>---------</a:t>
            </a:r>
          </a:p>
          <a:p>
            <a:pPr marL="0" indent="0">
              <a:buNone/>
            </a:pPr>
            <a:r>
              <a:rPr lang="en-IN" sz="1600" dirty="0">
                <a:solidFill>
                  <a:srgbClr val="000000"/>
                </a:solidFill>
                <a:effectLst/>
                <a:latin typeface="Arial" panose="020B0604020202020204" pitchFamily="34" charset="0"/>
                <a:cs typeface="Arial" panose="020B0604020202020204" pitchFamily="34" charset="0"/>
              </a:rPr>
              <a:t>--------body;</a:t>
            </a:r>
          </a:p>
          <a:p>
            <a:pPr marL="0" indent="0">
              <a:buNone/>
            </a:pPr>
            <a:r>
              <a:rPr lang="en-IN" sz="1600" dirty="0">
                <a:solidFill>
                  <a:srgbClr val="000000"/>
                </a:solidFill>
                <a:effectLst/>
                <a:latin typeface="Arial" panose="020B0604020202020204" pitchFamily="34" charset="0"/>
                <a:cs typeface="Arial" panose="020B0604020202020204" pitchFamily="34" charset="0"/>
              </a:rPr>
              <a:t>---------</a:t>
            </a:r>
          </a:p>
          <a:p>
            <a:pPr marL="0" indent="0">
              <a:buNone/>
            </a:pPr>
            <a:r>
              <a:rPr lang="en-IN" sz="1600" dirty="0">
                <a:solidFill>
                  <a:srgbClr val="000000"/>
                </a:solidFill>
                <a:effectLst/>
                <a:latin typeface="Arial" panose="020B0604020202020204" pitchFamily="34" charset="0"/>
                <a:cs typeface="Arial" panose="020B0604020202020204" pitchFamily="34" charset="0"/>
              </a:rPr>
              <a:t>}</a:t>
            </a:r>
          </a:p>
          <a:p>
            <a:pPr marL="0" indent="0">
              <a:buNone/>
            </a:pPr>
            <a:r>
              <a:rPr lang="en-IN" sz="1600" b="1" dirty="0">
                <a:solidFill>
                  <a:srgbClr val="000000"/>
                </a:solidFill>
                <a:latin typeface="Arial" panose="020B0604020202020204" pitchFamily="34" charset="0"/>
                <a:cs typeface="Arial" panose="020B0604020202020204" pitchFamily="34" charset="0"/>
              </a:rPr>
              <a:t>2. Abstract Methods:</a:t>
            </a:r>
          </a:p>
          <a:p>
            <a:r>
              <a:rPr lang="en-IN" sz="1600" dirty="0">
                <a:solidFill>
                  <a:srgbClr val="000000"/>
                </a:solidFill>
                <a:latin typeface="Arial" panose="020B0604020202020204" pitchFamily="34" charset="0"/>
                <a:cs typeface="Arial" panose="020B0604020202020204" pitchFamily="34" charset="0"/>
              </a:rPr>
              <a:t>The method which is having declaration but not implementations such type of methods are called abstract Method. </a:t>
            </a:r>
          </a:p>
          <a:p>
            <a:r>
              <a:rPr lang="en-IN" sz="1600" dirty="0">
                <a:solidFill>
                  <a:srgbClr val="000000"/>
                </a:solidFill>
                <a:latin typeface="Arial" panose="020B0604020202020204" pitchFamily="34" charset="0"/>
                <a:cs typeface="Arial" panose="020B0604020202020204" pitchFamily="34" charset="0"/>
              </a:rPr>
              <a:t>Hence every abstract method should end with “;”.</a:t>
            </a:r>
          </a:p>
          <a:p>
            <a:r>
              <a:rPr lang="en-IN" sz="1600" dirty="0">
                <a:solidFill>
                  <a:srgbClr val="000000"/>
                </a:solidFill>
                <a:latin typeface="Arial" panose="020B0604020202020204" pitchFamily="34" charset="0"/>
                <a:cs typeface="Arial" panose="020B0604020202020204" pitchFamily="34" charset="0"/>
              </a:rPr>
              <a:t>The child classes are responsible to provide implementation for parent class abstract methods.</a:t>
            </a:r>
          </a:p>
          <a:p>
            <a:pPr marL="0" indent="0">
              <a:buNone/>
            </a:pPr>
            <a:endParaRPr lang="en-IN" sz="1600" dirty="0">
              <a:solidFill>
                <a:srgbClr val="000000"/>
              </a:solidFill>
              <a:latin typeface="Arial" panose="020B0604020202020204" pitchFamily="34" charset="0"/>
              <a:cs typeface="Arial" panose="020B0604020202020204" pitchFamily="34" charset="0"/>
            </a:endParaRPr>
          </a:p>
          <a:p>
            <a:pPr marL="0" indent="0">
              <a:buNone/>
            </a:pPr>
            <a:r>
              <a:rPr lang="en-IN" sz="1600" dirty="0">
                <a:solidFill>
                  <a:srgbClr val="000000"/>
                </a:solidFill>
                <a:latin typeface="Arial" panose="020B0604020202020204" pitchFamily="34" charset="0"/>
                <a:cs typeface="Arial" panose="020B0604020202020204" pitchFamily="34" charset="0"/>
              </a:rPr>
              <a:t>Ex: - </a:t>
            </a:r>
          </a:p>
          <a:p>
            <a:pPr marL="0" indent="0">
              <a:buNone/>
            </a:pPr>
            <a:r>
              <a:rPr lang="en-IN" sz="1600" dirty="0">
                <a:solidFill>
                  <a:srgbClr val="000000"/>
                </a:solidFill>
                <a:latin typeface="Arial" panose="020B0604020202020204" pitchFamily="34" charset="0"/>
                <a:cs typeface="Arial" panose="020B0604020202020204" pitchFamily="34" charset="0"/>
              </a:rPr>
              <a:t>void m1 (); ----------abstract method</a:t>
            </a:r>
          </a:p>
          <a:p>
            <a:pPr marL="0" indent="0">
              <a:buNone/>
            </a:pPr>
            <a:endParaRPr lang="en-IN" sz="1600" b="1" dirty="0">
              <a:solidFill>
                <a:srgbClr val="000000"/>
              </a:solidFill>
              <a:effectLst/>
              <a:latin typeface="Arial" panose="020B0604020202020204" pitchFamily="34" charset="0"/>
              <a:cs typeface="Arial" panose="020B0604020202020204" pitchFamily="34" charset="0"/>
            </a:endParaRPr>
          </a:p>
          <a:p>
            <a:endParaRPr lang="en-IN" sz="1600" dirty="0">
              <a:solidFill>
                <a:srgbClr val="000000"/>
              </a:solidFill>
              <a:effectLst/>
              <a:latin typeface="Arial" panose="020B0604020202020204" pitchFamily="34" charset="0"/>
              <a:cs typeface="Arial" panose="020B0604020202020204" pitchFamily="34" charset="0"/>
            </a:endParaRPr>
          </a:p>
          <a:p>
            <a:endParaRPr lang="en-IN" sz="16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3952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Abstraction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a:xfrm>
            <a:off x="838200" y="1467852"/>
            <a:ext cx="10515600" cy="5149515"/>
          </a:xfrm>
        </p:spPr>
        <p:txBody>
          <a:bodyPr>
            <a:normAutofit/>
          </a:bodyPr>
          <a:lstStyle/>
          <a:p>
            <a:r>
              <a:rPr lang="en-IN" sz="1600" dirty="0">
                <a:solidFill>
                  <a:srgbClr val="000000"/>
                </a:solidFill>
                <a:effectLst/>
                <a:latin typeface="Arial" panose="020B0604020202020204" pitchFamily="34" charset="0"/>
              </a:rPr>
              <a:t>Based on above representation of methods the classes are divided into two types</a:t>
            </a:r>
          </a:p>
          <a:p>
            <a:pPr marL="0" indent="0">
              <a:buNone/>
            </a:pPr>
            <a:endParaRPr lang="en-IN" sz="1600" dirty="0">
              <a:solidFill>
                <a:srgbClr val="000000"/>
              </a:solidFill>
              <a:effectLst/>
              <a:latin typeface="Arial" panose="020B0604020202020204" pitchFamily="34" charset="0"/>
            </a:endParaRPr>
          </a:p>
          <a:p>
            <a:pPr marL="342900" indent="-342900">
              <a:buAutoNum type="arabicParenR"/>
            </a:pPr>
            <a:r>
              <a:rPr lang="en-IN" sz="1600" dirty="0">
                <a:solidFill>
                  <a:srgbClr val="000000"/>
                </a:solidFill>
                <a:effectLst/>
                <a:latin typeface="Arial" panose="020B0604020202020204" pitchFamily="34" charset="0"/>
              </a:rPr>
              <a:t>Normal classes</a:t>
            </a:r>
          </a:p>
          <a:p>
            <a:pPr marL="0" indent="0">
              <a:buNone/>
            </a:pPr>
            <a:endParaRPr lang="en-IN" sz="1600" dirty="0">
              <a:solidFill>
                <a:srgbClr val="000000"/>
              </a:solidFill>
              <a:effectLst/>
              <a:latin typeface="Arial" panose="020B0604020202020204" pitchFamily="34" charset="0"/>
            </a:endParaRPr>
          </a:p>
          <a:p>
            <a:pPr marL="0" indent="0">
              <a:buNone/>
            </a:pPr>
            <a:r>
              <a:rPr lang="en-IN" sz="1600" dirty="0">
                <a:solidFill>
                  <a:srgbClr val="000000"/>
                </a:solidFill>
                <a:effectLst/>
                <a:latin typeface="Arial" panose="020B0604020202020204" pitchFamily="34" charset="0"/>
              </a:rPr>
              <a:t>Normal class is a java class it contains only normal methods.</a:t>
            </a:r>
          </a:p>
          <a:p>
            <a:pPr marL="0" indent="0">
              <a:buNone/>
            </a:pPr>
            <a:endParaRPr lang="en-IN" sz="1600" dirty="0">
              <a:solidFill>
                <a:srgbClr val="000000"/>
              </a:solidFill>
              <a:effectLst/>
              <a:latin typeface="Arial" panose="020B0604020202020204" pitchFamily="34" charset="0"/>
            </a:endParaRPr>
          </a:p>
          <a:p>
            <a:pPr marL="0" indent="0">
              <a:buNone/>
            </a:pPr>
            <a:r>
              <a:rPr lang="en-IN" sz="1600" dirty="0">
                <a:solidFill>
                  <a:srgbClr val="000000"/>
                </a:solidFill>
                <a:effectLst/>
                <a:latin typeface="Arial" panose="020B0604020202020204" pitchFamily="34" charset="0"/>
              </a:rPr>
              <a:t>class Test{</a:t>
            </a:r>
          </a:p>
          <a:p>
            <a:pPr marL="0" indent="0">
              <a:buNone/>
            </a:pPr>
            <a:r>
              <a:rPr lang="en-IN" sz="1600" dirty="0">
                <a:solidFill>
                  <a:srgbClr val="000000"/>
                </a:solidFill>
                <a:effectLst/>
                <a:latin typeface="Arial" panose="020B0604020202020204" pitchFamily="34" charset="0"/>
              </a:rPr>
              <a:t>void m1(){</a:t>
            </a:r>
          </a:p>
          <a:p>
            <a:pPr marL="0" indent="0">
              <a:buNone/>
            </a:pPr>
            <a:r>
              <a:rPr lang="en-IN" sz="1600" dirty="0">
                <a:solidFill>
                  <a:srgbClr val="000000"/>
                </a:solidFill>
                <a:effectLst/>
                <a:latin typeface="Arial" panose="020B0604020202020204" pitchFamily="34" charset="0"/>
              </a:rPr>
              <a:t>body;}</a:t>
            </a:r>
          </a:p>
          <a:p>
            <a:pPr marL="0" indent="0">
              <a:buNone/>
            </a:pPr>
            <a:r>
              <a:rPr lang="en-IN" sz="1600" dirty="0">
                <a:solidFill>
                  <a:srgbClr val="000000"/>
                </a:solidFill>
                <a:effectLst/>
                <a:latin typeface="Arial" panose="020B0604020202020204" pitchFamily="34" charset="0"/>
              </a:rPr>
              <a:t>void m2(){</a:t>
            </a:r>
          </a:p>
          <a:p>
            <a:pPr marL="0" indent="0">
              <a:buNone/>
            </a:pPr>
            <a:r>
              <a:rPr lang="en-IN" sz="1600" dirty="0">
                <a:solidFill>
                  <a:srgbClr val="000000"/>
                </a:solidFill>
                <a:effectLst/>
                <a:latin typeface="Arial" panose="020B0604020202020204" pitchFamily="34" charset="0"/>
              </a:rPr>
              <a:t>body;}</a:t>
            </a:r>
          </a:p>
          <a:p>
            <a:pPr marL="0" indent="0">
              <a:buNone/>
            </a:pPr>
            <a:r>
              <a:rPr lang="en-IN" sz="1600" dirty="0">
                <a:solidFill>
                  <a:srgbClr val="000000"/>
                </a:solidFill>
                <a:effectLst/>
                <a:latin typeface="Arial" panose="020B0604020202020204" pitchFamily="34" charset="0"/>
              </a:rPr>
              <a:t>void m3(){</a:t>
            </a:r>
          </a:p>
          <a:p>
            <a:pPr marL="0" indent="0">
              <a:buNone/>
            </a:pPr>
            <a:r>
              <a:rPr lang="en-IN" sz="1600" dirty="0">
                <a:solidFill>
                  <a:srgbClr val="000000"/>
                </a:solidFill>
                <a:effectLst/>
                <a:latin typeface="Arial" panose="020B0604020202020204" pitchFamily="34" charset="0"/>
              </a:rPr>
              <a:t>Body;}}</a:t>
            </a:r>
          </a:p>
        </p:txBody>
      </p:sp>
    </p:spTree>
    <p:extLst>
      <p:ext uri="{BB962C8B-B14F-4D97-AF65-F5344CB8AC3E}">
        <p14:creationId xmlns:p14="http://schemas.microsoft.com/office/powerpoint/2010/main" val="3440456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Abstraction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a:xfrm>
            <a:off x="838200" y="1467852"/>
            <a:ext cx="10515600" cy="6677527"/>
          </a:xfrm>
        </p:spPr>
        <p:txBody>
          <a:bodyPr>
            <a:noAutofit/>
          </a:bodyPr>
          <a:lstStyle/>
          <a:p>
            <a:pPr marL="0" indent="0">
              <a:buNone/>
            </a:pPr>
            <a:r>
              <a:rPr lang="en-IN" sz="1400" dirty="0">
                <a:solidFill>
                  <a:srgbClr val="000000"/>
                </a:solidFill>
                <a:latin typeface="Arial" panose="020B0604020202020204" pitchFamily="34" charset="0"/>
                <a:cs typeface="Arial" panose="020B0604020202020204" pitchFamily="34" charset="0"/>
              </a:rPr>
              <a:t>2. Abstract Classes</a:t>
            </a:r>
            <a:endParaRPr lang="en-IN" sz="1400" dirty="0">
              <a:solidFill>
                <a:srgbClr val="000000"/>
              </a:solidFill>
              <a:effectLst/>
              <a:latin typeface="Arial" panose="020B0604020202020204" pitchFamily="34" charset="0"/>
              <a:cs typeface="Arial" panose="020B0604020202020204" pitchFamily="34" charset="0"/>
            </a:endParaRPr>
          </a:p>
          <a:p>
            <a:r>
              <a:rPr lang="en-IN" sz="1400" dirty="0">
                <a:solidFill>
                  <a:srgbClr val="000000"/>
                </a:solidFill>
                <a:effectLst/>
                <a:latin typeface="Arial" panose="020B0604020202020204" pitchFamily="34" charset="0"/>
                <a:cs typeface="Arial" panose="020B0604020202020204" pitchFamily="34" charset="0"/>
              </a:rPr>
              <a:t>Abstract class is a java class which contains at least one abstract method.</a:t>
            </a:r>
          </a:p>
          <a:p>
            <a:r>
              <a:rPr lang="en-IN" sz="1400" dirty="0">
                <a:solidFill>
                  <a:srgbClr val="000000"/>
                </a:solidFill>
                <a:effectLst/>
                <a:latin typeface="Arial" panose="020B0604020202020204" pitchFamily="34" charset="0"/>
                <a:cs typeface="Arial" panose="020B0604020202020204" pitchFamily="34" charset="0"/>
              </a:rPr>
              <a:t>To specify the particular class is abstract and particular method is abstract method to the compiler use abstract modifier.</a:t>
            </a:r>
          </a:p>
          <a:p>
            <a:r>
              <a:rPr lang="en-IN" sz="1400" dirty="0">
                <a:solidFill>
                  <a:srgbClr val="000000"/>
                </a:solidFill>
                <a:effectLst/>
                <a:latin typeface="Arial" panose="020B0604020202020204" pitchFamily="34" charset="0"/>
                <a:cs typeface="Arial" panose="020B0604020202020204" pitchFamily="34" charset="0"/>
              </a:rPr>
              <a:t>For the abstract classes it is not possible to create an object. Because it contains the unimplemented methods.</a:t>
            </a:r>
          </a:p>
          <a:p>
            <a:r>
              <a:rPr lang="en-IN" sz="1400" dirty="0">
                <a:solidFill>
                  <a:srgbClr val="000000"/>
                </a:solidFill>
                <a:effectLst/>
                <a:latin typeface="Arial" panose="020B0604020202020204" pitchFamily="34" charset="0"/>
                <a:cs typeface="Arial" panose="020B0604020202020204" pitchFamily="34" charset="0"/>
              </a:rPr>
              <a:t>For any class if we don’t want instantiation then we have to declare that class as abstract i.e., for abstract classes instantiation (creation of object) is not possible.</a:t>
            </a:r>
          </a:p>
          <a:p>
            <a:pPr marL="0" indent="0">
              <a:buNone/>
            </a:pPr>
            <a:r>
              <a:rPr lang="en-IN" sz="1400" dirty="0">
                <a:solidFill>
                  <a:srgbClr val="000000"/>
                </a:solidFill>
                <a:latin typeface="Arial" panose="020B0604020202020204" pitchFamily="34" charset="0"/>
                <a:cs typeface="Arial" panose="020B0604020202020204" pitchFamily="34" charset="0"/>
              </a:rPr>
              <a:t>Syntax:</a:t>
            </a:r>
          </a:p>
          <a:p>
            <a:pPr marL="0" indent="0">
              <a:buNone/>
            </a:pPr>
            <a:r>
              <a:rPr lang="en-IN" sz="1400" dirty="0">
                <a:solidFill>
                  <a:srgbClr val="000000"/>
                </a:solidFill>
                <a:effectLst/>
                <a:latin typeface="Arial" panose="020B0604020202020204" pitchFamily="34" charset="0"/>
                <a:cs typeface="Arial" panose="020B0604020202020204" pitchFamily="34" charset="0"/>
              </a:rPr>
              <a:t>Abstract class Test</a:t>
            </a:r>
          </a:p>
          <a:p>
            <a:pPr marL="0" indent="0">
              <a:buNone/>
            </a:pPr>
            <a:r>
              <a:rPr lang="en-IN" sz="1400" dirty="0">
                <a:solidFill>
                  <a:srgbClr val="000000"/>
                </a:solidFill>
                <a:effectLst/>
                <a:latin typeface="Arial" panose="020B0604020202020204" pitchFamily="34" charset="0"/>
                <a:cs typeface="Arial" panose="020B0604020202020204" pitchFamily="34" charset="0"/>
              </a:rPr>
              <a:t>{</a:t>
            </a:r>
          </a:p>
          <a:p>
            <a:pPr marL="0" indent="0">
              <a:buNone/>
            </a:pPr>
            <a:r>
              <a:rPr lang="en-IN" sz="1400" dirty="0">
                <a:solidFill>
                  <a:srgbClr val="000000"/>
                </a:solidFill>
                <a:effectLst/>
                <a:latin typeface="Arial" panose="020B0604020202020204" pitchFamily="34" charset="0"/>
                <a:cs typeface="Arial" panose="020B0604020202020204" pitchFamily="34" charset="0"/>
              </a:rPr>
              <a:t>void m1() { body; }</a:t>
            </a:r>
          </a:p>
          <a:p>
            <a:pPr marL="0" indent="0">
              <a:buNone/>
            </a:pPr>
            <a:r>
              <a:rPr lang="en-IN" sz="1400" dirty="0">
                <a:solidFill>
                  <a:srgbClr val="000000"/>
                </a:solidFill>
                <a:effectLst/>
                <a:latin typeface="Arial" panose="020B0604020202020204" pitchFamily="34" charset="0"/>
                <a:cs typeface="Arial" panose="020B0604020202020204" pitchFamily="34" charset="0"/>
              </a:rPr>
              <a:t>void m2() { body; }</a:t>
            </a:r>
          </a:p>
          <a:p>
            <a:pPr marL="0" indent="0">
              <a:buNone/>
            </a:pPr>
            <a:r>
              <a:rPr lang="en-IN" sz="1400" dirty="0">
                <a:solidFill>
                  <a:srgbClr val="000000"/>
                </a:solidFill>
                <a:effectLst/>
                <a:latin typeface="Arial" panose="020B0604020202020204" pitchFamily="34" charset="0"/>
                <a:cs typeface="Arial" panose="020B0604020202020204" pitchFamily="34" charset="0"/>
              </a:rPr>
              <a:t>Abstract void m3();</a:t>
            </a:r>
          </a:p>
          <a:p>
            <a:pPr marL="0" indent="0">
              <a:buNone/>
            </a:pPr>
            <a:r>
              <a:rPr lang="en-IN" sz="1400" dirty="0">
                <a:solidFill>
                  <a:srgbClr val="000000"/>
                </a:solidFill>
                <a:effectLst/>
                <a:latin typeface="Arial" panose="020B0604020202020204" pitchFamily="34" charset="0"/>
                <a:cs typeface="Arial" panose="020B0604020202020204" pitchFamily="34" charset="0"/>
              </a:rPr>
              <a:t>}</a:t>
            </a:r>
          </a:p>
          <a:p>
            <a:pPr marL="0" indent="0">
              <a:buNone/>
            </a:pPr>
            <a:r>
              <a:rPr lang="en-IN" sz="1400" dirty="0">
                <a:solidFill>
                  <a:srgbClr val="000000"/>
                </a:solidFill>
                <a:effectLst/>
                <a:latin typeface="Arial" panose="020B0604020202020204" pitchFamily="34" charset="0"/>
                <a:cs typeface="Arial" panose="020B0604020202020204" pitchFamily="34" charset="0"/>
              </a:rPr>
              <a:t>class Test</a:t>
            </a:r>
          </a:p>
          <a:p>
            <a:pPr marL="0" indent="0">
              <a:buNone/>
            </a:pPr>
            <a:r>
              <a:rPr lang="en-IN" sz="1400" dirty="0">
                <a:solidFill>
                  <a:srgbClr val="000000"/>
                </a:solidFill>
                <a:effectLst/>
                <a:latin typeface="Arial" panose="020B0604020202020204" pitchFamily="34" charset="0"/>
                <a:cs typeface="Arial" panose="020B0604020202020204" pitchFamily="34" charset="0"/>
              </a:rPr>
              <a:t>{</a:t>
            </a:r>
          </a:p>
          <a:p>
            <a:pPr marL="0" indent="0">
              <a:buNone/>
            </a:pPr>
            <a:r>
              <a:rPr lang="en-IN" sz="1400" dirty="0">
                <a:solidFill>
                  <a:srgbClr val="000000"/>
                </a:solidFill>
                <a:effectLst/>
                <a:latin typeface="Arial" panose="020B0604020202020204" pitchFamily="34" charset="0"/>
                <a:cs typeface="Arial" panose="020B0604020202020204" pitchFamily="34" charset="0"/>
              </a:rPr>
              <a:t>Abstract void m1();</a:t>
            </a:r>
          </a:p>
          <a:p>
            <a:pPr marL="0" indent="0">
              <a:buNone/>
            </a:pPr>
            <a:r>
              <a:rPr lang="en-IN" sz="1400" dirty="0">
                <a:solidFill>
                  <a:srgbClr val="000000"/>
                </a:solidFill>
                <a:effectLst/>
                <a:latin typeface="Arial" panose="020B0604020202020204" pitchFamily="34" charset="0"/>
                <a:cs typeface="Arial" panose="020B0604020202020204" pitchFamily="34" charset="0"/>
              </a:rPr>
              <a:t>Abstract void m2();</a:t>
            </a:r>
          </a:p>
          <a:p>
            <a:pPr marL="0" indent="0">
              <a:buNone/>
            </a:pPr>
            <a:r>
              <a:rPr lang="en-IN" sz="1400" dirty="0">
                <a:solidFill>
                  <a:srgbClr val="000000"/>
                </a:solidFill>
                <a:effectLst/>
                <a:latin typeface="Arial" panose="020B0604020202020204" pitchFamily="34" charset="0"/>
                <a:cs typeface="Arial" panose="020B0604020202020204" pitchFamily="34" charset="0"/>
              </a:rPr>
              <a:t>Abstract void m3();</a:t>
            </a:r>
          </a:p>
          <a:p>
            <a:pPr marL="0" indent="0">
              <a:buNone/>
            </a:pPr>
            <a:r>
              <a:rPr lang="en-IN" sz="1400" dirty="0">
                <a:solidFill>
                  <a:srgbClr val="000000"/>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195331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Features </a:t>
            </a:r>
            <a:r>
              <a:rPr lang="en-IN">
                <a:latin typeface="TTE19494D0t00"/>
              </a:rPr>
              <a:t>of Java</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fontScale="92500" lnSpcReduction="10000"/>
          </a:bodyPr>
          <a:lstStyle/>
          <a:p>
            <a:pPr>
              <a:buFont typeface="+mj-lt"/>
              <a:buAutoNum type="arabicPeriod"/>
            </a:pPr>
            <a:r>
              <a:rPr lang="en-IN" sz="1800" dirty="0">
                <a:effectLst/>
                <a:latin typeface="Arial" panose="020B0604020202020204" pitchFamily="34" charset="0"/>
                <a:cs typeface="Arial" panose="020B0604020202020204" pitchFamily="34" charset="0"/>
              </a:rPr>
              <a:t>Simple </a:t>
            </a:r>
          </a:p>
          <a:p>
            <a:pPr>
              <a:buFont typeface="+mj-lt"/>
              <a:buAutoNum type="arabicPeriod"/>
            </a:pPr>
            <a:r>
              <a:rPr lang="en-IN" sz="1800" dirty="0">
                <a:effectLst/>
                <a:latin typeface="Arial" panose="020B0604020202020204" pitchFamily="34" charset="0"/>
                <a:cs typeface="Arial" panose="020B0604020202020204" pitchFamily="34" charset="0"/>
              </a:rPr>
              <a:t>Platform independent </a:t>
            </a:r>
          </a:p>
          <a:p>
            <a:pPr>
              <a:buFont typeface="+mj-lt"/>
              <a:buAutoNum type="arabicPeriod"/>
            </a:pPr>
            <a:r>
              <a:rPr lang="en-IN" sz="1800" dirty="0">
                <a:effectLst/>
                <a:latin typeface="Arial" panose="020B0604020202020204" pitchFamily="34" charset="0"/>
                <a:cs typeface="Arial" panose="020B0604020202020204" pitchFamily="34" charset="0"/>
              </a:rPr>
              <a:t>Architectural neutral </a:t>
            </a:r>
          </a:p>
          <a:p>
            <a:pPr>
              <a:buFont typeface="+mj-lt"/>
              <a:buAutoNum type="arabicPeriod"/>
            </a:pPr>
            <a:r>
              <a:rPr lang="en-IN" sz="1800" dirty="0">
                <a:effectLst/>
                <a:latin typeface="Arial" panose="020B0604020202020204" pitchFamily="34" charset="0"/>
                <a:cs typeface="Arial" panose="020B0604020202020204" pitchFamily="34" charset="0"/>
              </a:rPr>
              <a:t>Portable </a:t>
            </a:r>
          </a:p>
          <a:p>
            <a:pPr>
              <a:buFont typeface="+mj-lt"/>
              <a:buAutoNum type="arabicPeriod"/>
            </a:pPr>
            <a:r>
              <a:rPr lang="en-IN" sz="1800" dirty="0">
                <a:effectLst/>
                <a:latin typeface="Arial" panose="020B0604020202020204" pitchFamily="34" charset="0"/>
                <a:cs typeface="Arial" panose="020B0604020202020204" pitchFamily="34" charset="0"/>
              </a:rPr>
              <a:t>Multi threading </a:t>
            </a:r>
          </a:p>
          <a:p>
            <a:pPr>
              <a:buFont typeface="+mj-lt"/>
              <a:buAutoNum type="arabicPeriod"/>
            </a:pPr>
            <a:r>
              <a:rPr lang="en-IN" sz="1800" dirty="0">
                <a:effectLst/>
                <a:latin typeface="Arial" panose="020B0604020202020204" pitchFamily="34" charset="0"/>
                <a:cs typeface="Arial" panose="020B0604020202020204" pitchFamily="34" charset="0"/>
              </a:rPr>
              <a:t>Distributed </a:t>
            </a:r>
          </a:p>
          <a:p>
            <a:pPr>
              <a:buFont typeface="+mj-lt"/>
              <a:buAutoNum type="arabicPeriod"/>
            </a:pPr>
            <a:r>
              <a:rPr lang="en-IN" sz="1800" dirty="0">
                <a:effectLst/>
                <a:latin typeface="Arial" panose="020B0604020202020204" pitchFamily="34" charset="0"/>
                <a:cs typeface="Arial" panose="020B0604020202020204" pitchFamily="34" charset="0"/>
              </a:rPr>
              <a:t>Networked </a:t>
            </a:r>
          </a:p>
          <a:p>
            <a:pPr>
              <a:buFont typeface="+mj-lt"/>
              <a:buAutoNum type="arabicPeriod"/>
            </a:pPr>
            <a:r>
              <a:rPr lang="en-IN" sz="1800" dirty="0">
                <a:effectLst/>
                <a:latin typeface="Arial" panose="020B0604020202020204" pitchFamily="34" charset="0"/>
                <a:cs typeface="Arial" panose="020B0604020202020204" pitchFamily="34" charset="0"/>
              </a:rPr>
              <a:t>Robust </a:t>
            </a:r>
          </a:p>
          <a:p>
            <a:pPr>
              <a:buFont typeface="+mj-lt"/>
              <a:buAutoNum type="arabicPeriod"/>
            </a:pPr>
            <a:r>
              <a:rPr lang="en-IN" sz="1800" dirty="0">
                <a:effectLst/>
                <a:latin typeface="Arial" panose="020B0604020202020204" pitchFamily="34" charset="0"/>
                <a:cs typeface="Arial" panose="020B0604020202020204" pitchFamily="34" charset="0"/>
              </a:rPr>
              <a:t>Dynamic </a:t>
            </a:r>
          </a:p>
          <a:p>
            <a:pPr>
              <a:buFont typeface="+mj-lt"/>
              <a:buAutoNum type="arabicPeriod"/>
            </a:pPr>
            <a:r>
              <a:rPr lang="en-IN" sz="1800" dirty="0">
                <a:effectLst/>
                <a:latin typeface="Arial" panose="020B0604020202020204" pitchFamily="34" charset="0"/>
                <a:cs typeface="Arial" panose="020B0604020202020204" pitchFamily="34" charset="0"/>
              </a:rPr>
              <a:t>Secured </a:t>
            </a:r>
          </a:p>
          <a:p>
            <a:pPr>
              <a:buFont typeface="+mj-lt"/>
              <a:buAutoNum type="arabicPeriod"/>
            </a:pPr>
            <a:r>
              <a:rPr lang="en-IN" sz="1800" dirty="0">
                <a:effectLst/>
                <a:latin typeface="Arial" panose="020B0604020202020204" pitchFamily="34" charset="0"/>
                <a:cs typeface="Arial" panose="020B0604020202020204" pitchFamily="34" charset="0"/>
              </a:rPr>
              <a:t>High performance </a:t>
            </a:r>
          </a:p>
          <a:p>
            <a:pPr>
              <a:buFont typeface="+mj-lt"/>
              <a:buAutoNum type="arabicPeriod"/>
            </a:pPr>
            <a:r>
              <a:rPr lang="en-IN" sz="1800" dirty="0">
                <a:effectLst/>
                <a:latin typeface="Arial" panose="020B0604020202020204" pitchFamily="34" charset="0"/>
                <a:cs typeface="Arial" panose="020B0604020202020204" pitchFamily="34" charset="0"/>
              </a:rPr>
              <a:t>Interpreted </a:t>
            </a:r>
          </a:p>
          <a:p>
            <a:pPr>
              <a:buFont typeface="+mj-lt"/>
              <a:buAutoNum type="arabicPeriod"/>
            </a:pPr>
            <a:r>
              <a:rPr lang="en-IN" sz="1800" dirty="0">
                <a:effectLst/>
                <a:latin typeface="Arial" panose="020B0604020202020204" pitchFamily="34" charset="0"/>
                <a:cs typeface="Arial" panose="020B0604020202020204" pitchFamily="34" charset="0"/>
              </a:rPr>
              <a:t>Object Oriented Programming Language </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0277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Abstraction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a:xfrm>
            <a:off x="838200" y="1467852"/>
            <a:ext cx="10515600" cy="5149515"/>
          </a:xfrm>
        </p:spPr>
        <p:txBody>
          <a:bodyPr>
            <a:normAutofit lnSpcReduction="10000"/>
          </a:bodyPr>
          <a:lstStyle/>
          <a:p>
            <a:r>
              <a:rPr lang="en-IN" sz="1600" dirty="0">
                <a:solidFill>
                  <a:srgbClr val="000000"/>
                </a:solidFill>
                <a:latin typeface="Arial" panose="020B0604020202020204" pitchFamily="34" charset="0"/>
                <a:cs typeface="Arial" panose="020B0604020202020204" pitchFamily="34" charset="0"/>
              </a:rPr>
              <a:t>The abstract class contains abstract methods for that abstract methods provide the implementation in child classes.</a:t>
            </a:r>
          </a:p>
          <a:p>
            <a:pPr lvl="1"/>
            <a:r>
              <a:rPr lang="en-IN" sz="1600" dirty="0">
                <a:solidFill>
                  <a:srgbClr val="000000"/>
                </a:solidFill>
                <a:latin typeface="Arial" panose="020B0604020202020204" pitchFamily="34" charset="0"/>
                <a:cs typeface="Arial" panose="020B0604020202020204" pitchFamily="34" charset="0"/>
              </a:rPr>
              <a:t>Example</a:t>
            </a:r>
          </a:p>
          <a:p>
            <a:r>
              <a:rPr lang="en-IN" sz="1600" dirty="0">
                <a:solidFill>
                  <a:srgbClr val="000000"/>
                </a:solidFill>
                <a:latin typeface="Arial" panose="020B0604020202020204" pitchFamily="34" charset="0"/>
                <a:cs typeface="Arial" panose="020B0604020202020204" pitchFamily="34" charset="0"/>
              </a:rPr>
              <a:t>If the child class is unable to provide the implementation for parent class abstract methods at hat situation we can declare that class is an abstract then take one more child class in that class provide the implementation for remaining method</a:t>
            </a:r>
          </a:p>
          <a:p>
            <a:pPr lvl="1"/>
            <a:r>
              <a:rPr lang="en-IN" sz="1600" dirty="0">
                <a:solidFill>
                  <a:srgbClr val="000000"/>
                </a:solidFill>
                <a:latin typeface="Arial" panose="020B0604020202020204" pitchFamily="34" charset="0"/>
                <a:cs typeface="Arial" panose="020B0604020202020204" pitchFamily="34" charset="0"/>
              </a:rPr>
              <a:t>Example</a:t>
            </a:r>
          </a:p>
          <a:p>
            <a:pPr marL="0"/>
            <a:r>
              <a:rPr lang="en-IN" sz="1600" dirty="0">
                <a:solidFill>
                  <a:srgbClr val="000000"/>
                </a:solidFill>
                <a:latin typeface="Arial" panose="020B0604020202020204" pitchFamily="34" charset="0"/>
                <a:cs typeface="Arial" panose="020B0604020202020204" pitchFamily="34" charset="0"/>
              </a:rPr>
              <a:t>Note :-</a:t>
            </a:r>
          </a:p>
          <a:p>
            <a:r>
              <a:rPr lang="en-IN" sz="1600" dirty="0">
                <a:solidFill>
                  <a:srgbClr val="000000"/>
                </a:solidFill>
                <a:latin typeface="Arial" panose="020B0604020202020204" pitchFamily="34" charset="0"/>
                <a:cs typeface="Arial" panose="020B0604020202020204" pitchFamily="34" charset="0"/>
              </a:rPr>
              <a:t>we can take the any number of child classes but we have to provide the implementation for each and every abstract method.</a:t>
            </a:r>
          </a:p>
          <a:p>
            <a:pPr marL="514350" lvl="1"/>
            <a:endParaRPr lang="en-IN" sz="1600" dirty="0">
              <a:solidFill>
                <a:srgbClr val="000000"/>
              </a:solidFill>
              <a:latin typeface="Arial" panose="020B0604020202020204" pitchFamily="34" charset="0"/>
              <a:cs typeface="Arial" panose="020B0604020202020204" pitchFamily="34" charset="0"/>
            </a:endParaRPr>
          </a:p>
          <a:p>
            <a:r>
              <a:rPr lang="en-IN" sz="1600" dirty="0">
                <a:solidFill>
                  <a:srgbClr val="000000"/>
                </a:solidFill>
                <a:latin typeface="Arial" panose="020B0604020202020204" pitchFamily="34" charset="0"/>
                <a:cs typeface="Arial" panose="020B0604020202020204" pitchFamily="34" charset="0"/>
              </a:rPr>
              <a:t>For the abstract methods it is possible to provide any type of return type(void, int, char, Boolean…..)</a:t>
            </a:r>
          </a:p>
          <a:p>
            <a:pPr lvl="1"/>
            <a:r>
              <a:rPr lang="en-IN" sz="1600" dirty="0">
                <a:solidFill>
                  <a:srgbClr val="000000"/>
                </a:solidFill>
                <a:latin typeface="Arial" panose="020B0604020202020204" pitchFamily="34" charset="0"/>
                <a:cs typeface="Arial" panose="020B0604020202020204" pitchFamily="34" charset="0"/>
              </a:rPr>
              <a:t>Example</a:t>
            </a:r>
          </a:p>
          <a:p>
            <a:r>
              <a:rPr lang="en-IN" sz="1600" dirty="0">
                <a:solidFill>
                  <a:srgbClr val="000000"/>
                </a:solidFill>
                <a:latin typeface="Arial" panose="020B0604020202020204" pitchFamily="34" charset="0"/>
                <a:cs typeface="Arial" panose="020B0604020202020204" pitchFamily="34" charset="0"/>
              </a:rPr>
              <a:t>For the abstract methods it is possible to provide arguments. </a:t>
            </a:r>
          </a:p>
          <a:p>
            <a:pPr lvl="1"/>
            <a:r>
              <a:rPr lang="en-IN" sz="1600" dirty="0">
                <a:solidFill>
                  <a:srgbClr val="000000"/>
                </a:solidFill>
                <a:latin typeface="Arial" panose="020B0604020202020204" pitchFamily="34" charset="0"/>
                <a:cs typeface="Arial" panose="020B0604020202020204" pitchFamily="34" charset="0"/>
              </a:rPr>
              <a:t>Example</a:t>
            </a:r>
          </a:p>
          <a:p>
            <a:r>
              <a:rPr lang="en-IN" sz="1600" dirty="0">
                <a:solidFill>
                  <a:srgbClr val="000000"/>
                </a:solidFill>
                <a:latin typeface="Arial" panose="020B0604020202020204" pitchFamily="34" charset="0"/>
                <a:cs typeface="Arial" panose="020B0604020202020204" pitchFamily="34" charset="0"/>
              </a:rPr>
              <a:t>The abstract classes is java class it contains zero number of abstract methods. Even though class does not contain any abstract method still we can declare the class as abstract i.e. abstract class can contain zero number of abstract methods. The abstract classes it is not possible to create object.</a:t>
            </a:r>
          </a:p>
          <a:p>
            <a:pPr lvl="1"/>
            <a:r>
              <a:rPr lang="en-IN" sz="1600" dirty="0">
                <a:solidFill>
                  <a:srgbClr val="000000"/>
                </a:solidFill>
                <a:latin typeface="Arial" panose="020B0604020202020204" pitchFamily="34" charset="0"/>
                <a:cs typeface="Arial" panose="020B0604020202020204" pitchFamily="34" charset="0"/>
              </a:rPr>
              <a:t>Example</a:t>
            </a:r>
          </a:p>
          <a:p>
            <a:pPr lvl="1"/>
            <a:endParaRPr lang="en-IN" sz="1600" dirty="0">
              <a:solidFill>
                <a:srgbClr val="000000"/>
              </a:solidFill>
              <a:latin typeface="Arial" panose="020B0604020202020204" pitchFamily="34" charset="0"/>
              <a:cs typeface="Arial" panose="020B0604020202020204" pitchFamily="34" charset="0"/>
            </a:endParaRPr>
          </a:p>
          <a:p>
            <a:pPr lvl="1"/>
            <a:endParaRPr lang="en-IN" sz="700" dirty="0">
              <a:solidFill>
                <a:srgbClr val="000000"/>
              </a:solidFill>
              <a:effectLst/>
              <a:latin typeface="Helvetica" pitchFamily="2" charset="0"/>
            </a:endParaRPr>
          </a:p>
          <a:p>
            <a:endParaRPr lang="en-IN" sz="16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35139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Encapsulation</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a:xfrm>
            <a:off x="838200" y="1467852"/>
            <a:ext cx="10515600" cy="5149515"/>
          </a:xfrm>
        </p:spPr>
        <p:txBody>
          <a:bodyPr>
            <a:normAutofit lnSpcReduction="10000"/>
          </a:bodyPr>
          <a:lstStyle/>
          <a:p>
            <a:r>
              <a:rPr lang="en-IN" sz="1800" dirty="0">
                <a:effectLst/>
                <a:latin typeface="TTE19494D0t00"/>
              </a:rPr>
              <a:t>Data encapsulation is the process of </a:t>
            </a:r>
            <a:r>
              <a:rPr lang="en-IN" sz="1800" dirty="0">
                <a:effectLst/>
                <a:latin typeface="TTE19493D8t00"/>
              </a:rPr>
              <a:t>wrapping up on data </a:t>
            </a:r>
            <a:r>
              <a:rPr lang="en-IN" sz="1800" dirty="0">
                <a:effectLst/>
                <a:latin typeface="TTE19494D0t00"/>
              </a:rPr>
              <a:t>and </a:t>
            </a:r>
            <a:r>
              <a:rPr lang="en-IN" sz="1800" dirty="0">
                <a:effectLst/>
                <a:latin typeface="TTE19493D8t00"/>
              </a:rPr>
              <a:t>associated methods </a:t>
            </a:r>
            <a:r>
              <a:rPr lang="en-IN" sz="1800" dirty="0">
                <a:effectLst/>
                <a:latin typeface="TTE19494D0t00"/>
              </a:rPr>
              <a:t>in a </a:t>
            </a:r>
            <a:r>
              <a:rPr lang="en-IN" sz="1100" dirty="0"/>
              <a:t> </a:t>
            </a:r>
            <a:r>
              <a:rPr lang="en-IN" sz="1800" dirty="0">
                <a:effectLst/>
                <a:latin typeface="TTE19493D8t00"/>
              </a:rPr>
              <a:t>single unit </a:t>
            </a:r>
          </a:p>
          <a:p>
            <a:r>
              <a:rPr lang="en-IN" sz="1800" dirty="0">
                <a:effectLst/>
                <a:latin typeface="TTE19494D0t00"/>
              </a:rPr>
              <a:t>Data encapsulation </a:t>
            </a:r>
            <a:r>
              <a:rPr lang="en-IN" sz="1800" dirty="0">
                <a:effectLst/>
                <a:latin typeface="TTE1948BD8t00"/>
              </a:rPr>
              <a:t>is basically used for </a:t>
            </a:r>
            <a:r>
              <a:rPr lang="en-IN" sz="1800" dirty="0">
                <a:effectLst/>
                <a:latin typeface="TTE19499A0t00"/>
              </a:rPr>
              <a:t>achieving data/information hiding </a:t>
            </a:r>
            <a:r>
              <a:rPr lang="en-IN" sz="1800" dirty="0">
                <a:effectLst/>
                <a:latin typeface="TTE1948BD8t00"/>
              </a:rPr>
              <a:t>i.e., security.  - Will use Private Keyword</a:t>
            </a:r>
          </a:p>
          <a:p>
            <a:r>
              <a:rPr lang="en-IN" sz="1800" dirty="0">
                <a:latin typeface="TTE19494D0t00"/>
              </a:rPr>
              <a:t>Encapsulation in Java provides an option of code-reusability.</a:t>
            </a:r>
          </a:p>
          <a:p>
            <a:r>
              <a:rPr lang="en-IN" sz="1800" dirty="0">
                <a:latin typeface="TTE19494D0t00"/>
              </a:rPr>
              <a:t>Using encapsulation will help in making changes to an existing code quickly.</a:t>
            </a:r>
          </a:p>
          <a:p>
            <a:r>
              <a:rPr lang="en-IN" sz="1800" dirty="0">
                <a:latin typeface="TTE19494D0t00"/>
              </a:rPr>
              <a:t>Unit testing a code designed using encapsulation is elementary.</a:t>
            </a:r>
          </a:p>
          <a:p>
            <a:r>
              <a:rPr lang="en-IN" sz="1800" dirty="0">
                <a:latin typeface="TTE19494D0t00"/>
              </a:rPr>
              <a:t>Standard IDEs have the support of getters and setters; this makes coding even faster. </a:t>
            </a:r>
          </a:p>
          <a:p>
            <a:endParaRPr lang="en-IN" sz="1800" b="0" i="0" u="none" strike="noStrike" dirty="0">
              <a:solidFill>
                <a:srgbClr val="51565E"/>
              </a:solidFill>
              <a:effectLst/>
              <a:latin typeface="TTE19494D0t00"/>
            </a:endParaRPr>
          </a:p>
          <a:p>
            <a:pPr marL="0" indent="0">
              <a:buNone/>
            </a:pPr>
            <a:r>
              <a:rPr lang="en-IN" sz="1800" dirty="0">
                <a:latin typeface="TTE19494D0t00"/>
              </a:rPr>
              <a:t>Syntax:</a:t>
            </a:r>
          </a:p>
          <a:p>
            <a:pPr marL="0" indent="0" algn="l">
              <a:buNone/>
            </a:pPr>
            <a:r>
              <a:rPr lang="en-IN" sz="1800" dirty="0">
                <a:latin typeface="TTE19494D0t00"/>
              </a:rPr>
              <a:t>&lt;</a:t>
            </a:r>
            <a:r>
              <a:rPr lang="en-IN" sz="1800" dirty="0" err="1">
                <a:latin typeface="TTE19494D0t00"/>
              </a:rPr>
              <a:t>Access_Modifier</a:t>
            </a:r>
            <a:r>
              <a:rPr lang="en-IN" sz="1800" dirty="0">
                <a:latin typeface="TTE19494D0t00"/>
              </a:rPr>
              <a:t>&gt; class &lt;</a:t>
            </a:r>
            <a:r>
              <a:rPr lang="en-IN" sz="1800" dirty="0" err="1">
                <a:latin typeface="TTE19494D0t00"/>
              </a:rPr>
              <a:t>Class_Name</a:t>
            </a:r>
            <a:r>
              <a:rPr lang="en-IN" sz="1800" dirty="0">
                <a:latin typeface="TTE19494D0t00"/>
              </a:rPr>
              <a:t>&gt; {</a:t>
            </a:r>
          </a:p>
          <a:p>
            <a:pPr marL="0" indent="0" algn="l">
              <a:buNone/>
            </a:pPr>
            <a:r>
              <a:rPr lang="en-IN" sz="1800" dirty="0">
                <a:latin typeface="TTE19494D0t00"/>
              </a:rPr>
              <a:t> private &lt;</a:t>
            </a:r>
            <a:r>
              <a:rPr lang="en-IN" sz="1800" dirty="0" err="1">
                <a:latin typeface="TTE19494D0t00"/>
              </a:rPr>
              <a:t>Data_Members</a:t>
            </a:r>
            <a:r>
              <a:rPr lang="en-IN" sz="1800" dirty="0">
                <a:latin typeface="TTE19494D0t00"/>
              </a:rPr>
              <a:t>&gt;;</a:t>
            </a:r>
          </a:p>
          <a:p>
            <a:pPr marL="0" indent="0" algn="l">
              <a:buNone/>
            </a:pPr>
            <a:r>
              <a:rPr lang="en-IN" sz="1800" dirty="0">
                <a:latin typeface="TTE19494D0t00"/>
              </a:rPr>
              <a:t> private &lt;</a:t>
            </a:r>
            <a:r>
              <a:rPr lang="en-IN" sz="1800" dirty="0" err="1">
                <a:latin typeface="TTE19494D0t00"/>
              </a:rPr>
              <a:t>Data_Methods</a:t>
            </a:r>
            <a:r>
              <a:rPr lang="en-IN" sz="1800" dirty="0">
                <a:latin typeface="TTE19494D0t00"/>
              </a:rPr>
              <a:t>&gt;;</a:t>
            </a:r>
          </a:p>
          <a:p>
            <a:pPr marL="0" indent="0" algn="l">
              <a:buNone/>
            </a:pPr>
            <a:r>
              <a:rPr lang="en-IN" sz="1800" dirty="0">
                <a:latin typeface="TTE19494D0t00"/>
              </a:rPr>
              <a:t>}</a:t>
            </a:r>
          </a:p>
          <a:p>
            <a:pPr marL="0" indent="0" algn="l">
              <a:buNone/>
            </a:pPr>
            <a:endParaRPr lang="en-IN" sz="1800" dirty="0">
              <a:latin typeface="TTE19494D0t00"/>
            </a:endParaRPr>
          </a:p>
          <a:p>
            <a:pPr marL="0" indent="0" algn="l">
              <a:buNone/>
            </a:pPr>
            <a:r>
              <a:rPr lang="en-IN" sz="1800" dirty="0">
                <a:latin typeface="TTE19494D0t00"/>
              </a:rPr>
              <a:t>Example Using Setter/Getter for better understanding</a:t>
            </a:r>
          </a:p>
          <a:p>
            <a:endParaRPr lang="en-IN" sz="1800" dirty="0">
              <a:latin typeface="TTE19494D0t00"/>
            </a:endParaRPr>
          </a:p>
          <a:p>
            <a:endParaRPr lang="en-IN" sz="1800" dirty="0">
              <a:effectLst/>
              <a:latin typeface="Symbol" pitchFamily="2" charset="2"/>
            </a:endParaRPr>
          </a:p>
          <a:p>
            <a:endParaRPr lang="en-IN" sz="1100" dirty="0"/>
          </a:p>
          <a:p>
            <a:endParaRPr lang="en-IN" sz="16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8423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Encapsulation - </a:t>
            </a:r>
            <a:r>
              <a:rPr lang="en-IN" dirty="0" err="1">
                <a:latin typeface="TTE19494D0t00"/>
              </a:rPr>
              <a:t>Contd</a:t>
            </a:r>
            <a:endParaRPr lang="en-US" dirty="0">
              <a:latin typeface="TTE19494D0t00"/>
            </a:endParaRPr>
          </a:p>
        </p:txBody>
      </p:sp>
      <p:pic>
        <p:nvPicPr>
          <p:cNvPr id="1026" name="Picture 2" descr="Encapsulation">
            <a:extLst>
              <a:ext uri="{FF2B5EF4-FFF2-40B4-BE49-F238E27FC236}">
                <a16:creationId xmlns:a16="http://schemas.microsoft.com/office/drawing/2014/main" id="{5B83FA72-E625-E134-5784-65E1CC4057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94000" y="2131219"/>
            <a:ext cx="6604000" cy="382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9750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Encapsulation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19B690D8-2FD7-5A9A-5851-26D40E1C3432}"/>
              </a:ext>
            </a:extLst>
          </p:cNvPr>
          <p:cNvSpPr>
            <a:spLocks noGrp="1"/>
          </p:cNvSpPr>
          <p:nvPr>
            <p:ph idx="1"/>
          </p:nvPr>
        </p:nvSpPr>
        <p:spPr/>
        <p:txBody>
          <a:bodyPr>
            <a:normAutofit/>
          </a:bodyPr>
          <a:lstStyle/>
          <a:p>
            <a:pPr algn="l"/>
            <a:r>
              <a:rPr lang="en-IN" sz="1600" b="0" i="0" u="none" strike="noStrike" dirty="0">
                <a:solidFill>
                  <a:srgbClr val="272C37"/>
                </a:solidFill>
                <a:effectLst/>
                <a:latin typeface="Roboto" panose="02000000000000000000" pitchFamily="2" charset="0"/>
              </a:rPr>
              <a:t>Better Control</a:t>
            </a:r>
          </a:p>
          <a:p>
            <a:pPr marL="0" indent="0" algn="l">
              <a:buNone/>
            </a:pPr>
            <a:r>
              <a:rPr lang="en-IN" sz="1600" b="0" i="0" u="none" strike="noStrike" dirty="0">
                <a:solidFill>
                  <a:srgbClr val="51565E"/>
                </a:solidFill>
                <a:effectLst/>
                <a:latin typeface="Roboto" panose="02000000000000000000" pitchFamily="2" charset="0"/>
              </a:rPr>
              <a:t>Encapsulation provides ultimate control over the data members and data methods inside the class.</a:t>
            </a:r>
          </a:p>
          <a:p>
            <a:pPr algn="l"/>
            <a:r>
              <a:rPr lang="en-IN" sz="1600" b="0" i="0" u="none" strike="noStrike" dirty="0">
                <a:solidFill>
                  <a:srgbClr val="272C37"/>
                </a:solidFill>
                <a:effectLst/>
                <a:latin typeface="Roboto" panose="02000000000000000000" pitchFamily="2" charset="0"/>
              </a:rPr>
              <a:t>Getter and Setter </a:t>
            </a:r>
          </a:p>
          <a:p>
            <a:pPr marL="0" indent="0" algn="l">
              <a:buNone/>
            </a:pPr>
            <a:r>
              <a:rPr lang="en-IN" sz="1600" b="0" i="0" u="none" strike="noStrike" dirty="0">
                <a:solidFill>
                  <a:srgbClr val="51565E"/>
                </a:solidFill>
                <a:effectLst/>
                <a:latin typeface="Roboto" panose="02000000000000000000" pitchFamily="2" charset="0"/>
              </a:rPr>
              <a:t>The standard IDEs provide in-built support for ‘Getter and Setter’ methods, which increases the programming pace.</a:t>
            </a:r>
          </a:p>
          <a:p>
            <a:pPr algn="l"/>
            <a:r>
              <a:rPr lang="en-IN" sz="1600" b="0" i="0" u="none" strike="noStrike" dirty="0">
                <a:solidFill>
                  <a:srgbClr val="272C37"/>
                </a:solidFill>
                <a:effectLst/>
                <a:latin typeface="Roboto" panose="02000000000000000000" pitchFamily="2" charset="0"/>
              </a:rPr>
              <a:t>Security</a:t>
            </a:r>
          </a:p>
          <a:p>
            <a:pPr marL="0" indent="0" algn="l">
              <a:buNone/>
            </a:pPr>
            <a:r>
              <a:rPr lang="en-IN" sz="1600" b="0" i="0" u="none" strike="noStrike" dirty="0">
                <a:solidFill>
                  <a:srgbClr val="51565E"/>
                </a:solidFill>
                <a:effectLst/>
                <a:latin typeface="Roboto" panose="02000000000000000000" pitchFamily="2" charset="0"/>
              </a:rPr>
              <a:t>Encapsulation prevents access to data members and data methods by any external classes. The encapsulation process improves the security of the encapsulated data.</a:t>
            </a:r>
          </a:p>
          <a:p>
            <a:pPr algn="l"/>
            <a:r>
              <a:rPr lang="en-IN" sz="1600" dirty="0">
                <a:solidFill>
                  <a:srgbClr val="51565E"/>
                </a:solidFill>
                <a:latin typeface="Roboto" panose="02000000000000000000" pitchFamily="2" charset="0"/>
              </a:rPr>
              <a:t>Flexibility</a:t>
            </a:r>
          </a:p>
          <a:p>
            <a:pPr marL="0" indent="0" algn="l">
              <a:buNone/>
            </a:pPr>
            <a:r>
              <a:rPr lang="en-IN" sz="1600" dirty="0">
                <a:solidFill>
                  <a:srgbClr val="51565E"/>
                </a:solidFill>
                <a:latin typeface="Roboto" panose="02000000000000000000" pitchFamily="2" charset="0"/>
              </a:rPr>
              <a:t>Changes made to one part of the code can be successfully implemented without affecting any other part of the code.</a:t>
            </a:r>
          </a:p>
          <a:p>
            <a:pPr marL="0" indent="0" algn="l">
              <a:buNone/>
            </a:pPr>
            <a:endParaRPr lang="en-IN" sz="1600" b="0" i="0" u="none" strike="noStrike" dirty="0">
              <a:solidFill>
                <a:srgbClr val="51565E"/>
              </a:solidFill>
              <a:effectLst/>
              <a:latin typeface="Roboto" panose="02000000000000000000" pitchFamily="2" charset="0"/>
            </a:endParaRPr>
          </a:p>
          <a:p>
            <a:pPr marL="0" indent="0" algn="l">
              <a:buNone/>
            </a:pPr>
            <a:endParaRPr lang="en-IN" sz="1600" b="0" i="0" u="none" strike="noStrike" dirty="0">
              <a:solidFill>
                <a:srgbClr val="51565E"/>
              </a:solidFill>
              <a:effectLst/>
              <a:latin typeface="Roboto" panose="02000000000000000000" pitchFamily="2" charset="0"/>
            </a:endParaRPr>
          </a:p>
          <a:p>
            <a:pPr marL="0" indent="0" algn="l">
              <a:buNone/>
            </a:pPr>
            <a:endParaRPr lang="en-IN" sz="1600" b="0" i="0" u="none" strike="noStrike" dirty="0">
              <a:solidFill>
                <a:srgbClr val="51565E"/>
              </a:solidFill>
              <a:effectLst/>
              <a:latin typeface="Roboto" panose="02000000000000000000" pitchFamily="2" charset="0"/>
            </a:endParaRPr>
          </a:p>
          <a:p>
            <a:endParaRPr lang="en-US" sz="1600" dirty="0"/>
          </a:p>
        </p:txBody>
      </p:sp>
    </p:spTree>
    <p:extLst>
      <p:ext uri="{BB962C8B-B14F-4D97-AF65-F5344CB8AC3E}">
        <p14:creationId xmlns:p14="http://schemas.microsoft.com/office/powerpoint/2010/main" val="36914461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Hiding</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p:txBody>
          <a:bodyPr/>
          <a:lstStyle/>
          <a:p>
            <a:r>
              <a:rPr lang="en-IN" b="0" i="0" u="none" strike="noStrike" dirty="0">
                <a:solidFill>
                  <a:srgbClr val="51565E"/>
                </a:solidFill>
                <a:effectLst/>
                <a:highlight>
                  <a:srgbClr val="FFFFFF"/>
                </a:highlight>
                <a:latin typeface="Roboto" panose="02000000000000000000" pitchFamily="2" charset="0"/>
              </a:rPr>
              <a:t>Data hiding is a procedure done to avoid access to the data members and data methods and their logical implementation. Data hiding can be done by using the access specifiers. We have four access specifiers, which are as follows.</a:t>
            </a:r>
            <a:endParaRPr lang="en-US" dirty="0"/>
          </a:p>
        </p:txBody>
      </p:sp>
    </p:spTree>
    <p:extLst>
      <p:ext uri="{BB962C8B-B14F-4D97-AF65-F5344CB8AC3E}">
        <p14:creationId xmlns:p14="http://schemas.microsoft.com/office/powerpoint/2010/main" val="32814360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Hiding</a:t>
            </a:r>
            <a:endParaRPr lang="en-US" dirty="0">
              <a:latin typeface="TTE19494D0t00"/>
            </a:endParaRPr>
          </a:p>
        </p:txBody>
      </p:sp>
      <p:pic>
        <p:nvPicPr>
          <p:cNvPr id="3074" name="Picture 2">
            <a:extLst>
              <a:ext uri="{FF2B5EF4-FFF2-40B4-BE49-F238E27FC236}">
                <a16:creationId xmlns:a16="http://schemas.microsoft.com/office/drawing/2014/main" id="{EDB87A46-5FBB-F615-AAC2-B35E4C4F45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9409" y="1594751"/>
            <a:ext cx="9087853" cy="4436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6446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Hiding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p:txBody>
          <a:bodyPr/>
          <a:lstStyle/>
          <a:p>
            <a:pPr algn="l"/>
            <a:r>
              <a:rPr lang="en-IN" b="0" i="0" u="none" strike="noStrike" dirty="0">
                <a:solidFill>
                  <a:srgbClr val="272C37"/>
                </a:solidFill>
                <a:effectLst/>
                <a:latin typeface="Roboto" panose="02000000000000000000" pitchFamily="2" charset="0"/>
              </a:rPr>
              <a:t>Default</a:t>
            </a:r>
          </a:p>
          <a:p>
            <a:pPr marL="0" indent="0" algn="just">
              <a:buNone/>
            </a:pPr>
            <a:r>
              <a:rPr lang="en-IN" b="0" i="0" u="none" strike="noStrike" dirty="0">
                <a:solidFill>
                  <a:srgbClr val="51565E"/>
                </a:solidFill>
                <a:effectLst/>
                <a:latin typeface="Roboto" panose="02000000000000000000" pitchFamily="2" charset="0"/>
              </a:rPr>
              <a:t>Default is the first line of data hiding. If any class in Java is not mentioned with an access specifier, then the compiler will set ‘default’ as the access specifier. The access specifications of default are extremely similar to that of the public access specifier.</a:t>
            </a:r>
          </a:p>
        </p:txBody>
      </p:sp>
    </p:spTree>
    <p:extLst>
      <p:ext uri="{BB962C8B-B14F-4D97-AF65-F5344CB8AC3E}">
        <p14:creationId xmlns:p14="http://schemas.microsoft.com/office/powerpoint/2010/main" val="33636401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Hiding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p:txBody>
          <a:bodyPr/>
          <a:lstStyle/>
          <a:p>
            <a:pPr algn="l"/>
            <a:r>
              <a:rPr lang="en-IN" b="0" i="0" u="none" strike="noStrike" dirty="0">
                <a:solidFill>
                  <a:srgbClr val="272C37"/>
                </a:solidFill>
                <a:effectLst/>
                <a:latin typeface="Roboto" panose="02000000000000000000" pitchFamily="2" charset="0"/>
              </a:rPr>
              <a:t>Public</a:t>
            </a:r>
          </a:p>
          <a:p>
            <a:pPr marL="0" indent="0" algn="just">
              <a:buNone/>
            </a:pPr>
            <a:r>
              <a:rPr lang="en-IN" b="0" i="0" u="none" strike="noStrike" dirty="0">
                <a:solidFill>
                  <a:srgbClr val="51565E"/>
                </a:solidFill>
                <a:effectLst/>
                <a:latin typeface="Roboto" panose="02000000000000000000" pitchFamily="2" charset="0"/>
              </a:rPr>
              <a:t>The public access specifier provides the access specifications to a class so that it can be accessed from anywhere within the program.</a:t>
            </a:r>
          </a:p>
          <a:p>
            <a:pPr marL="0" indent="0" algn="l">
              <a:buNone/>
            </a:pPr>
            <a:endParaRPr lang="en-IN" dirty="0">
              <a:solidFill>
                <a:srgbClr val="51565E"/>
              </a:solidFill>
              <a:latin typeface="Roboto" panose="02000000000000000000" pitchFamily="2" charset="0"/>
            </a:endParaRPr>
          </a:p>
          <a:p>
            <a:pPr marL="0" indent="0" algn="l">
              <a:buNone/>
            </a:pPr>
            <a:r>
              <a:rPr lang="en-IN" b="0" i="0" u="none" strike="noStrike" dirty="0">
                <a:solidFill>
                  <a:srgbClr val="51565E"/>
                </a:solidFill>
                <a:effectLst/>
                <a:latin typeface="Roboto" panose="02000000000000000000" pitchFamily="2" charset="0"/>
              </a:rPr>
              <a:t>Example</a:t>
            </a:r>
          </a:p>
        </p:txBody>
      </p:sp>
    </p:spTree>
    <p:extLst>
      <p:ext uri="{BB962C8B-B14F-4D97-AF65-F5344CB8AC3E}">
        <p14:creationId xmlns:p14="http://schemas.microsoft.com/office/powerpoint/2010/main" val="3958793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Hiding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p:txBody>
          <a:bodyPr/>
          <a:lstStyle/>
          <a:p>
            <a:pPr algn="l"/>
            <a:r>
              <a:rPr lang="en-IN" b="0" i="0" u="none" strike="noStrike" dirty="0">
                <a:solidFill>
                  <a:srgbClr val="272C37"/>
                </a:solidFill>
                <a:effectLst/>
                <a:latin typeface="Roboto" panose="02000000000000000000" pitchFamily="2" charset="0"/>
              </a:rPr>
              <a:t>Private</a:t>
            </a:r>
          </a:p>
          <a:p>
            <a:pPr marL="0" indent="0" algn="just">
              <a:buNone/>
            </a:pPr>
            <a:r>
              <a:rPr lang="en-IN" b="0" i="0" u="none" strike="noStrike" dirty="0">
                <a:solidFill>
                  <a:srgbClr val="51565E"/>
                </a:solidFill>
                <a:effectLst/>
                <a:latin typeface="Roboto" panose="02000000000000000000" pitchFamily="2" charset="0"/>
              </a:rPr>
              <a:t>The private access specifier provides access to the data members, and the data methods limit to the class itself.</a:t>
            </a:r>
          </a:p>
          <a:p>
            <a:pPr marL="0" indent="0" algn="l">
              <a:buNone/>
            </a:pPr>
            <a:endParaRPr lang="en-IN" dirty="0">
              <a:solidFill>
                <a:srgbClr val="51565E"/>
              </a:solidFill>
              <a:latin typeface="Roboto" panose="02000000000000000000" pitchFamily="2" charset="0"/>
            </a:endParaRPr>
          </a:p>
          <a:p>
            <a:pPr marL="0" indent="0" algn="l">
              <a:buNone/>
            </a:pPr>
            <a:r>
              <a:rPr lang="en-IN" b="0" i="0" u="none" strike="noStrike" dirty="0">
                <a:solidFill>
                  <a:srgbClr val="51565E"/>
                </a:solidFill>
                <a:effectLst/>
                <a:latin typeface="Roboto" panose="02000000000000000000" pitchFamily="2" charset="0"/>
              </a:rPr>
              <a:t>Example with Setter/getter</a:t>
            </a:r>
          </a:p>
        </p:txBody>
      </p:sp>
    </p:spTree>
    <p:extLst>
      <p:ext uri="{BB962C8B-B14F-4D97-AF65-F5344CB8AC3E}">
        <p14:creationId xmlns:p14="http://schemas.microsoft.com/office/powerpoint/2010/main" val="31614613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Hiding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p:txBody>
          <a:bodyPr/>
          <a:lstStyle/>
          <a:p>
            <a:pPr algn="l"/>
            <a:r>
              <a:rPr lang="en-IN" b="0" i="0" u="none" strike="noStrike" dirty="0">
                <a:solidFill>
                  <a:srgbClr val="272C37"/>
                </a:solidFill>
                <a:effectLst/>
                <a:latin typeface="Roboto" panose="02000000000000000000" pitchFamily="2" charset="0"/>
              </a:rPr>
              <a:t>Protected</a:t>
            </a:r>
          </a:p>
          <a:p>
            <a:pPr marL="0" indent="0" algn="just">
              <a:buNone/>
            </a:pPr>
            <a:r>
              <a:rPr lang="en-IN" b="0" i="0" u="none" strike="noStrike" dirty="0">
                <a:solidFill>
                  <a:srgbClr val="51565E"/>
                </a:solidFill>
                <a:effectLst/>
                <a:latin typeface="Roboto" panose="02000000000000000000" pitchFamily="2" charset="0"/>
              </a:rPr>
              <a:t>The protected access specifier protects the class methods and members similar to the private access specifier. The main difference is that the access is limited to the entire package, unlike only a class with the private access specifier.</a:t>
            </a:r>
          </a:p>
          <a:p>
            <a:pPr marL="0" indent="0" algn="just">
              <a:buNone/>
            </a:pPr>
            <a:endParaRPr lang="en-IN" dirty="0">
              <a:solidFill>
                <a:srgbClr val="51565E"/>
              </a:solidFill>
              <a:latin typeface="Roboto" panose="02000000000000000000" pitchFamily="2" charset="0"/>
            </a:endParaRPr>
          </a:p>
          <a:p>
            <a:pPr marL="0" indent="0" algn="just">
              <a:buNone/>
            </a:pPr>
            <a:r>
              <a:rPr lang="en-IN" b="0" i="0" u="none" strike="noStrike" dirty="0">
                <a:solidFill>
                  <a:srgbClr val="51565E"/>
                </a:solidFill>
                <a:effectLst/>
                <a:latin typeface="Roboto" panose="02000000000000000000" pitchFamily="2" charset="0"/>
              </a:rPr>
              <a:t>Example</a:t>
            </a:r>
          </a:p>
        </p:txBody>
      </p:sp>
    </p:spTree>
    <p:extLst>
      <p:ext uri="{BB962C8B-B14F-4D97-AF65-F5344CB8AC3E}">
        <p14:creationId xmlns:p14="http://schemas.microsoft.com/office/powerpoint/2010/main" val="4194067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1. Simple</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lnSpcReduction="10000"/>
          </a:bodyPr>
          <a:lstStyle/>
          <a:p>
            <a:pPr marL="742950" lvl="1" indent="-285750">
              <a:buFont typeface="+mj-lt"/>
              <a:buAutoNum type="arabicPeriod"/>
            </a:pPr>
            <a:r>
              <a:rPr lang="en-IN" sz="1800" dirty="0">
                <a:latin typeface="Arial" panose="020B0604020202020204" pitchFamily="34" charset="0"/>
                <a:cs typeface="Arial" panose="020B0604020202020204" pitchFamily="34" charset="0"/>
              </a:rPr>
              <a:t>JAVA is free from pointers hence we can achieve less development time and less execution time [whenever we write a JAVA program we write without pointers and internally it is converted into the equivalent pointer program]. </a:t>
            </a:r>
          </a:p>
          <a:p>
            <a:pPr marL="742950" lvl="1" indent="-285750">
              <a:buFont typeface="+mj-lt"/>
              <a:buAutoNum type="arabicPeriod"/>
            </a:pPr>
            <a:r>
              <a:rPr lang="en-IN" sz="1800" dirty="0">
                <a:latin typeface="Arial" panose="020B0604020202020204" pitchFamily="34" charset="0"/>
                <a:cs typeface="Arial" panose="020B0604020202020204" pitchFamily="34" charset="0"/>
              </a:rPr>
              <a:t>Rich set of API (application protocol interface) is available to develop any complex application. </a:t>
            </a:r>
          </a:p>
          <a:p>
            <a:pPr marL="742950" lvl="1" indent="-285750">
              <a:buFont typeface="+mj-lt"/>
              <a:buAutoNum type="arabicPeriod"/>
            </a:pPr>
            <a:r>
              <a:rPr lang="en-IN" sz="1800" dirty="0">
                <a:latin typeface="Arial" panose="020B0604020202020204" pitchFamily="34" charset="0"/>
                <a:cs typeface="Arial" panose="020B0604020202020204" pitchFamily="34" charset="0"/>
              </a:rPr>
              <a:t>The software JAVA contains a program called garbage collector which is always used to collect unreferenced (unused) memory location for improving performance of a JAVA program. </a:t>
            </a:r>
          </a:p>
          <a:p>
            <a:pPr marL="742950" lvl="1" indent="-285750">
              <a:buFont typeface="+mj-lt"/>
              <a:buAutoNum type="arabicPeriod"/>
            </a:pPr>
            <a:r>
              <a:rPr lang="en-IN" sz="1800" dirty="0">
                <a:latin typeface="Arial" panose="020B0604020202020204" pitchFamily="34" charset="0"/>
                <a:cs typeface="Arial" panose="020B0604020202020204" pitchFamily="34" charset="0"/>
              </a:rPr>
              <a:t>JAVA contains user friendly syntax’s for developing JAVA applications. </a:t>
            </a:r>
          </a:p>
          <a:p>
            <a:pPr marL="457200" lvl="1"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No Pointers Concept unlike in C/C++</a:t>
            </a:r>
          </a:p>
          <a:p>
            <a:pPr lvl="1"/>
            <a:r>
              <a:rPr lang="en-US" b="1" dirty="0">
                <a:solidFill>
                  <a:schemeClr val="accent6"/>
                </a:solidFill>
              </a:rPr>
              <a:t>API - </a:t>
            </a:r>
            <a:r>
              <a:rPr lang="en-US" b="1" dirty="0">
                <a:solidFill>
                  <a:schemeClr val="accent6"/>
                </a:solidFill>
                <a:hlinkClick r:id="rId2">
                  <a:extLst>
                    <a:ext uri="{A12FA001-AC4F-418D-AE19-62706E023703}">
                      <ahyp:hlinkClr xmlns:ahyp="http://schemas.microsoft.com/office/drawing/2018/hyperlinkcolor" val="tx"/>
                    </a:ext>
                  </a:extLst>
                </a:hlinkClick>
              </a:rPr>
              <a:t>https://docs.oracle.com/javase/8/docs/api/</a:t>
            </a:r>
            <a:endParaRPr lang="en-US" b="1" dirty="0">
              <a:solidFill>
                <a:schemeClr val="accent6"/>
              </a:solidFill>
            </a:endParaRPr>
          </a:p>
          <a:p>
            <a:pPr lvl="1"/>
            <a:r>
              <a:rPr lang="en-US" b="1" dirty="0">
                <a:solidFill>
                  <a:schemeClr val="accent6"/>
                </a:solidFill>
              </a:rPr>
              <a:t>Garbage Collector(GC - To free up memory – Covered in JVM Architecture Diagram)</a:t>
            </a:r>
          </a:p>
        </p:txBody>
      </p:sp>
    </p:spTree>
    <p:extLst>
      <p:ext uri="{BB962C8B-B14F-4D97-AF65-F5344CB8AC3E}">
        <p14:creationId xmlns:p14="http://schemas.microsoft.com/office/powerpoint/2010/main" val="18838952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pPr algn="l"/>
            <a:r>
              <a:rPr lang="en-IN" b="0" i="0" u="none" strike="noStrike" dirty="0">
                <a:solidFill>
                  <a:srgbClr val="272C37"/>
                </a:solidFill>
                <a:effectLst/>
                <a:latin typeface="Roboto" panose="02000000000000000000" pitchFamily="2" charset="0"/>
              </a:rPr>
              <a:t>Data Hiding vs. Encapsulation in Java</a:t>
            </a:r>
          </a:p>
        </p:txBody>
      </p:sp>
      <p:graphicFrame>
        <p:nvGraphicFramePr>
          <p:cNvPr id="4" name="Content Placeholder 3">
            <a:extLst>
              <a:ext uri="{FF2B5EF4-FFF2-40B4-BE49-F238E27FC236}">
                <a16:creationId xmlns:a16="http://schemas.microsoft.com/office/drawing/2014/main" id="{E9A2DA19-DD03-912C-8E2D-2C9B9942C623}"/>
              </a:ext>
            </a:extLst>
          </p:cNvPr>
          <p:cNvGraphicFramePr>
            <a:graphicFrameLocks noGrp="1"/>
          </p:cNvGraphicFramePr>
          <p:nvPr>
            <p:ph idx="1"/>
            <p:extLst>
              <p:ext uri="{D42A27DB-BD31-4B8C-83A1-F6EECF244321}">
                <p14:modId xmlns:p14="http://schemas.microsoft.com/office/powerpoint/2010/main" val="4169037309"/>
              </p:ext>
            </p:extLst>
          </p:nvPr>
        </p:nvGraphicFramePr>
        <p:xfrm>
          <a:off x="1407695" y="1825625"/>
          <a:ext cx="9312442" cy="4351338"/>
        </p:xfrm>
        <a:graphic>
          <a:graphicData uri="http://schemas.openxmlformats.org/drawingml/2006/table">
            <a:tbl>
              <a:tblPr/>
              <a:tblGrid>
                <a:gridCol w="4668252">
                  <a:extLst>
                    <a:ext uri="{9D8B030D-6E8A-4147-A177-3AD203B41FA5}">
                      <a16:colId xmlns:a16="http://schemas.microsoft.com/office/drawing/2014/main" val="4217007888"/>
                    </a:ext>
                  </a:extLst>
                </a:gridCol>
                <a:gridCol w="4644190">
                  <a:extLst>
                    <a:ext uri="{9D8B030D-6E8A-4147-A177-3AD203B41FA5}">
                      <a16:colId xmlns:a16="http://schemas.microsoft.com/office/drawing/2014/main" val="959273286"/>
                    </a:ext>
                  </a:extLst>
                </a:gridCol>
              </a:tblGrid>
              <a:tr h="495062">
                <a:tc>
                  <a:txBody>
                    <a:bodyPr/>
                    <a:lstStyle/>
                    <a:p>
                      <a:pPr algn="ctr"/>
                      <a:r>
                        <a:rPr lang="en-IN" sz="1500" b="1" i="0" dirty="0">
                          <a:solidFill>
                            <a:srgbClr val="272C37"/>
                          </a:solidFill>
                          <a:effectLst/>
                          <a:latin typeface="Roboto" panose="02000000000000000000" pitchFamily="2" charset="0"/>
                        </a:rPr>
                        <a:t>Data Hiding</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tc>
                  <a:txBody>
                    <a:bodyPr/>
                    <a:lstStyle/>
                    <a:p>
                      <a:pPr algn="ctr"/>
                      <a:r>
                        <a:rPr lang="en-IN" sz="1500" b="1" i="0" dirty="0">
                          <a:solidFill>
                            <a:srgbClr val="272C37"/>
                          </a:solidFill>
                          <a:effectLst/>
                          <a:latin typeface="Roboto" panose="02000000000000000000" pitchFamily="2" charset="0"/>
                        </a:rPr>
                        <a:t>Data Encapsulation</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extLst>
                  <a:ext uri="{0D108BD9-81ED-4DB2-BD59-A6C34878D82A}">
                    <a16:rowId xmlns:a16="http://schemas.microsoft.com/office/drawing/2014/main" val="3920556170"/>
                  </a:ext>
                </a:extLst>
              </a:tr>
              <a:tr h="964069">
                <a:tc>
                  <a:txBody>
                    <a:bodyPr/>
                    <a:lstStyle/>
                    <a:p>
                      <a:pPr algn="l"/>
                      <a:r>
                        <a:rPr lang="en-IN" sz="1500" b="0" i="0" dirty="0">
                          <a:solidFill>
                            <a:srgbClr val="51565E"/>
                          </a:solidFill>
                          <a:effectLst/>
                          <a:latin typeface="Roboto" panose="02000000000000000000" pitchFamily="2" charset="0"/>
                        </a:rPr>
                        <a:t>Data hiding can be considered as the parent process</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tc>
                  <a:txBody>
                    <a:bodyPr/>
                    <a:lstStyle/>
                    <a:p>
                      <a:pPr algn="l"/>
                      <a:r>
                        <a:rPr lang="en-IN" sz="1500" b="0" i="0" dirty="0">
                          <a:solidFill>
                            <a:srgbClr val="51565E"/>
                          </a:solidFill>
                          <a:effectLst/>
                          <a:latin typeface="Roboto" panose="02000000000000000000" pitchFamily="2" charset="0"/>
                        </a:rPr>
                        <a:t>Encapsulation is a sub-process of data hiding</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extLst>
                  <a:ext uri="{0D108BD9-81ED-4DB2-BD59-A6C34878D82A}">
                    <a16:rowId xmlns:a16="http://schemas.microsoft.com/office/drawing/2014/main" val="2357100427"/>
                  </a:ext>
                </a:extLst>
              </a:tr>
              <a:tr h="729566">
                <a:tc>
                  <a:txBody>
                    <a:bodyPr/>
                    <a:lstStyle/>
                    <a:p>
                      <a:pPr algn="l"/>
                      <a:r>
                        <a:rPr lang="en-IN" sz="1500" b="0" i="0" dirty="0">
                          <a:solidFill>
                            <a:srgbClr val="51565E"/>
                          </a:solidFill>
                          <a:effectLst/>
                          <a:latin typeface="Roboto" panose="02000000000000000000" pitchFamily="2" charset="0"/>
                        </a:rPr>
                        <a:t>Access specifier is always private</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tc>
                  <a:txBody>
                    <a:bodyPr/>
                    <a:lstStyle/>
                    <a:p>
                      <a:pPr algn="l"/>
                      <a:r>
                        <a:rPr lang="en-IN" sz="1500" b="0" i="0" dirty="0">
                          <a:solidFill>
                            <a:srgbClr val="51565E"/>
                          </a:solidFill>
                          <a:effectLst/>
                          <a:latin typeface="Roboto" panose="02000000000000000000" pitchFamily="2" charset="0"/>
                        </a:rPr>
                        <a:t>Access specifier can be private and public</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extLst>
                  <a:ext uri="{0D108BD9-81ED-4DB2-BD59-A6C34878D82A}">
                    <a16:rowId xmlns:a16="http://schemas.microsoft.com/office/drawing/2014/main" val="65187429"/>
                  </a:ext>
                </a:extLst>
              </a:tr>
              <a:tr h="1198572">
                <a:tc>
                  <a:txBody>
                    <a:bodyPr/>
                    <a:lstStyle/>
                    <a:p>
                      <a:pPr algn="l"/>
                      <a:r>
                        <a:rPr lang="en-IN" sz="1500" b="0" i="0" dirty="0">
                          <a:solidFill>
                            <a:srgbClr val="51565E"/>
                          </a:solidFill>
                          <a:effectLst/>
                          <a:latin typeface="Roboto" panose="02000000000000000000" pitchFamily="2" charset="0"/>
                        </a:rPr>
                        <a:t>Data hiding is about hiding method implementation</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tc>
                  <a:txBody>
                    <a:bodyPr/>
                    <a:lstStyle/>
                    <a:p>
                      <a:pPr algn="l"/>
                      <a:r>
                        <a:rPr lang="en-IN" sz="1500" b="0" i="0" dirty="0">
                          <a:solidFill>
                            <a:srgbClr val="51565E"/>
                          </a:solidFill>
                          <a:effectLst/>
                          <a:latin typeface="Roboto" panose="02000000000000000000" pitchFamily="2" charset="0"/>
                        </a:rPr>
                        <a:t>Encapsulation is about combining methods with data members</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extLst>
                  <a:ext uri="{0D108BD9-81ED-4DB2-BD59-A6C34878D82A}">
                    <a16:rowId xmlns:a16="http://schemas.microsoft.com/office/drawing/2014/main" val="2714783948"/>
                  </a:ext>
                </a:extLst>
              </a:tr>
              <a:tr h="964069">
                <a:tc>
                  <a:txBody>
                    <a:bodyPr/>
                    <a:lstStyle/>
                    <a:p>
                      <a:pPr algn="l"/>
                      <a:r>
                        <a:rPr lang="en-IN" sz="1500" b="0" i="0" dirty="0">
                          <a:solidFill>
                            <a:srgbClr val="51565E"/>
                          </a:solidFill>
                          <a:effectLst/>
                          <a:latin typeface="Roboto" panose="02000000000000000000" pitchFamily="2" charset="0"/>
                        </a:rPr>
                        <a:t>The main motto is to hide data and its implementation</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tc>
                  <a:txBody>
                    <a:bodyPr/>
                    <a:lstStyle/>
                    <a:p>
                      <a:pPr algn="l"/>
                      <a:r>
                        <a:rPr lang="en-IN" sz="1500" b="0" i="0" dirty="0">
                          <a:solidFill>
                            <a:srgbClr val="51565E"/>
                          </a:solidFill>
                          <a:effectLst/>
                          <a:latin typeface="Roboto" panose="02000000000000000000" pitchFamily="2" charset="0"/>
                        </a:rPr>
                        <a:t>The main motto is to combine data and their methods </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extLst>
                  <a:ext uri="{0D108BD9-81ED-4DB2-BD59-A6C34878D82A}">
                    <a16:rowId xmlns:a16="http://schemas.microsoft.com/office/drawing/2014/main" val="2677401168"/>
                  </a:ext>
                </a:extLst>
              </a:tr>
            </a:tbl>
          </a:graphicData>
        </a:graphic>
      </p:graphicFrame>
    </p:spTree>
    <p:extLst>
      <p:ext uri="{BB962C8B-B14F-4D97-AF65-F5344CB8AC3E}">
        <p14:creationId xmlns:p14="http://schemas.microsoft.com/office/powerpoint/2010/main" val="28024008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395663"/>
            <a:ext cx="10515600" cy="4781300"/>
          </a:xfrm>
        </p:spPr>
        <p:txBody>
          <a:bodyPr>
            <a:normAutofit fontScale="55000" lnSpcReduction="20000"/>
          </a:bodyPr>
          <a:lstStyle/>
          <a:p>
            <a:pPr algn="l"/>
            <a:r>
              <a:rPr lang="en-IN" b="0" i="0" u="none" strike="noStrike" dirty="0">
                <a:solidFill>
                  <a:srgbClr val="51565E"/>
                </a:solidFill>
                <a:effectLst/>
                <a:highlight>
                  <a:srgbClr val="FFFFFF"/>
                </a:highlight>
                <a:latin typeface="Roboto" panose="02000000000000000000" pitchFamily="2" charset="0"/>
              </a:rPr>
              <a:t>Inheritance enables the acquisition of data members and properties from one class to another.</a:t>
            </a:r>
          </a:p>
          <a:p>
            <a:pPr algn="l"/>
            <a:endParaRPr lang="en-IN" b="0" i="0" u="none" strike="noStrike" dirty="0">
              <a:solidFill>
                <a:srgbClr val="51565E"/>
              </a:solidFill>
              <a:effectLst/>
              <a:highlight>
                <a:srgbClr val="FFFFFF"/>
              </a:highlight>
              <a:latin typeface="Roboto" panose="02000000000000000000" pitchFamily="2" charset="0"/>
            </a:endParaRPr>
          </a:p>
          <a:p>
            <a:pPr algn="l"/>
            <a:r>
              <a:rPr lang="en-IN" b="1" i="0" u="none" strike="noStrike" dirty="0">
                <a:solidFill>
                  <a:srgbClr val="272C37"/>
                </a:solidFill>
                <a:effectLst/>
                <a:latin typeface="Roboto" panose="02000000000000000000" pitchFamily="2" charset="0"/>
              </a:rPr>
              <a:t>Base Class (Parent Class)</a:t>
            </a:r>
          </a:p>
          <a:p>
            <a:pPr marL="0" indent="0" algn="l">
              <a:buNone/>
            </a:pPr>
            <a:r>
              <a:rPr lang="en-IN" b="0" i="0" u="none" strike="noStrike" dirty="0">
                <a:solidFill>
                  <a:srgbClr val="51565E"/>
                </a:solidFill>
                <a:effectLst/>
                <a:latin typeface="Roboto" panose="02000000000000000000" pitchFamily="2" charset="0"/>
              </a:rPr>
              <a:t>The base class provides the data members and methods in alternative words. Any base class that needs methods or data members will have to borrow them from their respective parent or base class.</a:t>
            </a:r>
          </a:p>
          <a:p>
            <a:pPr algn="l"/>
            <a:r>
              <a:rPr lang="en-IN" b="1" i="0" u="none" strike="noStrike" dirty="0">
                <a:solidFill>
                  <a:srgbClr val="272C37"/>
                </a:solidFill>
                <a:effectLst/>
                <a:latin typeface="Roboto" panose="02000000000000000000" pitchFamily="2" charset="0"/>
              </a:rPr>
              <a:t>Subclass (Child Class)</a:t>
            </a:r>
          </a:p>
          <a:p>
            <a:pPr marL="0" indent="0" algn="l">
              <a:buNone/>
            </a:pPr>
            <a:r>
              <a:rPr lang="en-IN" b="0" i="0" u="none" strike="noStrike" dirty="0">
                <a:solidFill>
                  <a:srgbClr val="51565E"/>
                </a:solidFill>
                <a:effectLst/>
                <a:latin typeface="Roboto" panose="02000000000000000000" pitchFamily="2" charset="0"/>
              </a:rPr>
              <a:t>The subclass is also known as the child class. The implementation of its parent class recreates a new class, which is the child class. </a:t>
            </a:r>
          </a:p>
          <a:p>
            <a:pPr marL="0" indent="0" algn="l">
              <a:buNone/>
            </a:pPr>
            <a:endParaRPr lang="en-IN" dirty="0">
              <a:solidFill>
                <a:srgbClr val="51565E"/>
              </a:solidFill>
              <a:latin typeface="Roboto" panose="02000000000000000000" pitchFamily="2" charset="0"/>
            </a:endParaRPr>
          </a:p>
          <a:p>
            <a:pPr marL="0" indent="0" algn="l">
              <a:buNone/>
            </a:pPr>
            <a:r>
              <a:rPr lang="en-IN" b="0" i="0" u="none" strike="noStrike" dirty="0">
                <a:solidFill>
                  <a:srgbClr val="51565E"/>
                </a:solidFill>
                <a:effectLst/>
                <a:highlight>
                  <a:srgbClr val="FFFFFF"/>
                </a:highlight>
                <a:latin typeface="Roboto" panose="02000000000000000000" pitchFamily="2" charset="0"/>
              </a:rPr>
              <a:t>To inherit the parent class, a child class must include a keyword called "extends." The keyword "extends" enables the compiler to understand that the child class derives the functionalities and members of its parent class.</a:t>
            </a:r>
          </a:p>
          <a:p>
            <a:pPr marL="0" indent="0" algn="l">
              <a:buNone/>
            </a:pPr>
            <a:endParaRPr lang="en-IN" dirty="0">
              <a:solidFill>
                <a:srgbClr val="51565E"/>
              </a:solidFill>
              <a:highlight>
                <a:srgbClr val="FFFFFF"/>
              </a:highlight>
              <a:latin typeface="Roboto" panose="02000000000000000000" pitchFamily="2" charset="0"/>
            </a:endParaRPr>
          </a:p>
          <a:p>
            <a:pPr marL="0" indent="0" algn="l">
              <a:buNone/>
            </a:pPr>
            <a:r>
              <a:rPr lang="en-IN" dirty="0"/>
              <a:t>class </a:t>
            </a:r>
            <a:r>
              <a:rPr lang="en-IN" dirty="0" err="1"/>
              <a:t>SubClass</a:t>
            </a:r>
            <a:r>
              <a:rPr lang="en-IN" dirty="0"/>
              <a:t> extends </a:t>
            </a:r>
            <a:r>
              <a:rPr lang="en-IN" dirty="0" err="1"/>
              <a:t>ParentClass</a:t>
            </a:r>
            <a:r>
              <a:rPr lang="en-IN" dirty="0"/>
              <a:t> { </a:t>
            </a:r>
          </a:p>
          <a:p>
            <a:pPr marL="0" indent="0" algn="l">
              <a:buNone/>
            </a:pPr>
            <a:r>
              <a:rPr lang="en-IN" dirty="0"/>
              <a:t>//</a:t>
            </a:r>
            <a:r>
              <a:rPr lang="en-IN" dirty="0" err="1"/>
              <a:t>DataMembers</a:t>
            </a:r>
            <a:r>
              <a:rPr lang="en-IN" dirty="0"/>
              <a:t>; </a:t>
            </a:r>
          </a:p>
          <a:p>
            <a:pPr marL="0" indent="0" algn="l">
              <a:buNone/>
            </a:pPr>
            <a:r>
              <a:rPr lang="en-IN" dirty="0"/>
              <a:t>//Methods; </a:t>
            </a:r>
          </a:p>
          <a:p>
            <a:pPr marL="0" indent="0" algn="l">
              <a:buNone/>
            </a:pPr>
            <a:r>
              <a:rPr lang="en-IN" dirty="0"/>
              <a:t>} </a:t>
            </a:r>
            <a:endParaRPr lang="en-IN" b="0" i="0" u="none" strike="noStrike" dirty="0">
              <a:solidFill>
                <a:srgbClr val="51565E"/>
              </a:solidFill>
              <a:effectLst/>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a:p>
            <a:pPr algn="l"/>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4614603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395663"/>
            <a:ext cx="10515600" cy="4781300"/>
          </a:xfrm>
        </p:spPr>
        <p:txBody>
          <a:bodyPr>
            <a:normAutofit lnSpcReduction="10000"/>
          </a:bodyPr>
          <a:lstStyle/>
          <a:p>
            <a:pPr algn="l"/>
            <a:r>
              <a:rPr lang="en-IN" b="0" i="0" u="none" strike="noStrike" dirty="0">
                <a:solidFill>
                  <a:srgbClr val="272C37"/>
                </a:solidFill>
                <a:effectLst/>
                <a:latin typeface="Roboto" panose="02000000000000000000" pitchFamily="2" charset="0"/>
              </a:rPr>
              <a:t>Why Do We Need Inheritance?  </a:t>
            </a:r>
            <a:endParaRPr lang="en-IN" b="0" i="0" u="none" strike="noStrike" dirty="0">
              <a:solidFill>
                <a:srgbClr val="51565E"/>
              </a:solidFill>
              <a:effectLst/>
              <a:latin typeface="Roboto" panose="02000000000000000000" pitchFamily="2" charset="0"/>
            </a:endParaRPr>
          </a:p>
          <a:p>
            <a:pPr marL="0" indent="0" algn="l">
              <a:buNone/>
            </a:pPr>
            <a:r>
              <a:rPr lang="en-IN" b="0" i="0" u="none" strike="noStrike" dirty="0">
                <a:solidFill>
                  <a:srgbClr val="51565E"/>
                </a:solidFill>
                <a:effectLst/>
                <a:latin typeface="Roboto" panose="02000000000000000000" pitchFamily="2" charset="0"/>
              </a:rPr>
              <a:t>The two main reasons we need inheritance include:</a:t>
            </a:r>
          </a:p>
          <a:p>
            <a:pPr algn="l"/>
            <a:r>
              <a:rPr lang="en-IN" b="1" i="0" u="none" strike="noStrike" dirty="0">
                <a:solidFill>
                  <a:srgbClr val="272C37"/>
                </a:solidFill>
                <a:effectLst/>
                <a:latin typeface="Roboto" panose="02000000000000000000" pitchFamily="2" charset="0"/>
              </a:rPr>
              <a:t>Run-Time Polymorphism</a:t>
            </a:r>
          </a:p>
          <a:p>
            <a:pPr marL="0" indent="0" algn="l">
              <a:buNone/>
            </a:pPr>
            <a:r>
              <a:rPr lang="en-IN" dirty="0">
                <a:solidFill>
                  <a:srgbClr val="51565E"/>
                </a:solidFill>
                <a:latin typeface="Roboto" panose="02000000000000000000" pitchFamily="2" charset="0"/>
              </a:rPr>
              <a:t>	</a:t>
            </a:r>
            <a:r>
              <a:rPr lang="en-IN" b="0" i="0" u="none" strike="noStrike" dirty="0">
                <a:solidFill>
                  <a:srgbClr val="51565E"/>
                </a:solidFill>
                <a:effectLst/>
                <a:latin typeface="Roboto" panose="02000000000000000000" pitchFamily="2" charset="0"/>
              </a:rPr>
              <a:t>Runtime, also known as dynamic polymorphism, is a method call in the execution process that overrides a different method in the run time.  </a:t>
            </a:r>
          </a:p>
          <a:p>
            <a:pPr algn="l"/>
            <a:r>
              <a:rPr lang="en-IN" b="1" i="0" u="none" strike="noStrike" dirty="0">
                <a:solidFill>
                  <a:srgbClr val="272C37"/>
                </a:solidFill>
                <a:effectLst/>
                <a:latin typeface="Roboto" panose="02000000000000000000" pitchFamily="2" charset="0"/>
              </a:rPr>
              <a:t>Code Reusability </a:t>
            </a:r>
          </a:p>
          <a:p>
            <a:pPr marL="0" indent="0" algn="l">
              <a:buNone/>
            </a:pPr>
            <a:r>
              <a:rPr lang="en-IN" b="0" i="0" u="none" strike="noStrike" dirty="0">
                <a:solidFill>
                  <a:srgbClr val="51565E"/>
                </a:solidFill>
                <a:effectLst/>
                <a:latin typeface="Roboto" panose="02000000000000000000" pitchFamily="2" charset="0"/>
              </a:rPr>
              <a:t>	The process of inheritance involves reusing the methods and data members defined in the parent class. Inheritance eliminates the need to write the same code in the child class—saving time as a result.</a:t>
            </a:r>
          </a:p>
          <a:p>
            <a:pPr marL="0" indent="0" algn="l">
              <a:buNone/>
            </a:pPr>
            <a:endParaRPr lang="en-IN" b="0" i="0" u="none" strike="noStrike" dirty="0">
              <a:solidFill>
                <a:srgbClr val="51565E"/>
              </a:solidFill>
              <a:effectLst/>
              <a:latin typeface="Roboto" panose="02000000000000000000" pitchFamily="2" charset="0"/>
            </a:endParaRPr>
          </a:p>
          <a:p>
            <a:pPr algn="l"/>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17756832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395663"/>
            <a:ext cx="10515600" cy="4781300"/>
          </a:xfrm>
        </p:spPr>
        <p:txBody>
          <a:bodyPr>
            <a:normAutofit/>
          </a:bodyPr>
          <a:lstStyle/>
          <a:p>
            <a:pPr marL="0" indent="0">
              <a:buNone/>
            </a:pPr>
            <a:r>
              <a:rPr lang="en-IN" b="0" i="0" u="none" strike="noStrike" dirty="0">
                <a:solidFill>
                  <a:srgbClr val="272C37"/>
                </a:solidFill>
                <a:effectLst/>
                <a:latin typeface="Roboto" panose="02000000000000000000" pitchFamily="2" charset="0"/>
              </a:rPr>
              <a:t>Super Keyword</a:t>
            </a:r>
          </a:p>
          <a:p>
            <a:pPr marL="0" indent="0" algn="l">
              <a:buNone/>
            </a:pPr>
            <a:endParaRPr lang="en-IN" b="0" i="0" u="none" strike="noStrike" dirty="0">
              <a:solidFill>
                <a:srgbClr val="51565E"/>
              </a:solidFill>
              <a:effectLst/>
              <a:highlight>
                <a:srgbClr val="FFFFFF"/>
              </a:highlight>
              <a:latin typeface="Roboto" panose="02000000000000000000" pitchFamily="2" charset="0"/>
            </a:endParaRPr>
          </a:p>
          <a:p>
            <a:pPr marL="0" indent="0" algn="l">
              <a:buNone/>
            </a:pPr>
            <a:r>
              <a:rPr lang="en-IN" b="0" i="0" u="none" strike="noStrike" dirty="0">
                <a:solidFill>
                  <a:srgbClr val="51565E"/>
                </a:solidFill>
                <a:effectLst/>
                <a:highlight>
                  <a:srgbClr val="FFFFFF"/>
                </a:highlight>
                <a:latin typeface="Roboto" panose="02000000000000000000" pitchFamily="2" charset="0"/>
              </a:rPr>
              <a:t>The super keyword is a unique keyword that refers to an immediate parent class's object. If you create an instance of the child class, then the super keyword implicitly refers to the parent class instance.</a:t>
            </a:r>
          </a:p>
          <a:p>
            <a:pPr marL="0" indent="0" algn="l">
              <a:buNone/>
            </a:pPr>
            <a:endParaRPr lang="en-IN" dirty="0">
              <a:solidFill>
                <a:srgbClr val="51565E"/>
              </a:solidFill>
              <a:highlight>
                <a:srgbClr val="FFFFFF"/>
              </a:highlight>
              <a:latin typeface="Roboto" panose="02000000000000000000" pitchFamily="2" charset="0"/>
            </a:endParaRPr>
          </a:p>
          <a:p>
            <a:pPr marL="0" indent="0" algn="l">
              <a:buNone/>
            </a:pPr>
            <a:r>
              <a:rPr lang="en-IN" b="0" i="0" u="none" strike="noStrike" dirty="0">
                <a:solidFill>
                  <a:srgbClr val="51565E"/>
                </a:solidFill>
                <a:effectLst/>
                <a:highlight>
                  <a:srgbClr val="FFFFFF"/>
                </a:highlight>
                <a:latin typeface="Roboto" panose="02000000000000000000" pitchFamily="2" charset="0"/>
              </a:rPr>
              <a:t>Example</a:t>
            </a:r>
          </a:p>
        </p:txBody>
      </p:sp>
    </p:spTree>
    <p:extLst>
      <p:ext uri="{BB962C8B-B14F-4D97-AF65-F5344CB8AC3E}">
        <p14:creationId xmlns:p14="http://schemas.microsoft.com/office/powerpoint/2010/main" val="1848941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395663"/>
            <a:ext cx="10515600" cy="4781300"/>
          </a:xfrm>
        </p:spPr>
        <p:txBody>
          <a:bodyPr>
            <a:normAutofit/>
          </a:bodyPr>
          <a:lstStyle/>
          <a:p>
            <a:pPr marL="0" indent="0" algn="l">
              <a:buNone/>
            </a:pPr>
            <a:r>
              <a:rPr lang="en-IN" b="0" i="0" u="none" strike="noStrike" dirty="0">
                <a:solidFill>
                  <a:srgbClr val="272C37"/>
                </a:solidFill>
                <a:effectLst/>
                <a:latin typeface="Roboto" panose="02000000000000000000" pitchFamily="2" charset="0"/>
              </a:rPr>
              <a:t>Types of Inheritance in Java</a:t>
            </a:r>
          </a:p>
          <a:p>
            <a:pPr algn="l"/>
            <a:endParaRPr lang="en-IN" b="0" i="0" u="none" strike="noStrike" dirty="0">
              <a:solidFill>
                <a:srgbClr val="51565E"/>
              </a:solidFill>
              <a:effectLst/>
              <a:latin typeface="Roboto" panose="02000000000000000000" pitchFamily="2" charset="0"/>
            </a:endParaRPr>
          </a:p>
          <a:p>
            <a:pPr algn="l"/>
            <a:r>
              <a:rPr lang="en-IN" b="0" i="0" u="none" strike="noStrike" dirty="0">
                <a:solidFill>
                  <a:srgbClr val="51565E"/>
                </a:solidFill>
                <a:effectLst/>
                <a:latin typeface="Roboto" panose="02000000000000000000" pitchFamily="2" charset="0"/>
              </a:rPr>
              <a:t>There are five types of inheritance in Java:</a:t>
            </a:r>
            <a:br>
              <a:rPr lang="en-IN" b="0" i="0" u="none" strike="noStrike" dirty="0">
                <a:solidFill>
                  <a:srgbClr val="51565E"/>
                </a:solidFill>
                <a:effectLst/>
                <a:latin typeface="Roboto" panose="02000000000000000000" pitchFamily="2" charset="0"/>
              </a:rPr>
            </a:br>
            <a:br>
              <a:rPr lang="en-IN" b="0" i="0" u="none" strike="noStrike" dirty="0">
                <a:solidFill>
                  <a:srgbClr val="51565E"/>
                </a:solidFill>
                <a:effectLst/>
                <a:latin typeface="Roboto" panose="02000000000000000000" pitchFamily="2" charset="0"/>
              </a:rPr>
            </a:br>
            <a:r>
              <a:rPr lang="en-IN" b="0" i="0" u="none" strike="noStrike" dirty="0">
                <a:solidFill>
                  <a:srgbClr val="51565E"/>
                </a:solidFill>
                <a:effectLst/>
                <a:latin typeface="Roboto" panose="02000000000000000000" pitchFamily="2" charset="0"/>
              </a:rPr>
              <a:t>1) Single Inheritance</a:t>
            </a:r>
            <a:br>
              <a:rPr lang="en-IN" b="0" i="0" u="none" strike="noStrike" dirty="0">
                <a:solidFill>
                  <a:srgbClr val="51565E"/>
                </a:solidFill>
                <a:effectLst/>
                <a:latin typeface="Roboto" panose="02000000000000000000" pitchFamily="2" charset="0"/>
              </a:rPr>
            </a:br>
            <a:r>
              <a:rPr lang="en-IN" b="0" i="0" u="none" strike="noStrike" dirty="0">
                <a:solidFill>
                  <a:srgbClr val="51565E"/>
                </a:solidFill>
                <a:effectLst/>
                <a:latin typeface="Roboto" panose="02000000000000000000" pitchFamily="2" charset="0"/>
              </a:rPr>
              <a:t>2) Multi-Level Inheritance</a:t>
            </a:r>
            <a:br>
              <a:rPr lang="en-IN" b="0" i="0" u="none" strike="noStrike" dirty="0">
                <a:solidFill>
                  <a:srgbClr val="51565E"/>
                </a:solidFill>
                <a:effectLst/>
                <a:latin typeface="Roboto" panose="02000000000000000000" pitchFamily="2" charset="0"/>
              </a:rPr>
            </a:br>
            <a:r>
              <a:rPr lang="en-IN" b="0" i="0" u="none" strike="noStrike" dirty="0">
                <a:solidFill>
                  <a:srgbClr val="51565E"/>
                </a:solidFill>
                <a:effectLst/>
                <a:latin typeface="Roboto" panose="02000000000000000000" pitchFamily="2" charset="0"/>
              </a:rPr>
              <a:t>3) Hierarchical Inheritance</a:t>
            </a:r>
            <a:br>
              <a:rPr lang="en-IN" b="0" i="0" u="none" strike="noStrike" dirty="0">
                <a:solidFill>
                  <a:srgbClr val="51565E"/>
                </a:solidFill>
                <a:effectLst/>
                <a:latin typeface="Roboto" panose="02000000000000000000" pitchFamily="2" charset="0"/>
              </a:rPr>
            </a:br>
            <a:r>
              <a:rPr lang="en-IN" b="0" i="0" u="none" strike="noStrike" dirty="0">
                <a:solidFill>
                  <a:srgbClr val="51565E"/>
                </a:solidFill>
                <a:effectLst/>
                <a:latin typeface="Roboto" panose="02000000000000000000" pitchFamily="2" charset="0"/>
              </a:rPr>
              <a:t>4) Hybrid Inheritance</a:t>
            </a:r>
            <a:br>
              <a:rPr lang="en-IN" b="0" i="0" u="none" strike="noStrike" dirty="0">
                <a:solidFill>
                  <a:srgbClr val="51565E"/>
                </a:solidFill>
                <a:effectLst/>
                <a:latin typeface="Roboto" panose="02000000000000000000" pitchFamily="2" charset="0"/>
              </a:rPr>
            </a:br>
            <a:r>
              <a:rPr lang="en-IN" b="0" i="0" u="none" strike="noStrike" dirty="0">
                <a:solidFill>
                  <a:srgbClr val="51565E"/>
                </a:solidFill>
                <a:effectLst/>
                <a:latin typeface="Roboto" panose="02000000000000000000" pitchFamily="2" charset="0"/>
              </a:rPr>
              <a:t>5) Multiple Inheritance</a:t>
            </a:r>
          </a:p>
        </p:txBody>
      </p:sp>
    </p:spTree>
    <p:extLst>
      <p:ext uri="{BB962C8B-B14F-4D97-AF65-F5344CB8AC3E}">
        <p14:creationId xmlns:p14="http://schemas.microsoft.com/office/powerpoint/2010/main" val="22356655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Single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algn="l"/>
            <a:r>
              <a:rPr lang="en-IN" b="0" i="0" u="none" strike="noStrike" dirty="0">
                <a:solidFill>
                  <a:srgbClr val="51565E"/>
                </a:solidFill>
                <a:effectLst/>
                <a:latin typeface="Roboto" panose="02000000000000000000" pitchFamily="2" charset="0"/>
              </a:rPr>
              <a:t>Single inheritance consists of one parent class and one child class. The child class inherits parent class methods and data members.</a:t>
            </a:r>
          </a:p>
          <a:p>
            <a:pPr marL="0" indent="0" algn="l">
              <a:buNone/>
            </a:pPr>
            <a:endParaRPr lang="en-IN" dirty="0">
              <a:solidFill>
                <a:srgbClr val="51565E"/>
              </a:solidFill>
              <a:latin typeface="Roboto" panose="02000000000000000000" pitchFamily="2" charset="0"/>
            </a:endParaRPr>
          </a:p>
          <a:p>
            <a:pPr marL="0" indent="0" algn="l">
              <a:buNone/>
            </a:pPr>
            <a:r>
              <a:rPr lang="en-IN" dirty="0">
                <a:solidFill>
                  <a:srgbClr val="51565E"/>
                </a:solidFill>
                <a:latin typeface="Roboto" panose="02000000000000000000" pitchFamily="2" charset="0"/>
              </a:rPr>
              <a:t>Example</a:t>
            </a:r>
            <a:endParaRPr lang="en-IN" b="0" i="0" u="none" strike="noStrike" dirty="0">
              <a:solidFill>
                <a:srgbClr val="51565E"/>
              </a:solidFill>
              <a:effectLst/>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13402900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Single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marL="0" indent="0" algn="l">
              <a:buNone/>
            </a:pPr>
            <a:endParaRPr lang="en-IN" b="0" i="0" u="none" strike="noStrike" dirty="0">
              <a:solidFill>
                <a:srgbClr val="51565E"/>
              </a:solidFill>
              <a:effectLst/>
              <a:latin typeface="Roboto" panose="02000000000000000000" pitchFamily="2" charset="0"/>
            </a:endParaRPr>
          </a:p>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pic>
        <p:nvPicPr>
          <p:cNvPr id="15362" name="Picture 2" descr="Single_Inheritance">
            <a:extLst>
              <a:ext uri="{FF2B5EF4-FFF2-40B4-BE49-F238E27FC236}">
                <a16:creationId xmlns:a16="http://schemas.microsoft.com/office/drawing/2014/main" id="{A4640BBD-F16E-3FDB-5847-2CE1EFD6C6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000" y="1739900"/>
            <a:ext cx="1270000" cy="337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8988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Multilevel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algn="l"/>
            <a:r>
              <a:rPr lang="en-IN" b="0" i="0" u="none" strike="noStrike" dirty="0">
                <a:solidFill>
                  <a:srgbClr val="51565E"/>
                </a:solidFill>
                <a:effectLst/>
                <a:highlight>
                  <a:srgbClr val="FFFFFF"/>
                </a:highlight>
                <a:latin typeface="Roboto" panose="02000000000000000000" pitchFamily="2" charset="0"/>
              </a:rPr>
              <a:t>Multi-level inheritance is like a parent-child inheritance relationship—the difference is that a child class inherits another child class.</a:t>
            </a:r>
          </a:p>
          <a:p>
            <a:pPr algn="l"/>
            <a:endParaRPr lang="en-IN" dirty="0">
              <a:solidFill>
                <a:srgbClr val="51565E"/>
              </a:solidFill>
              <a:highlight>
                <a:srgbClr val="FFFFFF"/>
              </a:highlight>
              <a:latin typeface="Roboto" panose="02000000000000000000" pitchFamily="2" charset="0"/>
            </a:endParaRPr>
          </a:p>
          <a:p>
            <a:pPr algn="l"/>
            <a:r>
              <a:rPr lang="en-IN" b="0" i="0" u="none" strike="noStrike" dirty="0">
                <a:solidFill>
                  <a:srgbClr val="51565E"/>
                </a:solidFill>
                <a:effectLst/>
                <a:highlight>
                  <a:srgbClr val="FFFFFF"/>
                </a:highlight>
                <a:latin typeface="Roboto" panose="02000000000000000000" pitchFamily="2" charset="0"/>
              </a:rPr>
              <a:t>Bike Example</a:t>
            </a:r>
            <a:endParaRPr lang="en-IN" b="0" i="0" u="none" strike="noStrike" dirty="0">
              <a:solidFill>
                <a:srgbClr val="51565E"/>
              </a:solidFill>
              <a:effectLst/>
              <a:latin typeface="Roboto" panose="02000000000000000000" pitchFamily="2" charset="0"/>
            </a:endParaRPr>
          </a:p>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6833244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Multilevel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2353746"/>
            <a:ext cx="10515600" cy="4027753"/>
          </a:xfrm>
        </p:spPr>
        <p:txBody>
          <a:bodyPr>
            <a:normAutofit/>
          </a:bodyPr>
          <a:lstStyle/>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pic>
        <p:nvPicPr>
          <p:cNvPr id="17410" name="Picture 2" descr="/Multi-Level_Inheritance">
            <a:extLst>
              <a:ext uri="{FF2B5EF4-FFF2-40B4-BE49-F238E27FC236}">
                <a16:creationId xmlns:a16="http://schemas.microsoft.com/office/drawing/2014/main" id="{E08A4864-6BFF-4362-F7FC-B226DF5129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4650" y="1467852"/>
            <a:ext cx="1282700" cy="4824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7129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a:solidFill>
                  <a:srgbClr val="272C37"/>
                </a:solidFill>
                <a:effectLst/>
                <a:latin typeface="Roboto" panose="02000000000000000000" pitchFamily="2" charset="0"/>
              </a:rPr>
              <a:t>Hierarchical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algn="l"/>
            <a:r>
              <a:rPr lang="en-IN" b="0" i="0" u="none" strike="noStrike" dirty="0">
                <a:solidFill>
                  <a:srgbClr val="51565E"/>
                </a:solidFill>
                <a:effectLst/>
                <a:highlight>
                  <a:srgbClr val="FFFFFF"/>
                </a:highlight>
                <a:latin typeface="Roboto" panose="02000000000000000000" pitchFamily="2" charset="0"/>
              </a:rPr>
              <a:t>Hierarchical inheritance is a parent-child relationship. The only difference is that multiple child classes inherit one parent class.</a:t>
            </a:r>
          </a:p>
          <a:p>
            <a:pPr marL="0" indent="0" algn="l">
              <a:buNone/>
            </a:pPr>
            <a:endParaRPr lang="en-IN" dirty="0">
              <a:solidFill>
                <a:srgbClr val="51565E"/>
              </a:solidFill>
              <a:highlight>
                <a:srgbClr val="FFFFFF"/>
              </a:highlight>
              <a:latin typeface="Roboto" panose="02000000000000000000" pitchFamily="2" charset="0"/>
            </a:endParaRPr>
          </a:p>
          <a:p>
            <a:pPr algn="l"/>
            <a:r>
              <a:rPr lang="en-IN" b="0" i="0" u="none" strike="noStrike" dirty="0">
                <a:solidFill>
                  <a:srgbClr val="51565E"/>
                </a:solidFill>
                <a:effectLst/>
                <a:highlight>
                  <a:srgbClr val="FFFFFF"/>
                </a:highlight>
                <a:latin typeface="Roboto" panose="02000000000000000000" pitchFamily="2" charset="0"/>
              </a:rPr>
              <a:t>Permanent Vs Temp Employee Example on Leaves</a:t>
            </a:r>
            <a:endParaRPr lang="en-IN" b="0" i="0" u="none" strike="noStrike" dirty="0">
              <a:solidFill>
                <a:srgbClr val="51565E"/>
              </a:solidFill>
              <a:effectLst/>
              <a:latin typeface="Roboto" panose="02000000000000000000" pitchFamily="2" charset="0"/>
            </a:endParaRPr>
          </a:p>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1770753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2. </a:t>
            </a:r>
            <a:r>
              <a:rPr lang="en-IN" sz="4400" dirty="0">
                <a:effectLst/>
                <a:latin typeface="TTE1948BD8t00"/>
              </a:rPr>
              <a:t>Platform Independent</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fontScale="85000" lnSpcReduction="20000"/>
          </a:bodyPr>
          <a:lstStyle/>
          <a:p>
            <a:pPr>
              <a:buFont typeface="+mj-lt"/>
              <a:buAutoNum type="arabicPeriod"/>
            </a:pPr>
            <a:r>
              <a:rPr lang="en-IN" sz="1800" dirty="0">
                <a:effectLst/>
                <a:latin typeface="TTE1948BD8t00"/>
              </a:rPr>
              <a:t>A program or technology is said to be </a:t>
            </a:r>
            <a:r>
              <a:rPr lang="en-IN" sz="1800" dirty="0">
                <a:effectLst/>
                <a:latin typeface="TTE19494D0t00"/>
              </a:rPr>
              <a:t>platform independent </a:t>
            </a:r>
            <a:r>
              <a:rPr lang="en-IN" sz="1800" dirty="0">
                <a:effectLst/>
                <a:latin typeface="TTE1948BD8t00"/>
              </a:rPr>
              <a:t>if and only if which can run on all available operating systems.</a:t>
            </a:r>
          </a:p>
          <a:p>
            <a:pPr>
              <a:buFont typeface="+mj-lt"/>
              <a:buAutoNum type="arabicPeriod"/>
            </a:pPr>
            <a:r>
              <a:rPr lang="en-IN" sz="1800" dirty="0">
                <a:effectLst/>
                <a:latin typeface="TTE1948BD8t00"/>
              </a:rPr>
              <a:t>Each Operating system </a:t>
            </a:r>
            <a:r>
              <a:rPr lang="en-IN" sz="1800" dirty="0">
                <a:latin typeface="TTE1948BD8t00"/>
              </a:rPr>
              <a:t>has its own understanding </a:t>
            </a:r>
          </a:p>
          <a:p>
            <a:pPr lvl="1">
              <a:buFont typeface="+mj-lt"/>
              <a:buAutoNum type="arabicPeriod"/>
            </a:pPr>
            <a:r>
              <a:rPr lang="en-IN" sz="1400" dirty="0">
                <a:effectLst/>
                <a:latin typeface="TTE1948BD8t00"/>
              </a:rPr>
              <a:t>DOS – Mozart</a:t>
            </a:r>
          </a:p>
          <a:p>
            <a:pPr lvl="1">
              <a:buFont typeface="+mj-lt"/>
              <a:buAutoNum type="arabicPeriod"/>
            </a:pPr>
            <a:r>
              <a:rPr lang="en-IN" sz="1400" dirty="0">
                <a:effectLst/>
                <a:latin typeface="TTE1948BD8t00"/>
              </a:rPr>
              <a:t>Unix – Elf(Embedded Linking Format)</a:t>
            </a:r>
            <a:endParaRPr lang="en-IN" sz="1400" dirty="0">
              <a:latin typeface="TTE1948BD8t00"/>
            </a:endParaRPr>
          </a:p>
          <a:p>
            <a:pPr>
              <a:buFont typeface="+mj-lt"/>
              <a:buAutoNum type="arabicPeriod"/>
            </a:pPr>
            <a:r>
              <a:rPr lang="en-IN" sz="1800" dirty="0">
                <a:effectLst/>
                <a:latin typeface="TTE1948BD8t00"/>
              </a:rPr>
              <a:t>When we write a C or C++ program on </a:t>
            </a:r>
            <a:r>
              <a:rPr lang="en-IN" sz="1800" dirty="0">
                <a:effectLst/>
                <a:latin typeface="TTE19494D0t00"/>
              </a:rPr>
              <a:t>dos </a:t>
            </a:r>
            <a:r>
              <a:rPr lang="en-IN" sz="1800" dirty="0">
                <a:effectLst/>
                <a:latin typeface="TTE1948BD8t00"/>
              </a:rPr>
              <a:t>operating and if we try to transfer that program to </a:t>
            </a:r>
            <a:r>
              <a:rPr lang="en-IN" sz="1800" dirty="0">
                <a:effectLst/>
                <a:latin typeface="TTE19494D0t00"/>
              </a:rPr>
              <a:t>Unix </a:t>
            </a:r>
            <a:r>
              <a:rPr lang="en-IN" sz="1800" dirty="0">
                <a:effectLst/>
                <a:latin typeface="TTE1948BD8t00"/>
              </a:rPr>
              <a:t>operating system, we are unable to execute since the format of these operating systems are different and more over the C, C++</a:t>
            </a:r>
            <a:r>
              <a:rPr lang="en-IN" sz="1800" dirty="0">
                <a:latin typeface="TTE1948BD8t00"/>
              </a:rPr>
              <a:t> </a:t>
            </a:r>
            <a:r>
              <a:rPr lang="en-IN" sz="1800" dirty="0">
                <a:effectLst/>
                <a:latin typeface="TTE1948BD8t00"/>
              </a:rPr>
              <a:t>software does not contain any special programs which converts one format of one operating system to another format of other operating system </a:t>
            </a:r>
          </a:p>
          <a:p>
            <a:pPr>
              <a:buFont typeface="+mj-lt"/>
              <a:buAutoNum type="arabicPeriod"/>
            </a:pPr>
            <a:r>
              <a:rPr lang="en-IN" sz="1800" dirty="0">
                <a:effectLst/>
                <a:latin typeface="TTE19494D0t00"/>
              </a:rPr>
              <a:t>JAVA </a:t>
            </a:r>
            <a:r>
              <a:rPr lang="en-IN" sz="1800" dirty="0">
                <a:effectLst/>
                <a:latin typeface="TTE1948BD8t00"/>
              </a:rPr>
              <a:t>will have a common data types and the common memory spaces on all operating systems and the </a:t>
            </a:r>
            <a:r>
              <a:rPr lang="en-IN" sz="1800" dirty="0">
                <a:effectLst/>
                <a:latin typeface="TTE19494D0t00"/>
              </a:rPr>
              <a:t>JAVA </a:t>
            </a:r>
            <a:r>
              <a:rPr lang="en-IN" sz="1800" dirty="0">
                <a:effectLst/>
                <a:latin typeface="TTE1948BD8t00"/>
              </a:rPr>
              <a:t>software contains the special programs which converts the format of one operating system to another format of other operating system. Hence </a:t>
            </a:r>
            <a:r>
              <a:rPr lang="en-IN" sz="1800" dirty="0">
                <a:effectLst/>
                <a:latin typeface="TTE19494D0t00"/>
              </a:rPr>
              <a:t>JAVA </a:t>
            </a:r>
            <a:r>
              <a:rPr lang="en-IN" sz="1800" dirty="0">
                <a:effectLst/>
                <a:latin typeface="TTE1948BD8t00"/>
              </a:rPr>
              <a:t>language is treated as </a:t>
            </a:r>
            <a:r>
              <a:rPr lang="en-IN" sz="1800" dirty="0">
                <a:effectLst/>
                <a:latin typeface="TTE19494D0t00"/>
              </a:rPr>
              <a:t>platform independent </a:t>
            </a:r>
            <a:r>
              <a:rPr lang="en-IN" sz="1800" dirty="0">
                <a:effectLst/>
                <a:latin typeface="TTE1948BD8t00"/>
              </a:rPr>
              <a:t>language. </a:t>
            </a: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Runs in JVM and independent of Operating system</a:t>
            </a:r>
          </a:p>
          <a:p>
            <a:pPr lvl="1"/>
            <a:r>
              <a:rPr lang="en-US" b="1" dirty="0">
                <a:solidFill>
                  <a:schemeClr val="accent6"/>
                </a:solidFill>
              </a:rPr>
              <a:t>Windows - JVM(If I install JRE)</a:t>
            </a:r>
          </a:p>
          <a:p>
            <a:pPr lvl="1"/>
            <a:r>
              <a:rPr lang="en-US" b="1" dirty="0">
                <a:solidFill>
                  <a:schemeClr val="accent6"/>
                </a:solidFill>
              </a:rPr>
              <a:t>Unix – JVM(If I install JRE)</a:t>
            </a:r>
          </a:p>
          <a:p>
            <a:pPr lvl="1"/>
            <a:r>
              <a:rPr lang="en-US" b="1" dirty="0">
                <a:solidFill>
                  <a:schemeClr val="accent6"/>
                </a:solidFill>
              </a:rPr>
              <a:t>No Special Program required to Convert the Java code</a:t>
            </a:r>
          </a:p>
          <a:p>
            <a:pPr lvl="1"/>
            <a:r>
              <a:rPr lang="en-IN" b="1" dirty="0">
                <a:solidFill>
                  <a:schemeClr val="accent6"/>
                </a:solidFill>
              </a:rPr>
              <a:t>JAVA language is platform independent, server independent, data base/product independent and language independent(English, Japanese, Chinese etc). </a:t>
            </a:r>
          </a:p>
          <a:p>
            <a:pPr lvl="1"/>
            <a:endParaRPr lang="en-US" b="1" dirty="0">
              <a:solidFill>
                <a:schemeClr val="accent6"/>
              </a:solidFill>
            </a:endParaRPr>
          </a:p>
        </p:txBody>
      </p:sp>
    </p:spTree>
    <p:extLst>
      <p:ext uri="{BB962C8B-B14F-4D97-AF65-F5344CB8AC3E}">
        <p14:creationId xmlns:p14="http://schemas.microsoft.com/office/powerpoint/2010/main" val="19827096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a:solidFill>
                  <a:srgbClr val="272C37"/>
                </a:solidFill>
                <a:effectLst/>
                <a:latin typeface="Roboto" panose="02000000000000000000" pitchFamily="2" charset="0"/>
              </a:rPr>
              <a:t>Hierarchical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pic>
        <p:nvPicPr>
          <p:cNvPr id="19458" name="Picture 2" descr="Hierarchial_Inheritance-Inheritance_in_Java">
            <a:extLst>
              <a:ext uri="{FF2B5EF4-FFF2-40B4-BE49-F238E27FC236}">
                <a16:creationId xmlns:a16="http://schemas.microsoft.com/office/drawing/2014/main" id="{A37F9BBC-5803-140F-7241-3130A2CB18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5800" y="1739900"/>
            <a:ext cx="5740400" cy="337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5429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a:solidFill>
                  <a:srgbClr val="272C37"/>
                </a:solidFill>
                <a:effectLst/>
                <a:latin typeface="Roboto" panose="02000000000000000000" pitchFamily="2" charset="0"/>
              </a:rPr>
              <a:t>Hybrid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marL="0" indent="0" algn="l">
              <a:buNone/>
            </a:pPr>
            <a:endParaRPr lang="en-IN" b="0" i="0" u="none" strike="noStrike" dirty="0">
              <a:solidFill>
                <a:srgbClr val="51565E"/>
              </a:solidFill>
              <a:effectLst/>
              <a:highlight>
                <a:srgbClr val="FFFFFF"/>
              </a:highlight>
              <a:latin typeface="Roboto" panose="02000000000000000000" pitchFamily="2" charset="0"/>
            </a:endParaRPr>
          </a:p>
          <a:p>
            <a:r>
              <a:rPr lang="en-IN" b="0" i="0" u="none" strike="noStrike" dirty="0">
                <a:solidFill>
                  <a:srgbClr val="51565E"/>
                </a:solidFill>
                <a:effectLst/>
                <a:highlight>
                  <a:srgbClr val="FFFFFF"/>
                </a:highlight>
                <a:latin typeface="Roboto" panose="02000000000000000000" pitchFamily="2" charset="0"/>
              </a:rPr>
              <a:t>Hybrid inheritance can be a combination of any of the three types of inheritances supported in Java.</a:t>
            </a:r>
          </a:p>
          <a:p>
            <a:endParaRPr lang="en-IN" dirty="0">
              <a:solidFill>
                <a:srgbClr val="51565E"/>
              </a:solidFill>
              <a:highlight>
                <a:srgbClr val="FFFFFF"/>
              </a:highlight>
              <a:latin typeface="Roboto" panose="02000000000000000000" pitchFamily="2" charset="0"/>
            </a:endParaRPr>
          </a:p>
          <a:p>
            <a:r>
              <a:rPr lang="en-IN" b="0" i="0" u="none" strike="noStrike" dirty="0">
                <a:solidFill>
                  <a:srgbClr val="51565E"/>
                </a:solidFill>
                <a:effectLst/>
                <a:highlight>
                  <a:srgbClr val="FFFFFF"/>
                </a:highlight>
                <a:latin typeface="Roboto" panose="02000000000000000000" pitchFamily="2" charset="0"/>
              </a:rPr>
              <a:t>Example</a:t>
            </a:r>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24388199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a:solidFill>
                  <a:srgbClr val="272C37"/>
                </a:solidFill>
                <a:effectLst/>
                <a:latin typeface="Roboto" panose="02000000000000000000" pitchFamily="2" charset="0"/>
              </a:rPr>
              <a:t>Hybrid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pic>
        <p:nvPicPr>
          <p:cNvPr id="21506" name="Picture 2" descr="/Hybrid_Inheritance-Inheritance">
            <a:extLst>
              <a:ext uri="{FF2B5EF4-FFF2-40B4-BE49-F238E27FC236}">
                <a16:creationId xmlns:a16="http://schemas.microsoft.com/office/drawing/2014/main" id="{D3A11D32-6CE0-E796-528C-41D10B179A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6400" y="1690688"/>
            <a:ext cx="3759200" cy="4602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4944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a:solidFill>
                  <a:srgbClr val="272C37"/>
                </a:solidFill>
                <a:effectLst/>
                <a:latin typeface="Roboto" panose="02000000000000000000" pitchFamily="2" charset="0"/>
              </a:rPr>
              <a:t>Multiple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r>
              <a:rPr lang="en-IN" b="0" i="0" u="none" strike="noStrike" dirty="0">
                <a:solidFill>
                  <a:srgbClr val="51565E"/>
                </a:solidFill>
                <a:effectLst/>
                <a:highlight>
                  <a:srgbClr val="FFFFFF"/>
                </a:highlight>
                <a:latin typeface="Roboto" panose="02000000000000000000" pitchFamily="2" charset="0"/>
              </a:rPr>
              <a:t>There is also a fifth type of Inheritance, but it is not supported in Java, as multiple class inheritance causes ambiguities. Multiple inheritance is also called a diamond problem. Hence, Java does not support multiple class inheritance.  </a:t>
            </a:r>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38429087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a:solidFill>
                  <a:srgbClr val="272C37"/>
                </a:solidFill>
                <a:effectLst/>
                <a:latin typeface="Roboto" panose="02000000000000000000" pitchFamily="2" charset="0"/>
              </a:rPr>
              <a:t>Multiple</a:t>
            </a:r>
            <a:endParaRPr lang="en-US" dirty="0">
              <a:latin typeface="TTE19494D0t00"/>
            </a:endParaRPr>
          </a:p>
        </p:txBody>
      </p:sp>
      <p:pic>
        <p:nvPicPr>
          <p:cNvPr id="23554" name="Picture 2" descr="Diamond_Problem-Inheritance_">
            <a:extLst>
              <a:ext uri="{FF2B5EF4-FFF2-40B4-BE49-F238E27FC236}">
                <a16:creationId xmlns:a16="http://schemas.microsoft.com/office/drawing/2014/main" id="{D908073E-0EDD-C978-29A7-998C78C562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97441" y="1690688"/>
            <a:ext cx="4331369" cy="3729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5809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err="1">
                <a:solidFill>
                  <a:srgbClr val="272C37"/>
                </a:solidFill>
                <a:effectLst/>
                <a:latin typeface="Roboto" panose="02000000000000000000" pitchFamily="2" charset="0"/>
              </a:rPr>
              <a:t>Contd</a:t>
            </a:r>
            <a:endParaRPr lang="en-US" dirty="0">
              <a:latin typeface="TTE19494D0t00"/>
            </a:endParaRPr>
          </a:p>
        </p:txBody>
      </p:sp>
      <p:sp>
        <p:nvSpPr>
          <p:cNvPr id="3" name="Content Placeholder 2">
            <a:extLst>
              <a:ext uri="{FF2B5EF4-FFF2-40B4-BE49-F238E27FC236}">
                <a16:creationId xmlns:a16="http://schemas.microsoft.com/office/drawing/2014/main" id="{12EED329-51D2-898C-2BB9-26ABFD7CF849}"/>
              </a:ext>
            </a:extLst>
          </p:cNvPr>
          <p:cNvSpPr>
            <a:spLocks noGrp="1"/>
          </p:cNvSpPr>
          <p:nvPr>
            <p:ph idx="1"/>
          </p:nvPr>
        </p:nvSpPr>
        <p:spPr/>
        <p:txBody>
          <a:bodyPr>
            <a:normAutofit fontScale="77500" lnSpcReduction="20000"/>
          </a:bodyPr>
          <a:lstStyle/>
          <a:p>
            <a:pPr algn="l"/>
            <a:r>
              <a:rPr lang="en-IN" b="0" i="0" u="none" strike="noStrike" dirty="0">
                <a:solidFill>
                  <a:srgbClr val="272C37"/>
                </a:solidFill>
                <a:effectLst/>
                <a:latin typeface="Roboto" panose="02000000000000000000" pitchFamily="2" charset="0"/>
              </a:rPr>
              <a:t>Is-a Relationship</a:t>
            </a:r>
          </a:p>
          <a:p>
            <a:pPr marL="0" indent="0" algn="l">
              <a:buNone/>
            </a:pPr>
            <a:r>
              <a:rPr lang="en-IN" b="0" i="0" u="none" strike="noStrike" dirty="0">
                <a:solidFill>
                  <a:srgbClr val="51565E"/>
                </a:solidFill>
                <a:effectLst/>
                <a:latin typeface="Roboto" panose="02000000000000000000" pitchFamily="2" charset="0"/>
              </a:rPr>
              <a:t>When a class inherits methods and members from a different class, then the relation is said to be an is-a relationship. </a:t>
            </a:r>
          </a:p>
          <a:p>
            <a:pPr algn="l"/>
            <a:endParaRPr lang="en-IN" b="0" i="0" u="none" strike="noStrike" dirty="0">
              <a:solidFill>
                <a:srgbClr val="51565E"/>
              </a:solidFill>
              <a:effectLst/>
              <a:latin typeface="Roboto" panose="02000000000000000000" pitchFamily="2" charset="0"/>
            </a:endParaRPr>
          </a:p>
          <a:p>
            <a:pPr algn="l"/>
            <a:r>
              <a:rPr lang="en-IN" b="0" i="0" u="none" strike="noStrike" dirty="0">
                <a:solidFill>
                  <a:srgbClr val="51565E"/>
                </a:solidFill>
                <a:effectLst/>
                <a:latin typeface="Roboto" panose="02000000000000000000" pitchFamily="2" charset="0"/>
              </a:rPr>
              <a:t>Example: Orange is-a fruit</a:t>
            </a:r>
          </a:p>
          <a:p>
            <a:pPr algn="l"/>
            <a:endParaRPr lang="en-IN" dirty="0">
              <a:solidFill>
                <a:srgbClr val="51565E"/>
              </a:solidFill>
              <a:latin typeface="Roboto" panose="02000000000000000000" pitchFamily="2" charset="0"/>
            </a:endParaRPr>
          </a:p>
          <a:p>
            <a:r>
              <a:rPr lang="en-IN" b="0" i="0" u="none" strike="noStrike" dirty="0">
                <a:solidFill>
                  <a:srgbClr val="272C37"/>
                </a:solidFill>
                <a:effectLst/>
                <a:latin typeface="Roboto" panose="02000000000000000000" pitchFamily="2" charset="0"/>
              </a:rPr>
              <a:t>Has-a Relationship</a:t>
            </a:r>
          </a:p>
          <a:p>
            <a:pPr marL="0" indent="0" algn="l">
              <a:buNone/>
            </a:pPr>
            <a:endParaRPr lang="en-IN" b="0" i="0" u="none" strike="noStrike" dirty="0">
              <a:solidFill>
                <a:srgbClr val="51565E"/>
              </a:solidFill>
              <a:effectLst/>
              <a:latin typeface="Roboto" panose="02000000000000000000" pitchFamily="2" charset="0"/>
            </a:endParaRPr>
          </a:p>
          <a:p>
            <a:pPr marL="0" indent="0" algn="l">
              <a:buNone/>
            </a:pPr>
            <a:r>
              <a:rPr lang="en-IN" b="0" i="0" u="none" strike="noStrike" dirty="0">
                <a:solidFill>
                  <a:srgbClr val="51565E"/>
                </a:solidFill>
                <a:effectLst/>
                <a:latin typeface="Roboto" panose="02000000000000000000" pitchFamily="2" charset="0"/>
              </a:rPr>
              <a:t>When a class inherits an instance from a different class or an instance of its class, then the relationship is a has-a type.</a:t>
            </a:r>
          </a:p>
          <a:p>
            <a:pPr marL="0" indent="0" algn="l">
              <a:buNone/>
            </a:pPr>
            <a:endParaRPr lang="en-IN" b="0" i="0" u="none" strike="noStrike" dirty="0">
              <a:solidFill>
                <a:srgbClr val="51565E"/>
              </a:solidFill>
              <a:effectLst/>
              <a:latin typeface="Roboto" panose="02000000000000000000" pitchFamily="2" charset="0"/>
            </a:endParaRPr>
          </a:p>
          <a:p>
            <a:pPr algn="l"/>
            <a:r>
              <a:rPr lang="en-IN" b="0" i="0" u="none" strike="noStrike" dirty="0">
                <a:solidFill>
                  <a:srgbClr val="51565E"/>
                </a:solidFill>
                <a:effectLst/>
                <a:latin typeface="Roboto" panose="02000000000000000000" pitchFamily="2" charset="0"/>
              </a:rPr>
              <a:t>Ex: Orange has-a citrus taste. </a:t>
            </a:r>
            <a:br>
              <a:rPr lang="en-IN" dirty="0"/>
            </a:br>
            <a:endParaRPr lang="en-IN" b="0" i="0" u="none" strike="noStrike" dirty="0">
              <a:solidFill>
                <a:srgbClr val="51565E"/>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41233494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365125"/>
            <a:ext cx="10515600" cy="92075"/>
          </a:xfrm>
        </p:spPr>
        <p:txBody>
          <a:bodyPr vert="horz" lIns="91440" tIns="45720" rIns="91440" bIns="45720" rtlCol="0" anchor="ctr">
            <a:normAutofit fontScale="90000"/>
          </a:bodyPr>
          <a:lstStyle/>
          <a:p>
            <a:r>
              <a:rPr lang="en-IN" dirty="0">
                <a:latin typeface="TTE19494D0t00"/>
              </a:rPr>
              <a:t>OOPS Principles – Inheritance – </a:t>
            </a:r>
            <a:r>
              <a:rPr lang="en-IN" b="0" i="0" u="none" strike="noStrike" dirty="0" err="1">
                <a:solidFill>
                  <a:srgbClr val="272C37"/>
                </a:solidFill>
                <a:effectLst/>
                <a:latin typeface="Roboto" panose="02000000000000000000" pitchFamily="2" charset="0"/>
              </a:rPr>
              <a:t>Contd</a:t>
            </a:r>
            <a:endParaRPr lang="en-US" dirty="0">
              <a:latin typeface="TTE19494D0t00"/>
            </a:endParaRPr>
          </a:p>
        </p:txBody>
      </p:sp>
      <p:pic>
        <p:nvPicPr>
          <p:cNvPr id="25602" name="Picture 2" descr="IS-A_Relation.">
            <a:extLst>
              <a:ext uri="{FF2B5EF4-FFF2-40B4-BE49-F238E27FC236}">
                <a16:creationId xmlns:a16="http://schemas.microsoft.com/office/drawing/2014/main" id="{92257C1A-924C-7065-9E50-6D968D20FF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1863" y="782052"/>
            <a:ext cx="5248275" cy="6075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86572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365125"/>
            <a:ext cx="10515600" cy="886159"/>
          </a:xfrm>
        </p:spPr>
        <p:txBody>
          <a:bodyPr vert="horz" lIns="91440" tIns="45720" rIns="91440" bIns="45720" rtlCol="0" anchor="ctr">
            <a:normAutofit/>
          </a:bodyPr>
          <a:lstStyle/>
          <a:p>
            <a:r>
              <a:rPr lang="en-IN" dirty="0">
                <a:latin typeface="TTE19494D0t00"/>
              </a:rPr>
              <a:t>OOPS Principles – Inheritance – </a:t>
            </a:r>
            <a:r>
              <a:rPr lang="en-IN" b="0" i="0" u="none" strike="noStrike" dirty="0" err="1">
                <a:solidFill>
                  <a:srgbClr val="272C37"/>
                </a:solidFill>
                <a:effectLst/>
                <a:latin typeface="Roboto" panose="02000000000000000000" pitchFamily="2" charset="0"/>
              </a:rPr>
              <a:t>Contd</a:t>
            </a:r>
            <a:endParaRPr lang="en-US" dirty="0">
              <a:latin typeface="TTE19494D0t00"/>
            </a:endParaRPr>
          </a:p>
        </p:txBody>
      </p:sp>
      <p:sp>
        <p:nvSpPr>
          <p:cNvPr id="5" name="TextBox 4">
            <a:extLst>
              <a:ext uri="{FF2B5EF4-FFF2-40B4-BE49-F238E27FC236}">
                <a16:creationId xmlns:a16="http://schemas.microsoft.com/office/drawing/2014/main" id="{8659C60F-D4FC-7BD0-F5CE-95EC60645EA2}"/>
              </a:ext>
            </a:extLst>
          </p:cNvPr>
          <p:cNvSpPr txBox="1"/>
          <p:nvPr/>
        </p:nvSpPr>
        <p:spPr>
          <a:xfrm>
            <a:off x="974558" y="1443841"/>
            <a:ext cx="10178716" cy="3693319"/>
          </a:xfrm>
          <a:prstGeom prst="rect">
            <a:avLst/>
          </a:prstGeom>
          <a:noFill/>
        </p:spPr>
        <p:txBody>
          <a:bodyPr wrap="square">
            <a:spAutoFit/>
          </a:bodyPr>
          <a:lstStyle/>
          <a:p>
            <a:pPr algn="l"/>
            <a:r>
              <a:rPr lang="en-IN" b="1" i="0" u="none" strike="noStrike" dirty="0">
                <a:solidFill>
                  <a:srgbClr val="51565E"/>
                </a:solidFill>
                <a:effectLst/>
                <a:latin typeface="Roboto" panose="02000000000000000000" pitchFamily="2" charset="0"/>
              </a:rPr>
              <a:t>Advantages</a:t>
            </a:r>
          </a:p>
          <a:p>
            <a:pPr algn="l"/>
            <a:endParaRPr lang="en-IN" b="0" i="0" u="none" strike="noStrike" dirty="0">
              <a:solidFill>
                <a:srgbClr val="51565E"/>
              </a:solidFill>
              <a:effectLst/>
              <a:latin typeface="Roboto" panose="02000000000000000000" pitchFamily="2" charset="0"/>
            </a:endParaRPr>
          </a:p>
          <a:p>
            <a:pPr algn="l">
              <a:buFont typeface="Arial" panose="020B0604020202020204" pitchFamily="34" charset="0"/>
              <a:buChar char="•"/>
            </a:pPr>
            <a:r>
              <a:rPr lang="en-IN" b="0" i="0" u="none" strike="noStrike" dirty="0">
                <a:solidFill>
                  <a:srgbClr val="51565E"/>
                </a:solidFill>
                <a:effectLst/>
                <a:latin typeface="Roboto" panose="02000000000000000000" pitchFamily="2" charset="0"/>
              </a:rPr>
              <a:t> Java inheritance enables code reusability and saves time</a:t>
            </a:r>
          </a:p>
          <a:p>
            <a:pPr algn="l">
              <a:buFont typeface="Arial" panose="020B0604020202020204" pitchFamily="34" charset="0"/>
              <a:buChar char="•"/>
            </a:pPr>
            <a:r>
              <a:rPr lang="en-IN" b="0" i="0" u="none" strike="noStrike" dirty="0">
                <a:solidFill>
                  <a:srgbClr val="51565E"/>
                </a:solidFill>
                <a:effectLst/>
                <a:latin typeface="Roboto" panose="02000000000000000000" pitchFamily="2" charset="0"/>
              </a:rPr>
              <a:t> Inheritance in Java provides the extensibility of inheriting parent class methods to the child class</a:t>
            </a:r>
          </a:p>
          <a:p>
            <a:pPr algn="l">
              <a:buFont typeface="Arial" panose="020B0604020202020204" pitchFamily="34" charset="0"/>
              <a:buChar char="•"/>
            </a:pPr>
            <a:r>
              <a:rPr lang="en-IN" b="0" i="0" u="none" strike="noStrike" dirty="0">
                <a:solidFill>
                  <a:srgbClr val="51565E"/>
                </a:solidFill>
                <a:effectLst/>
                <a:latin typeface="Roboto" panose="02000000000000000000" pitchFamily="2" charset="0"/>
              </a:rPr>
              <a:t> With Java inheritance, the parent class method overriding the child class is possible</a:t>
            </a:r>
          </a:p>
          <a:p>
            <a:pPr algn="l">
              <a:buFont typeface="Arial" panose="020B0604020202020204" pitchFamily="34" charset="0"/>
              <a:buChar char="•"/>
            </a:pPr>
            <a:endParaRPr lang="en-IN" b="0" i="0" u="none" strike="noStrike" dirty="0">
              <a:solidFill>
                <a:srgbClr val="51565E"/>
              </a:solidFill>
              <a:effectLst/>
              <a:latin typeface="Roboto" panose="02000000000000000000" pitchFamily="2" charset="0"/>
            </a:endParaRPr>
          </a:p>
          <a:p>
            <a:pPr algn="l"/>
            <a:r>
              <a:rPr lang="en-IN" b="1" i="0" u="none" strike="noStrike" dirty="0">
                <a:solidFill>
                  <a:srgbClr val="272C37"/>
                </a:solidFill>
                <a:effectLst/>
                <a:latin typeface="Roboto" panose="02000000000000000000" pitchFamily="2" charset="0"/>
              </a:rPr>
              <a:t>Disadvantages</a:t>
            </a:r>
          </a:p>
          <a:p>
            <a:pPr algn="l"/>
            <a:endParaRPr lang="en-IN" b="0" i="0" u="none" strike="noStrike" dirty="0">
              <a:solidFill>
                <a:srgbClr val="272C37"/>
              </a:solidFill>
              <a:effectLst/>
              <a:latin typeface="Roboto" panose="02000000000000000000" pitchFamily="2" charset="0"/>
            </a:endParaRPr>
          </a:p>
          <a:p>
            <a:pPr algn="l">
              <a:buFont typeface="Arial" panose="020B0604020202020204" pitchFamily="34" charset="0"/>
              <a:buChar char="•"/>
            </a:pPr>
            <a:r>
              <a:rPr lang="en-IN" b="0" i="0" u="none" strike="noStrike" dirty="0">
                <a:solidFill>
                  <a:srgbClr val="51565E"/>
                </a:solidFill>
                <a:effectLst/>
                <a:latin typeface="Roboto" panose="02000000000000000000" pitchFamily="2" charset="0"/>
              </a:rPr>
              <a:t> The inherited methods lag in performance </a:t>
            </a:r>
          </a:p>
          <a:p>
            <a:pPr algn="l">
              <a:buFont typeface="Arial" panose="020B0604020202020204" pitchFamily="34" charset="0"/>
              <a:buChar char="•"/>
            </a:pPr>
            <a:r>
              <a:rPr lang="en-IN" b="0" i="0" u="none" strike="noStrike" dirty="0">
                <a:solidFill>
                  <a:srgbClr val="51565E"/>
                </a:solidFill>
                <a:effectLst/>
                <a:latin typeface="Roboto" panose="02000000000000000000" pitchFamily="2" charset="0"/>
              </a:rPr>
              <a:t> Some of the data members of the parent class may not be of any use—as a result, they waste memory</a:t>
            </a:r>
          </a:p>
          <a:p>
            <a:pPr algn="l">
              <a:buFont typeface="Arial" panose="020B0604020202020204" pitchFamily="34" charset="0"/>
              <a:buChar char="•"/>
            </a:pPr>
            <a:r>
              <a:rPr lang="en-IN" b="0" i="0" u="none" strike="noStrike" dirty="0">
                <a:solidFill>
                  <a:srgbClr val="51565E"/>
                </a:solidFill>
                <a:effectLst/>
                <a:latin typeface="Roboto" panose="02000000000000000000" pitchFamily="2" charset="0"/>
              </a:rPr>
              <a:t> Inheritance causes strong coupling between parent and child classes. This means, either of the two (Parent class or Child class) become incapable of being used independent of each other.</a:t>
            </a:r>
          </a:p>
        </p:txBody>
      </p:sp>
    </p:spTree>
    <p:extLst>
      <p:ext uri="{BB962C8B-B14F-4D97-AF65-F5344CB8AC3E}">
        <p14:creationId xmlns:p14="http://schemas.microsoft.com/office/powerpoint/2010/main" val="36014087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Polymorphism</a:t>
            </a:r>
            <a:endParaRPr lang="en-US" dirty="0">
              <a:latin typeface="TTE19494D0t00"/>
            </a:endParaRPr>
          </a:p>
        </p:txBody>
      </p:sp>
      <p:sp>
        <p:nvSpPr>
          <p:cNvPr id="3" name="Content Placeholder 2">
            <a:extLst>
              <a:ext uri="{FF2B5EF4-FFF2-40B4-BE49-F238E27FC236}">
                <a16:creationId xmlns:a16="http://schemas.microsoft.com/office/drawing/2014/main" id="{12EED329-51D2-898C-2BB9-26ABFD7CF849}"/>
              </a:ext>
            </a:extLst>
          </p:cNvPr>
          <p:cNvSpPr>
            <a:spLocks noGrp="1"/>
          </p:cNvSpPr>
          <p:nvPr>
            <p:ph idx="1"/>
          </p:nvPr>
        </p:nvSpPr>
        <p:spPr/>
        <p:txBody>
          <a:bodyPr>
            <a:normAutofit fontScale="92500" lnSpcReduction="20000"/>
          </a:bodyPr>
          <a:lstStyle/>
          <a:p>
            <a:pPr>
              <a:lnSpc>
                <a:spcPct val="70000"/>
              </a:lnSpc>
            </a:pPr>
            <a:r>
              <a:rPr lang="en-IN" sz="2200" dirty="0">
                <a:solidFill>
                  <a:srgbClr val="51565E"/>
                </a:solidFill>
                <a:latin typeface="Roboto" panose="02000000000000000000" pitchFamily="2" charset="0"/>
              </a:rPr>
              <a:t>Polymorphism is a process of representing “one form in many forms”. </a:t>
            </a:r>
          </a:p>
          <a:p>
            <a:pPr marL="0" indent="0">
              <a:lnSpc>
                <a:spcPct val="70000"/>
              </a:lnSpc>
              <a:buNone/>
            </a:pPr>
            <a:endParaRPr lang="en-IN" sz="2200" dirty="0">
              <a:solidFill>
                <a:srgbClr val="51565E"/>
              </a:solidFill>
              <a:latin typeface="Roboto" panose="02000000000000000000" pitchFamily="2" charset="0"/>
            </a:endParaRPr>
          </a:p>
          <a:p>
            <a:pPr>
              <a:lnSpc>
                <a:spcPct val="70000"/>
              </a:lnSpc>
            </a:pPr>
            <a:r>
              <a:rPr lang="en-IN" sz="2200" dirty="0">
                <a:solidFill>
                  <a:srgbClr val="51565E"/>
                </a:solidFill>
                <a:latin typeface="Roboto" panose="02000000000000000000" pitchFamily="2" charset="0"/>
              </a:rPr>
              <a:t>In object oriented programming’s, we have two types of polymorphism. </a:t>
            </a:r>
            <a:endParaRPr lang="en-IN" sz="2000" dirty="0">
              <a:solidFill>
                <a:srgbClr val="51565E"/>
              </a:solidFill>
              <a:latin typeface="Roboto" panose="02000000000000000000" pitchFamily="2" charset="0"/>
            </a:endParaRPr>
          </a:p>
          <a:p>
            <a:pPr lvl="1">
              <a:lnSpc>
                <a:spcPct val="70000"/>
              </a:lnSpc>
            </a:pPr>
            <a:endParaRPr lang="en-IN" sz="1800" dirty="0">
              <a:solidFill>
                <a:srgbClr val="51565E"/>
              </a:solidFill>
              <a:latin typeface="Roboto" panose="02000000000000000000" pitchFamily="2" charset="0"/>
            </a:endParaRPr>
          </a:p>
          <a:p>
            <a:pPr lvl="1">
              <a:lnSpc>
                <a:spcPct val="70000"/>
              </a:lnSpc>
            </a:pPr>
            <a:r>
              <a:rPr lang="en-IN" sz="1800" dirty="0">
                <a:solidFill>
                  <a:srgbClr val="51565E"/>
                </a:solidFill>
                <a:latin typeface="Roboto" panose="02000000000000000000" pitchFamily="2" charset="0"/>
              </a:rPr>
              <a:t>They are compile time polymorphism and run time polymorphism. </a:t>
            </a:r>
          </a:p>
          <a:p>
            <a:pPr>
              <a:lnSpc>
                <a:spcPct val="70000"/>
              </a:lnSpc>
            </a:pPr>
            <a:endParaRPr lang="en-IN" sz="2200" dirty="0">
              <a:solidFill>
                <a:srgbClr val="51565E"/>
              </a:solidFill>
              <a:latin typeface="Roboto" panose="02000000000000000000" pitchFamily="2" charset="0"/>
            </a:endParaRPr>
          </a:p>
          <a:p>
            <a:pPr>
              <a:lnSpc>
                <a:spcPct val="70000"/>
              </a:lnSpc>
            </a:pPr>
            <a:r>
              <a:rPr lang="en-IN" sz="2200" b="1" dirty="0">
                <a:solidFill>
                  <a:srgbClr val="FF0000"/>
                </a:solidFill>
                <a:latin typeface="Roboto" panose="02000000000000000000" pitchFamily="2" charset="0"/>
              </a:rPr>
              <a:t>JAVA does not support compile time polymorphism</a:t>
            </a:r>
          </a:p>
          <a:p>
            <a:pPr>
              <a:lnSpc>
                <a:spcPct val="70000"/>
              </a:lnSpc>
            </a:pPr>
            <a:endParaRPr lang="en-IN" sz="2200" dirty="0">
              <a:solidFill>
                <a:srgbClr val="51565E"/>
              </a:solidFill>
              <a:latin typeface="Roboto" panose="02000000000000000000" pitchFamily="2" charset="0"/>
            </a:endParaRPr>
          </a:p>
          <a:p>
            <a:pPr>
              <a:lnSpc>
                <a:spcPct val="70000"/>
              </a:lnSpc>
            </a:pPr>
            <a:r>
              <a:rPr lang="en-IN" sz="2200" dirty="0">
                <a:solidFill>
                  <a:srgbClr val="51565E"/>
                </a:solidFill>
                <a:latin typeface="Roboto" panose="02000000000000000000" pitchFamily="2" charset="0"/>
              </a:rPr>
              <a:t>The functionality of a method behaves differently in different scenarios.</a:t>
            </a:r>
          </a:p>
          <a:p>
            <a:pPr>
              <a:lnSpc>
                <a:spcPct val="70000"/>
              </a:lnSpc>
            </a:pPr>
            <a:r>
              <a:rPr lang="en-IN" sz="2200" dirty="0">
                <a:solidFill>
                  <a:srgbClr val="51565E"/>
                </a:solidFill>
                <a:latin typeface="Roboto" panose="02000000000000000000" pitchFamily="2" charset="0"/>
              </a:rPr>
              <a:t>The behaviour of a method depends on the data provided.</a:t>
            </a:r>
          </a:p>
          <a:p>
            <a:pPr>
              <a:lnSpc>
                <a:spcPct val="70000"/>
              </a:lnSpc>
            </a:pPr>
            <a:r>
              <a:rPr lang="en-IN" sz="2200" dirty="0">
                <a:solidFill>
                  <a:srgbClr val="51565E"/>
                </a:solidFill>
                <a:latin typeface="Roboto" panose="02000000000000000000" pitchFamily="2" charset="0"/>
              </a:rPr>
              <a:t>It allows the same name for a member or method in a class with different types.</a:t>
            </a:r>
          </a:p>
          <a:p>
            <a:pPr>
              <a:lnSpc>
                <a:spcPct val="70000"/>
              </a:lnSpc>
            </a:pPr>
            <a:r>
              <a:rPr lang="en-IN" sz="2200" dirty="0">
                <a:solidFill>
                  <a:srgbClr val="51565E"/>
                </a:solidFill>
                <a:latin typeface="Roboto" panose="02000000000000000000" pitchFamily="2" charset="0"/>
              </a:rPr>
              <a:t>Polymorphism supports implicit type conversion.</a:t>
            </a:r>
          </a:p>
          <a:p>
            <a:pPr>
              <a:lnSpc>
                <a:spcPct val="70000"/>
              </a:lnSpc>
            </a:pPr>
            <a:endParaRPr lang="en-IN" sz="2200" dirty="0">
              <a:solidFill>
                <a:srgbClr val="51565E"/>
              </a:solidFill>
              <a:latin typeface="Roboto" panose="02000000000000000000" pitchFamily="2" charset="0"/>
            </a:endParaRPr>
          </a:p>
          <a:p>
            <a:pPr>
              <a:lnSpc>
                <a:spcPct val="70000"/>
              </a:lnSpc>
            </a:pPr>
            <a:endParaRPr lang="en-IN" sz="2200" dirty="0">
              <a:solidFill>
                <a:srgbClr val="51565E"/>
              </a:solidFill>
              <a:latin typeface="Roboto" panose="02000000000000000000" pitchFamily="2" charset="0"/>
            </a:endParaRPr>
          </a:p>
          <a:p>
            <a:pPr marL="0" indent="0" algn="l">
              <a:buNone/>
            </a:pPr>
            <a:br>
              <a:rPr lang="en-IN" sz="2200" dirty="0">
                <a:latin typeface=""/>
              </a:rPr>
            </a:br>
            <a:endParaRPr lang="en-IN" sz="2200" b="0" i="0" u="none" strike="noStrike" dirty="0">
              <a:solidFill>
                <a:srgbClr val="51565E"/>
              </a:solidFill>
              <a:effectLst/>
              <a:latin typeface=""/>
            </a:endParaRPr>
          </a:p>
          <a:p>
            <a:endParaRPr lang="en-US" sz="2200" dirty="0">
              <a:latin typeface=""/>
            </a:endParaRPr>
          </a:p>
        </p:txBody>
      </p:sp>
    </p:spTree>
    <p:extLst>
      <p:ext uri="{BB962C8B-B14F-4D97-AF65-F5344CB8AC3E}">
        <p14:creationId xmlns:p14="http://schemas.microsoft.com/office/powerpoint/2010/main" val="33552416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Polymorphism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12EED329-51D2-898C-2BB9-26ABFD7CF849}"/>
              </a:ext>
            </a:extLst>
          </p:cNvPr>
          <p:cNvSpPr>
            <a:spLocks noGrp="1"/>
          </p:cNvSpPr>
          <p:nvPr>
            <p:ph idx="1"/>
          </p:nvPr>
        </p:nvSpPr>
        <p:spPr/>
        <p:txBody>
          <a:bodyPr>
            <a:normAutofit/>
          </a:bodyPr>
          <a:lstStyle/>
          <a:p>
            <a:pPr algn="l"/>
            <a:r>
              <a:rPr lang="en-IN" sz="1600" b="0" i="0" u="none" strike="noStrike" dirty="0">
                <a:solidFill>
                  <a:srgbClr val="272C37"/>
                </a:solidFill>
                <a:effectLst/>
                <a:latin typeface="Roboto" panose="02000000000000000000" pitchFamily="2" charset="0"/>
              </a:rPr>
              <a:t>Method Overloading – With Example</a:t>
            </a:r>
          </a:p>
          <a:p>
            <a:pPr marL="0" indent="0" algn="l">
              <a:buNone/>
            </a:pPr>
            <a:r>
              <a:rPr lang="en-IN" sz="1600" b="0" i="0" u="none" strike="noStrike" dirty="0">
                <a:solidFill>
                  <a:srgbClr val="51565E"/>
                </a:solidFill>
                <a:effectLst/>
                <a:latin typeface="Roboto" panose="02000000000000000000" pitchFamily="2" charset="0"/>
              </a:rPr>
              <a:t>Method Overloading is the process in which the class has two or more methods with the same name. Nevertheless, the implementation of a specific method occurs according to the number of parameters in the method call.</a:t>
            </a:r>
          </a:p>
          <a:p>
            <a:pPr marL="0" indent="0" algn="l">
              <a:buNone/>
            </a:pPr>
            <a:endParaRPr lang="en-IN" sz="1600" dirty="0">
              <a:solidFill>
                <a:srgbClr val="272C37"/>
              </a:solidFill>
              <a:latin typeface="Roboto" panose="02000000000000000000" pitchFamily="2" charset="0"/>
            </a:endParaRPr>
          </a:p>
          <a:p>
            <a:r>
              <a:rPr lang="en-IN" sz="1600" dirty="0">
                <a:solidFill>
                  <a:srgbClr val="272C37"/>
                </a:solidFill>
                <a:latin typeface="Roboto" panose="02000000000000000000" pitchFamily="2" charset="0"/>
              </a:rPr>
              <a:t>Method Overriding  - With Example</a:t>
            </a:r>
          </a:p>
          <a:p>
            <a:pPr marL="0" indent="0">
              <a:buNone/>
            </a:pPr>
            <a:r>
              <a:rPr lang="en-IN" sz="1600" dirty="0">
                <a:solidFill>
                  <a:srgbClr val="272C37"/>
                </a:solidFill>
                <a:latin typeface="Roboto" panose="02000000000000000000" pitchFamily="2" charset="0"/>
              </a:rPr>
              <a:t>Method Overriding is a procedure in which the compiler can allow a child class to implement a specific method already provided in the parent class.</a:t>
            </a:r>
          </a:p>
          <a:p>
            <a:pPr marL="0" indent="0" algn="l">
              <a:buNone/>
            </a:pPr>
            <a:endParaRPr lang="en-IN" sz="1600" b="0" i="0" u="none" strike="noStrike" dirty="0">
              <a:solidFill>
                <a:srgbClr val="51565E"/>
              </a:solidFill>
              <a:effectLst/>
              <a:latin typeface="Roboto" panose="02000000000000000000" pitchFamily="2" charset="0"/>
            </a:endParaRPr>
          </a:p>
          <a:p>
            <a:pPr>
              <a:lnSpc>
                <a:spcPct val="70000"/>
              </a:lnSpc>
            </a:pPr>
            <a:endParaRPr lang="en-IN" sz="2200" dirty="0">
              <a:solidFill>
                <a:srgbClr val="51565E"/>
              </a:solidFill>
              <a:latin typeface="Roboto" panose="02000000000000000000" pitchFamily="2" charset="0"/>
            </a:endParaRPr>
          </a:p>
          <a:p>
            <a:pPr>
              <a:lnSpc>
                <a:spcPct val="70000"/>
              </a:lnSpc>
            </a:pPr>
            <a:endParaRPr lang="en-IN" sz="2200" dirty="0">
              <a:solidFill>
                <a:srgbClr val="51565E"/>
              </a:solidFill>
              <a:latin typeface="Roboto" panose="02000000000000000000" pitchFamily="2" charset="0"/>
            </a:endParaRPr>
          </a:p>
          <a:p>
            <a:pPr marL="0" indent="0" algn="l">
              <a:buNone/>
            </a:pPr>
            <a:br>
              <a:rPr lang="en-IN" sz="2200" dirty="0">
                <a:latin typeface=""/>
              </a:rPr>
            </a:br>
            <a:endParaRPr lang="en-IN" sz="2200" b="0" i="0" u="none" strike="noStrike" dirty="0">
              <a:solidFill>
                <a:srgbClr val="51565E"/>
              </a:solidFill>
              <a:effectLst/>
              <a:latin typeface=""/>
            </a:endParaRPr>
          </a:p>
          <a:p>
            <a:endParaRPr lang="en-US" sz="2200" dirty="0">
              <a:latin typeface=""/>
            </a:endParaRPr>
          </a:p>
        </p:txBody>
      </p:sp>
    </p:spTree>
    <p:extLst>
      <p:ext uri="{BB962C8B-B14F-4D97-AF65-F5344CB8AC3E}">
        <p14:creationId xmlns:p14="http://schemas.microsoft.com/office/powerpoint/2010/main" val="2503907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3. </a:t>
            </a:r>
            <a:r>
              <a:rPr lang="en-IN" sz="4400" dirty="0">
                <a:effectLst/>
                <a:latin typeface="TTE1948BD8t00"/>
              </a:rPr>
              <a:t>Architectural neutral</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latin typeface="TTE19494D0t00"/>
              </a:rPr>
              <a:t>A</a:t>
            </a:r>
            <a:r>
              <a:rPr lang="en-IN" sz="1800" dirty="0">
                <a:effectLst/>
                <a:latin typeface="TTE19494D0t00"/>
              </a:rPr>
              <a:t>rchitectural neutral </a:t>
            </a:r>
            <a:r>
              <a:rPr lang="en-IN" sz="1800" dirty="0">
                <a:effectLst/>
                <a:latin typeface="TTE1948BD8t00"/>
              </a:rPr>
              <a:t>which can run on any available processors in the real world </a:t>
            </a:r>
            <a:endParaRPr lang="en-IN" sz="1200" dirty="0"/>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Independent of Processor the code is Running</a:t>
            </a:r>
          </a:p>
        </p:txBody>
      </p:sp>
      <p:pic>
        <p:nvPicPr>
          <p:cNvPr id="4" name="Picture 3">
            <a:extLst>
              <a:ext uri="{FF2B5EF4-FFF2-40B4-BE49-F238E27FC236}">
                <a16:creationId xmlns:a16="http://schemas.microsoft.com/office/drawing/2014/main" id="{0422B7C4-5AC7-F16E-A55E-A70061E630E2}"/>
              </a:ext>
            </a:extLst>
          </p:cNvPr>
          <p:cNvPicPr>
            <a:picLocks noChangeAspect="1"/>
          </p:cNvPicPr>
          <p:nvPr/>
        </p:nvPicPr>
        <p:blipFill>
          <a:blip r:embed="rId2"/>
          <a:stretch>
            <a:fillRect/>
          </a:stretch>
        </p:blipFill>
        <p:spPr>
          <a:xfrm>
            <a:off x="3624044" y="4001294"/>
            <a:ext cx="3551339" cy="2167701"/>
          </a:xfrm>
          <a:prstGeom prst="rect">
            <a:avLst/>
          </a:prstGeom>
        </p:spPr>
      </p:pic>
    </p:spTree>
    <p:extLst>
      <p:ext uri="{BB962C8B-B14F-4D97-AF65-F5344CB8AC3E}">
        <p14:creationId xmlns:p14="http://schemas.microsoft.com/office/powerpoint/2010/main" val="3558795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Binding</a:t>
            </a:r>
            <a:endParaRPr lang="en-US" dirty="0">
              <a:latin typeface="TTE19494D0t00"/>
            </a:endParaRPr>
          </a:p>
        </p:txBody>
      </p:sp>
      <p:sp>
        <p:nvSpPr>
          <p:cNvPr id="4" name="Content Placeholder 3">
            <a:extLst>
              <a:ext uri="{FF2B5EF4-FFF2-40B4-BE49-F238E27FC236}">
                <a16:creationId xmlns:a16="http://schemas.microsoft.com/office/drawing/2014/main" id="{2B050E66-84F8-29F7-16DF-1B5ED1330E54}"/>
              </a:ext>
            </a:extLst>
          </p:cNvPr>
          <p:cNvSpPr>
            <a:spLocks noGrp="1"/>
          </p:cNvSpPr>
          <p:nvPr>
            <p:ph idx="1"/>
          </p:nvPr>
        </p:nvSpPr>
        <p:spPr/>
        <p:txBody>
          <a:bodyPr>
            <a:normAutofit fontScale="92500" lnSpcReduction="20000"/>
          </a:bodyPr>
          <a:lstStyle/>
          <a:p>
            <a:pPr marL="0" indent="0">
              <a:buNone/>
            </a:pPr>
            <a:r>
              <a:rPr lang="en-IN" dirty="0">
                <a:solidFill>
                  <a:srgbClr val="000000"/>
                </a:solidFill>
                <a:effectLst/>
                <a:latin typeface="Helvetica" pitchFamily="2" charset="0"/>
              </a:rPr>
              <a:t>Class Contains Five elements:-</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variables</a:t>
            </a: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methods</a:t>
            </a:r>
          </a:p>
          <a:p>
            <a:pPr marL="0" indent="0">
              <a:buNone/>
            </a:pPr>
            <a:r>
              <a:rPr lang="en-IN" dirty="0">
                <a:solidFill>
                  <a:srgbClr val="000000"/>
                </a:solidFill>
                <a:effectLst/>
                <a:latin typeface="Helvetica" pitchFamily="2" charset="0"/>
              </a:rPr>
              <a:t>3.</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constructors</a:t>
            </a:r>
          </a:p>
          <a:p>
            <a:pPr marL="0" indent="0">
              <a:buNone/>
            </a:pPr>
            <a:r>
              <a:rPr lang="en-IN" dirty="0">
                <a:solidFill>
                  <a:srgbClr val="000000"/>
                </a:solidFill>
                <a:effectLst/>
                <a:latin typeface="Helvetica" pitchFamily="2" charset="0"/>
              </a:rPr>
              <a:t>4.</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instance blocks</a:t>
            </a:r>
          </a:p>
          <a:p>
            <a:pPr marL="0" indent="0">
              <a:buNone/>
            </a:pPr>
            <a:r>
              <a:rPr lang="en-IN" dirty="0">
                <a:solidFill>
                  <a:srgbClr val="000000"/>
                </a:solidFill>
                <a:effectLst/>
                <a:latin typeface="Helvetica" pitchFamily="2" charset="0"/>
              </a:rPr>
              <a:t>5.</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static blocks</a:t>
            </a:r>
          </a:p>
          <a:p>
            <a:pPr marL="0" indent="0">
              <a:buNone/>
            </a:pPr>
            <a:r>
              <a:rPr lang="en-IN" dirty="0">
                <a:solidFill>
                  <a:srgbClr val="000000"/>
                </a:solidFill>
                <a:effectLst/>
                <a:latin typeface="Helvetica" pitchFamily="2" charset="0"/>
              </a:rPr>
              <a:t>}</a:t>
            </a:r>
          </a:p>
          <a:p>
            <a:endParaRPr lang="en-US" dirty="0"/>
          </a:p>
        </p:txBody>
      </p:sp>
    </p:spTree>
    <p:extLst>
      <p:ext uri="{BB962C8B-B14F-4D97-AF65-F5344CB8AC3E}">
        <p14:creationId xmlns:p14="http://schemas.microsoft.com/office/powerpoint/2010/main" val="23244252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In-Depth </a:t>
            </a:r>
            <a:endParaRPr lang="en-US" dirty="0">
              <a:latin typeface="TTE19494D0t00"/>
            </a:endParaRPr>
          </a:p>
        </p:txBody>
      </p:sp>
      <p:sp>
        <p:nvSpPr>
          <p:cNvPr id="4" name="Content Placeholder 3">
            <a:extLst>
              <a:ext uri="{FF2B5EF4-FFF2-40B4-BE49-F238E27FC236}">
                <a16:creationId xmlns:a16="http://schemas.microsoft.com/office/drawing/2014/main" id="{2B050E66-84F8-29F7-16DF-1B5ED1330E54}"/>
              </a:ext>
            </a:extLst>
          </p:cNvPr>
          <p:cNvSpPr>
            <a:spLocks noGrp="1"/>
          </p:cNvSpPr>
          <p:nvPr>
            <p:ph idx="1"/>
          </p:nvPr>
        </p:nvSpPr>
        <p:spPr/>
        <p:txBody>
          <a:bodyPr>
            <a:normAutofit fontScale="92500" lnSpcReduction="20000"/>
          </a:bodyPr>
          <a:lstStyle/>
          <a:p>
            <a:pPr marL="0" indent="0">
              <a:buNone/>
            </a:pPr>
            <a:r>
              <a:rPr lang="en-IN" dirty="0">
                <a:solidFill>
                  <a:srgbClr val="000000"/>
                </a:solidFill>
                <a:effectLst/>
                <a:latin typeface="Helvetica" pitchFamily="2" charset="0"/>
              </a:rPr>
              <a:t>Class Contains Five elements:-</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variables</a:t>
            </a: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methods</a:t>
            </a:r>
          </a:p>
          <a:p>
            <a:pPr marL="0" indent="0">
              <a:buNone/>
            </a:pPr>
            <a:r>
              <a:rPr lang="en-IN" dirty="0">
                <a:solidFill>
                  <a:srgbClr val="000000"/>
                </a:solidFill>
                <a:effectLst/>
                <a:latin typeface="Helvetica" pitchFamily="2" charset="0"/>
              </a:rPr>
              <a:t>3.</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constructors</a:t>
            </a:r>
          </a:p>
          <a:p>
            <a:pPr marL="0" indent="0">
              <a:buNone/>
            </a:pPr>
            <a:r>
              <a:rPr lang="en-IN" dirty="0">
                <a:solidFill>
                  <a:srgbClr val="000000"/>
                </a:solidFill>
                <a:effectLst/>
                <a:latin typeface="Helvetica" pitchFamily="2" charset="0"/>
              </a:rPr>
              <a:t>4.</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instance blocks</a:t>
            </a:r>
          </a:p>
          <a:p>
            <a:pPr marL="0" indent="0">
              <a:buNone/>
            </a:pPr>
            <a:r>
              <a:rPr lang="en-IN" dirty="0">
                <a:solidFill>
                  <a:srgbClr val="000000"/>
                </a:solidFill>
                <a:effectLst/>
                <a:latin typeface="Helvetica" pitchFamily="2" charset="0"/>
              </a:rPr>
              <a:t>5.</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static blocks</a:t>
            </a:r>
          </a:p>
          <a:p>
            <a:pPr marL="0" indent="0">
              <a:buNone/>
            </a:pPr>
            <a:r>
              <a:rPr lang="en-IN" dirty="0">
                <a:solidFill>
                  <a:srgbClr val="000000"/>
                </a:solidFill>
                <a:effectLst/>
                <a:latin typeface="Helvetica" pitchFamily="2" charset="0"/>
              </a:rPr>
              <a:t>}</a:t>
            </a:r>
          </a:p>
          <a:p>
            <a:endParaRPr lang="en-US" dirty="0"/>
          </a:p>
        </p:txBody>
      </p:sp>
    </p:spTree>
    <p:extLst>
      <p:ext uri="{BB962C8B-B14F-4D97-AF65-F5344CB8AC3E}">
        <p14:creationId xmlns:p14="http://schemas.microsoft.com/office/powerpoint/2010/main" val="31186421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Identifiers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p:txBody>
          <a:bodyPr>
            <a:normAutofit fontScale="92500" lnSpcReduction="20000"/>
          </a:bodyPr>
          <a:lstStyle/>
          <a:p>
            <a:r>
              <a:rPr lang="en-IN" dirty="0">
                <a:solidFill>
                  <a:srgbClr val="000000"/>
                </a:solidFill>
                <a:latin typeface="Helvetica" pitchFamily="2" charset="0"/>
              </a:rPr>
              <a:t>A</a:t>
            </a:r>
            <a:r>
              <a:rPr lang="en-IN" dirty="0">
                <a:solidFill>
                  <a:srgbClr val="000000"/>
                </a:solidFill>
                <a:effectLst/>
                <a:latin typeface="Helvetica" pitchFamily="2" charset="0"/>
              </a:rPr>
              <a:t>ny name in the java program like variable </a:t>
            </a:r>
            <a:r>
              <a:rPr lang="en-IN" dirty="0" err="1">
                <a:solidFill>
                  <a:srgbClr val="000000"/>
                </a:solidFill>
                <a:effectLst/>
                <a:latin typeface="Helvetica" pitchFamily="2" charset="0"/>
              </a:rPr>
              <a:t>name,class</a:t>
            </a:r>
            <a:r>
              <a:rPr lang="en-IN" dirty="0">
                <a:solidFill>
                  <a:srgbClr val="000000"/>
                </a:solidFill>
                <a:latin typeface="Helvetica" pitchFamily="2" charset="0"/>
              </a:rPr>
              <a:t> </a:t>
            </a:r>
            <a:r>
              <a:rPr lang="en-IN" dirty="0" err="1">
                <a:solidFill>
                  <a:srgbClr val="000000"/>
                </a:solidFill>
                <a:effectLst/>
                <a:latin typeface="Helvetica" pitchFamily="2" charset="0"/>
              </a:rPr>
              <a:t>name,method</a:t>
            </a:r>
            <a:r>
              <a:rPr lang="en-IN" dirty="0">
                <a:solidFill>
                  <a:srgbClr val="000000"/>
                </a:solidFill>
                <a:effectLst/>
                <a:latin typeface="Helvetica" pitchFamily="2" charset="0"/>
              </a:rPr>
              <a:t> name, interface name is called identifier.</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class Test                             Test-------</a:t>
            </a:r>
            <a:r>
              <a:rPr lang="en-IN" dirty="0">
                <a:solidFill>
                  <a:srgbClr val="000000"/>
                </a:solidFill>
                <a:effectLst/>
                <a:latin typeface="Wingdings" pitchFamily="2" charset="2"/>
              </a:rPr>
              <a:t></a:t>
            </a:r>
            <a:r>
              <a:rPr lang="en-IN" dirty="0">
                <a:solidFill>
                  <a:srgbClr val="000000"/>
                </a:solidFill>
                <a:effectLst/>
                <a:latin typeface="Helvetica" pitchFamily="2" charset="0"/>
              </a:rPr>
              <a:t>identifier</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void add()                             add-------</a:t>
            </a:r>
            <a:r>
              <a:rPr lang="en-IN" dirty="0">
                <a:solidFill>
                  <a:srgbClr val="000000"/>
                </a:solidFill>
                <a:effectLst/>
                <a:latin typeface="Wingdings" pitchFamily="2" charset="2"/>
              </a:rPr>
              <a:t></a:t>
            </a:r>
            <a:r>
              <a:rPr lang="en-IN" dirty="0">
                <a:solidFill>
                  <a:srgbClr val="000000"/>
                </a:solidFill>
                <a:effectLst/>
                <a:latin typeface="Helvetica" pitchFamily="2" charset="0"/>
              </a:rPr>
              <a:t>identifier</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a=10;                                a----------</a:t>
            </a:r>
            <a:r>
              <a:rPr lang="en-IN" dirty="0">
                <a:solidFill>
                  <a:srgbClr val="000000"/>
                </a:solidFill>
                <a:effectLst/>
                <a:latin typeface="Wingdings" pitchFamily="2" charset="2"/>
              </a:rPr>
              <a:t></a:t>
            </a:r>
            <a:r>
              <a:rPr lang="en-IN" dirty="0">
                <a:solidFill>
                  <a:srgbClr val="000000"/>
                </a:solidFill>
                <a:effectLst/>
                <a:latin typeface="Helvetica" pitchFamily="2" charset="0"/>
              </a:rPr>
              <a:t>identifier</a:t>
            </a:r>
          </a:p>
          <a:p>
            <a:pPr marL="0" indent="0">
              <a:buNone/>
            </a:pPr>
            <a:r>
              <a:rPr lang="en-IN" dirty="0">
                <a:solidFill>
                  <a:srgbClr val="000000"/>
                </a:solidFill>
                <a:effectLst/>
                <a:latin typeface="Helvetica" pitchFamily="2" charset="0"/>
              </a:rPr>
              <a:t>int b=20;                                b----------</a:t>
            </a:r>
            <a:r>
              <a:rPr lang="en-IN" dirty="0">
                <a:solidFill>
                  <a:srgbClr val="000000"/>
                </a:solidFill>
                <a:effectLst/>
                <a:latin typeface="Wingdings" pitchFamily="2" charset="2"/>
              </a:rPr>
              <a:t></a:t>
            </a:r>
            <a:r>
              <a:rPr lang="en-IN" dirty="0">
                <a:solidFill>
                  <a:srgbClr val="000000"/>
                </a:solidFill>
                <a:effectLst/>
                <a:latin typeface="Helvetica" pitchFamily="2" charset="0"/>
              </a:rPr>
              <a:t>identifier</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endParaRPr lang="en-US" dirty="0"/>
          </a:p>
        </p:txBody>
      </p:sp>
    </p:spTree>
    <p:extLst>
      <p:ext uri="{BB962C8B-B14F-4D97-AF65-F5344CB8AC3E}">
        <p14:creationId xmlns:p14="http://schemas.microsoft.com/office/powerpoint/2010/main" val="4015716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Rules to declare identifiers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p:txBody>
          <a:bodyPr>
            <a:normAutofit lnSpcReduction="10000"/>
          </a:bodyPr>
          <a:lstStyle/>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latin typeface="Helvetica" pitchFamily="2" charset="0"/>
              </a:rPr>
              <a:t>T</a:t>
            </a:r>
            <a:r>
              <a:rPr lang="en-IN" dirty="0">
                <a:solidFill>
                  <a:srgbClr val="000000"/>
                </a:solidFill>
                <a:effectLst/>
                <a:latin typeface="Helvetica" pitchFamily="2" charset="0"/>
              </a:rPr>
              <a:t>he java identifiers should not start with numbers, it may start with alphabet symbol and underscore symbol and dollar symbol.</a:t>
            </a:r>
          </a:p>
          <a:p>
            <a:pPr marL="0" indent="0">
              <a:buNone/>
            </a:pPr>
            <a:r>
              <a:rPr lang="en-IN" dirty="0">
                <a:solidFill>
                  <a:srgbClr val="000000"/>
                </a:solidFill>
                <a:effectLst/>
                <a:latin typeface="Helvetica" pitchFamily="2" charset="0"/>
              </a:rPr>
              <a:t>	a.</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Int </a:t>
            </a:r>
            <a:r>
              <a:rPr lang="en-IN" dirty="0" err="1">
                <a:solidFill>
                  <a:srgbClr val="000000"/>
                </a:solidFill>
                <a:effectLst/>
                <a:latin typeface="Helvetica" pitchFamily="2" charset="0"/>
              </a:rPr>
              <a:t>abc</a:t>
            </a:r>
            <a:r>
              <a:rPr lang="en-IN" dirty="0">
                <a:solidFill>
                  <a:srgbClr val="000000"/>
                </a:solidFill>
                <a:effectLst/>
                <a:latin typeface="Helvetica" pitchFamily="2" charset="0"/>
              </a:rPr>
              <a:t>=10;-----</a:t>
            </a:r>
            <a:r>
              <a:rPr lang="en-IN" dirty="0">
                <a:solidFill>
                  <a:srgbClr val="000000"/>
                </a:solidFill>
                <a:effectLst/>
                <a:latin typeface="Wingdings" pitchFamily="2" charset="2"/>
              </a:rPr>
              <a:t></a:t>
            </a:r>
            <a:r>
              <a:rPr lang="en-IN" dirty="0">
                <a:solidFill>
                  <a:srgbClr val="000000"/>
                </a:solidFill>
                <a:effectLst/>
                <a:latin typeface="Helvetica" pitchFamily="2" charset="0"/>
              </a:rPr>
              <a:t>valid</a:t>
            </a:r>
          </a:p>
          <a:p>
            <a:pPr marL="0" indent="0">
              <a:buNone/>
            </a:pPr>
            <a:r>
              <a:rPr lang="en-IN" dirty="0">
                <a:solidFill>
                  <a:srgbClr val="000000"/>
                </a:solidFill>
                <a:effectLst/>
                <a:latin typeface="Helvetica" pitchFamily="2" charset="0"/>
              </a:rPr>
              <a:t>	b.</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Int 2abc=20;----</a:t>
            </a:r>
            <a:r>
              <a:rPr lang="en-IN" dirty="0">
                <a:solidFill>
                  <a:srgbClr val="000000"/>
                </a:solidFill>
                <a:effectLst/>
                <a:latin typeface="Wingdings" pitchFamily="2" charset="2"/>
              </a:rPr>
              <a:t></a:t>
            </a:r>
            <a:r>
              <a:rPr lang="en-IN" dirty="0">
                <a:solidFill>
                  <a:srgbClr val="000000"/>
                </a:solidFill>
                <a:effectLst/>
                <a:latin typeface="Helvetica" pitchFamily="2" charset="0"/>
              </a:rPr>
              <a:t>not valid</a:t>
            </a:r>
          </a:p>
          <a:p>
            <a:pPr marL="0" indent="0">
              <a:buNone/>
            </a:pPr>
            <a:r>
              <a:rPr lang="en-IN" dirty="0">
                <a:solidFill>
                  <a:srgbClr val="000000"/>
                </a:solidFill>
                <a:effectLst/>
                <a:latin typeface="Helvetica" pitchFamily="2" charset="0"/>
              </a:rPr>
              <a:t>	c.</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Int _</a:t>
            </a:r>
            <a:r>
              <a:rPr lang="en-IN" dirty="0" err="1">
                <a:solidFill>
                  <a:srgbClr val="000000"/>
                </a:solidFill>
                <a:effectLst/>
                <a:latin typeface="Helvetica" pitchFamily="2" charset="0"/>
              </a:rPr>
              <a:t>abc</a:t>
            </a:r>
            <a:r>
              <a:rPr lang="en-IN" dirty="0">
                <a:solidFill>
                  <a:srgbClr val="000000"/>
                </a:solidFill>
                <a:effectLst/>
                <a:latin typeface="Helvetica" pitchFamily="2" charset="0"/>
              </a:rPr>
              <a:t>=30;----</a:t>
            </a:r>
            <a:r>
              <a:rPr lang="en-IN" dirty="0">
                <a:solidFill>
                  <a:srgbClr val="000000"/>
                </a:solidFill>
                <a:effectLst/>
                <a:latin typeface="Wingdings" pitchFamily="2" charset="2"/>
              </a:rPr>
              <a:t></a:t>
            </a:r>
            <a:r>
              <a:rPr lang="en-IN" dirty="0">
                <a:solidFill>
                  <a:srgbClr val="000000"/>
                </a:solidFill>
                <a:effectLst/>
                <a:latin typeface="Helvetica" pitchFamily="2" charset="0"/>
              </a:rPr>
              <a:t>valid</a:t>
            </a:r>
          </a:p>
          <a:p>
            <a:pPr marL="0" indent="0">
              <a:buNone/>
            </a:pPr>
            <a:r>
              <a:rPr lang="en-IN" dirty="0">
                <a:solidFill>
                  <a:srgbClr val="000000"/>
                </a:solidFill>
                <a:effectLst/>
                <a:latin typeface="Helvetica" pitchFamily="2" charset="0"/>
              </a:rPr>
              <a:t>	d.</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Int $</a:t>
            </a:r>
            <a:r>
              <a:rPr lang="en-IN" dirty="0" err="1">
                <a:solidFill>
                  <a:srgbClr val="000000"/>
                </a:solidFill>
                <a:effectLst/>
                <a:latin typeface="Helvetica" pitchFamily="2" charset="0"/>
              </a:rPr>
              <a:t>abc</a:t>
            </a:r>
            <a:r>
              <a:rPr lang="en-IN" dirty="0">
                <a:solidFill>
                  <a:srgbClr val="000000"/>
                </a:solidFill>
                <a:effectLst/>
                <a:latin typeface="Helvetica" pitchFamily="2" charset="0"/>
              </a:rPr>
              <a:t>=40;----</a:t>
            </a:r>
            <a:r>
              <a:rPr lang="en-IN" dirty="0">
                <a:solidFill>
                  <a:srgbClr val="000000"/>
                </a:solidFill>
                <a:effectLst/>
                <a:latin typeface="Wingdings" pitchFamily="2" charset="2"/>
              </a:rPr>
              <a:t></a:t>
            </a:r>
            <a:r>
              <a:rPr lang="en-IN" dirty="0">
                <a:solidFill>
                  <a:srgbClr val="000000"/>
                </a:solidFill>
                <a:effectLst/>
                <a:latin typeface="Helvetica" pitchFamily="2" charset="0"/>
              </a:rPr>
              <a:t>valid</a:t>
            </a:r>
          </a:p>
          <a:p>
            <a:pPr marL="0" indent="0">
              <a:buNone/>
            </a:pPr>
            <a:r>
              <a:rPr lang="en-IN" dirty="0">
                <a:solidFill>
                  <a:srgbClr val="000000"/>
                </a:solidFill>
                <a:effectLst/>
                <a:latin typeface="Helvetica" pitchFamily="2" charset="0"/>
              </a:rPr>
              <a:t>	e.</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Int @</a:t>
            </a:r>
            <a:r>
              <a:rPr lang="en-IN" dirty="0" err="1">
                <a:solidFill>
                  <a:srgbClr val="000000"/>
                </a:solidFill>
                <a:effectLst/>
                <a:latin typeface="Helvetica" pitchFamily="2" charset="0"/>
              </a:rPr>
              <a:t>abc</a:t>
            </a:r>
            <a:r>
              <a:rPr lang="en-IN" dirty="0">
                <a:solidFill>
                  <a:srgbClr val="000000"/>
                </a:solidFill>
                <a:effectLst/>
                <a:latin typeface="Helvetica" pitchFamily="2" charset="0"/>
              </a:rPr>
              <a:t>=50;---</a:t>
            </a:r>
            <a:r>
              <a:rPr lang="en-IN" dirty="0">
                <a:solidFill>
                  <a:srgbClr val="000000"/>
                </a:solidFill>
                <a:effectLst/>
                <a:latin typeface="Wingdings" pitchFamily="2" charset="2"/>
              </a:rPr>
              <a:t></a:t>
            </a:r>
            <a:r>
              <a:rPr lang="en-IN" dirty="0">
                <a:solidFill>
                  <a:srgbClr val="000000"/>
                </a:solidFill>
                <a:effectLst/>
                <a:latin typeface="Helvetica" pitchFamily="2" charset="0"/>
              </a:rPr>
              <a:t>not valid</a:t>
            </a: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The identifier will not contains symbols like</a:t>
            </a:r>
          </a:p>
          <a:p>
            <a:pPr marL="0" indent="0">
              <a:buNone/>
            </a:pPr>
            <a:r>
              <a:rPr lang="en-IN" dirty="0">
                <a:solidFill>
                  <a:srgbClr val="000000"/>
                </a:solidFill>
                <a:effectLst/>
                <a:latin typeface="Helvetica" pitchFamily="2" charset="0"/>
              </a:rPr>
              <a:t>	+ , - , . , @ , # , *………………….</a:t>
            </a:r>
          </a:p>
          <a:p>
            <a:endParaRPr lang="en-US" dirty="0"/>
          </a:p>
        </p:txBody>
      </p:sp>
    </p:spTree>
    <p:extLst>
      <p:ext uri="{BB962C8B-B14F-4D97-AF65-F5344CB8AC3E}">
        <p14:creationId xmlns:p14="http://schemas.microsoft.com/office/powerpoint/2010/main" val="31558757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Rules to declare identifiers - </a:t>
            </a:r>
            <a:r>
              <a:rPr lang="en-IN" dirty="0" err="1">
                <a:solidFill>
                  <a:srgbClr val="000000"/>
                </a:solidFill>
                <a:effectLst/>
                <a:latin typeface="Helvetica" pitchFamily="2" charset="0"/>
              </a:rPr>
              <a:t>Contd</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p:txBody>
          <a:bodyPr>
            <a:normAutofit fontScale="92500" lnSpcReduction="20000"/>
          </a:bodyPr>
          <a:lstStyle/>
          <a:p>
            <a:pPr marL="0" indent="0">
              <a:buNone/>
            </a:pPr>
            <a:r>
              <a:rPr lang="en-IN" dirty="0">
                <a:solidFill>
                  <a:srgbClr val="000000"/>
                </a:solidFill>
                <a:effectLst/>
                <a:latin typeface="Helvetica" pitchFamily="2" charset="0"/>
              </a:rPr>
              <a:t>3. The identifier should not duplicated.</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void add()</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a=10;</a:t>
            </a:r>
          </a:p>
          <a:p>
            <a:pPr marL="0" indent="0">
              <a:buNone/>
            </a:pPr>
            <a:r>
              <a:rPr lang="en-IN" dirty="0">
                <a:solidFill>
                  <a:srgbClr val="000000"/>
                </a:solidFill>
                <a:effectLst/>
                <a:latin typeface="Helvetica" pitchFamily="2" charset="0"/>
              </a:rPr>
              <a:t>int a=20; the identifier should not be duplicated.</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endParaRPr lang="en-IN" dirty="0">
              <a:solidFill>
                <a:srgbClr val="000000"/>
              </a:solidFill>
              <a:effectLst/>
              <a:latin typeface="Helvetica" pitchFamily="2" charset="0"/>
            </a:endParaRPr>
          </a:p>
          <a:p>
            <a:endParaRPr lang="en-US" dirty="0"/>
          </a:p>
        </p:txBody>
      </p:sp>
    </p:spTree>
    <p:extLst>
      <p:ext uri="{BB962C8B-B14F-4D97-AF65-F5344CB8AC3E}">
        <p14:creationId xmlns:p14="http://schemas.microsoft.com/office/powerpoint/2010/main" val="16598034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Rules to declare identifiers - </a:t>
            </a:r>
            <a:r>
              <a:rPr lang="en-IN" dirty="0" err="1">
                <a:solidFill>
                  <a:srgbClr val="000000"/>
                </a:solidFill>
                <a:effectLst/>
                <a:latin typeface="Helvetica" pitchFamily="2" charset="0"/>
              </a:rPr>
              <a:t>Contd</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p:txBody>
          <a:bodyPr>
            <a:normAutofit fontScale="55000" lnSpcReduction="20000"/>
          </a:bodyPr>
          <a:lstStyle/>
          <a:p>
            <a:pPr marL="0" indent="0">
              <a:buNone/>
            </a:pPr>
            <a:r>
              <a:rPr lang="en-IN" dirty="0">
                <a:solidFill>
                  <a:srgbClr val="000000"/>
                </a:solidFill>
                <a:effectLst/>
                <a:latin typeface="Helvetica" pitchFamily="2" charset="0"/>
              </a:rPr>
              <a:t>4.</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 the java applications it is possible to declare all the predefined class names and predefined interfaces names as a identifier. But it is not recommended to use.</a:t>
            </a:r>
          </a:p>
          <a:p>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String=10; //predefined String class</a:t>
            </a:r>
          </a:p>
          <a:p>
            <a:pPr marL="0" indent="0">
              <a:buNone/>
            </a:pPr>
            <a:r>
              <a:rPr lang="en-IN" dirty="0">
                <a:solidFill>
                  <a:srgbClr val="000000"/>
                </a:solidFill>
                <a:effectLst/>
                <a:latin typeface="Helvetica" pitchFamily="2" charset="0"/>
              </a:rPr>
              <a:t>int Serializable=20; //predefined Serializable class</a:t>
            </a:r>
          </a:p>
          <a:p>
            <a:pPr marL="0" indent="0">
              <a:buNone/>
            </a:pPr>
            <a:r>
              <a:rPr lang="en-IN" dirty="0">
                <a:solidFill>
                  <a:srgbClr val="000000"/>
                </a:solidFill>
                <a:effectLst/>
                <a:latin typeface="Helvetica" pitchFamily="2" charset="0"/>
              </a:rPr>
              <a:t>float Exception=10.2f; //predefined Exception class</a:t>
            </a:r>
          </a:p>
          <a:p>
            <a:pPr marL="0" indent="0">
              <a:buNone/>
            </a:pPr>
            <a:r>
              <a:rPr lang="en-IN" dirty="0" err="1">
                <a:solidFill>
                  <a:srgbClr val="000000"/>
                </a:solidFill>
                <a:effectLst/>
                <a:latin typeface="Helvetica" pitchFamily="2" charset="0"/>
              </a:rPr>
              <a:t>System.out.println</a:t>
            </a:r>
            <a:r>
              <a:rPr lang="en-IN" dirty="0">
                <a:solidFill>
                  <a:srgbClr val="000000"/>
                </a:solidFill>
                <a:effectLst/>
                <a:latin typeface="Helvetica" pitchFamily="2" charset="0"/>
              </a:rPr>
              <a:t>(String);</a:t>
            </a:r>
          </a:p>
          <a:p>
            <a:pPr marL="0" indent="0">
              <a:buNone/>
            </a:pPr>
            <a:r>
              <a:rPr lang="en-IN" dirty="0" err="1">
                <a:solidFill>
                  <a:srgbClr val="000000"/>
                </a:solidFill>
                <a:effectLst/>
                <a:latin typeface="Helvetica" pitchFamily="2" charset="0"/>
              </a:rPr>
              <a:t>System.out.println</a:t>
            </a:r>
            <a:r>
              <a:rPr lang="en-IN" dirty="0">
                <a:solidFill>
                  <a:srgbClr val="000000"/>
                </a:solidFill>
                <a:effectLst/>
                <a:latin typeface="Helvetica" pitchFamily="2" charset="0"/>
              </a:rPr>
              <a:t>(Serializable);</a:t>
            </a:r>
          </a:p>
          <a:p>
            <a:pPr marL="0" indent="0">
              <a:buNone/>
            </a:pPr>
            <a:r>
              <a:rPr lang="en-IN" dirty="0" err="1">
                <a:solidFill>
                  <a:srgbClr val="000000"/>
                </a:solidFill>
                <a:effectLst/>
                <a:latin typeface="Helvetica" pitchFamily="2" charset="0"/>
              </a:rPr>
              <a:t>System.out.println</a:t>
            </a:r>
            <a:r>
              <a:rPr lang="en-IN" dirty="0">
                <a:solidFill>
                  <a:srgbClr val="000000"/>
                </a:solidFill>
                <a:effectLst/>
                <a:latin typeface="Helvetica" pitchFamily="2" charset="0"/>
              </a:rPr>
              <a:t>(Exception);</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endParaRPr lang="en-IN" dirty="0">
              <a:solidFill>
                <a:srgbClr val="000000"/>
              </a:solidFill>
              <a:effectLst/>
              <a:latin typeface="Helvetica" pitchFamily="2" charset="0"/>
            </a:endParaRPr>
          </a:p>
          <a:p>
            <a:endParaRPr lang="en-US" dirty="0"/>
          </a:p>
        </p:txBody>
      </p:sp>
    </p:spTree>
    <p:extLst>
      <p:ext uri="{BB962C8B-B14F-4D97-AF65-F5344CB8AC3E}">
        <p14:creationId xmlns:p14="http://schemas.microsoft.com/office/powerpoint/2010/main" val="2508292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Java Naming Conventions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77500" lnSpcReduction="20000"/>
          </a:bodyPr>
          <a:lstStyle/>
          <a:p>
            <a:pPr marL="0" indent="0">
              <a:buNone/>
            </a:pPr>
            <a:r>
              <a:rPr lang="en-IN" dirty="0">
                <a:solidFill>
                  <a:srgbClr val="000000"/>
                </a:solidFill>
                <a:effectLst/>
                <a:latin typeface="Helvetica" pitchFamily="2" charset="0"/>
              </a:rPr>
              <a:t>Java is a case sensitive language so the way of writing code is important.</a:t>
            </a:r>
          </a:p>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All Java classes, Abstract classes and Interface names should start with uppercase letter ,if any class contain more than one word every innerword also start with capital letters.</a:t>
            </a:r>
          </a:p>
          <a:p>
            <a:pPr marL="0" indent="0">
              <a:buNone/>
            </a:pPr>
            <a:r>
              <a:rPr lang="en-IN" dirty="0">
                <a:solidFill>
                  <a:srgbClr val="000000"/>
                </a:solidFill>
                <a:effectLst/>
                <a:latin typeface="Helvetica" pitchFamily="2" charset="0"/>
              </a:rPr>
              <a:t>	Ex: </a:t>
            </a:r>
            <a:r>
              <a:rPr lang="en-IN" dirty="0" err="1">
                <a:solidFill>
                  <a:srgbClr val="000000"/>
                </a:solidFill>
                <a:effectLst/>
                <a:latin typeface="Helvetica" pitchFamily="2" charset="0"/>
              </a:rPr>
              <a:t>String,StringBuffer,FileInputStream</a:t>
            </a: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All java methods should start with lower case letters and if the method contains more than one word every innerword should start with capital letters.</a:t>
            </a:r>
          </a:p>
          <a:p>
            <a:pPr marL="0" indent="0">
              <a:buNone/>
            </a:pPr>
            <a:r>
              <a:rPr lang="en-IN" dirty="0">
                <a:solidFill>
                  <a:srgbClr val="000000"/>
                </a:solidFill>
                <a:effectLst/>
                <a:latin typeface="Helvetica" pitchFamily="2" charset="0"/>
              </a:rPr>
              <a:t>	Ex :- post(),</a:t>
            </a:r>
            <a:r>
              <a:rPr lang="en-IN" dirty="0" err="1">
                <a:solidFill>
                  <a:srgbClr val="000000"/>
                </a:solidFill>
                <a:effectLst/>
                <a:latin typeface="Helvetica" pitchFamily="2" charset="0"/>
              </a:rPr>
              <a:t>toString</a:t>
            </a:r>
            <a:r>
              <a:rPr lang="en-IN" dirty="0">
                <a:solidFill>
                  <a:srgbClr val="000000"/>
                </a:solidFill>
                <a:effectLst/>
                <a:latin typeface="Helvetica" pitchFamily="2" charset="0"/>
              </a:rPr>
              <a:t>(),</a:t>
            </a:r>
            <a:r>
              <a:rPr lang="en-IN" dirty="0" err="1">
                <a:solidFill>
                  <a:srgbClr val="000000"/>
                </a:solidFill>
                <a:effectLst/>
                <a:latin typeface="Helvetica" pitchFamily="2" charset="0"/>
              </a:rPr>
              <a:t>toUpperCase</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3.</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All java variables should start with lowercase letter and inner words start with uppercase letter.</a:t>
            </a:r>
          </a:p>
          <a:p>
            <a:pPr marL="0" indent="0">
              <a:buNone/>
            </a:pPr>
            <a:r>
              <a:rPr lang="en-IN" dirty="0">
                <a:solidFill>
                  <a:srgbClr val="000000"/>
                </a:solidFill>
                <a:effectLst/>
                <a:latin typeface="Helvetica" pitchFamily="2" charset="0"/>
              </a:rPr>
              <a:t>	Ex:- </a:t>
            </a:r>
            <a:r>
              <a:rPr lang="en-IN" dirty="0" err="1">
                <a:solidFill>
                  <a:srgbClr val="000000"/>
                </a:solidFill>
                <a:effectLst/>
                <a:latin typeface="Helvetica" pitchFamily="2" charset="0"/>
              </a:rPr>
              <a:t>pageContent</a:t>
            </a:r>
            <a:r>
              <a:rPr lang="en-IN" dirty="0">
                <a:solidFill>
                  <a:srgbClr val="000000"/>
                </a:solidFill>
                <a:effectLst/>
                <a:latin typeface="Helvetica" pitchFamily="2" charset="0"/>
              </a:rPr>
              <a:t>, </a:t>
            </a:r>
            <a:r>
              <a:rPr lang="en-IN" dirty="0" err="1">
                <a:solidFill>
                  <a:srgbClr val="000000"/>
                </a:solidFill>
                <a:effectLst/>
                <a:latin typeface="Helvetica" pitchFamily="2" charset="0"/>
              </a:rPr>
              <a:t>bodyContent</a:t>
            </a: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4.</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All java constant variables should be in uppercase letter.</a:t>
            </a:r>
          </a:p>
          <a:p>
            <a:pPr marL="0" indent="0">
              <a:buNone/>
            </a:pPr>
            <a:r>
              <a:rPr lang="en-IN" dirty="0">
                <a:solidFill>
                  <a:srgbClr val="000000"/>
                </a:solidFill>
                <a:effectLst/>
                <a:latin typeface="Helvetica" pitchFamily="2" charset="0"/>
              </a:rPr>
              <a:t>	Ex: MIN_PRIORITY,MAX_PRIORITY,NORM_PRIORITY</a:t>
            </a:r>
          </a:p>
          <a:p>
            <a:pPr marL="0" indent="0">
              <a:buNone/>
            </a:pPr>
            <a:r>
              <a:rPr lang="en-IN" dirty="0">
                <a:solidFill>
                  <a:srgbClr val="000000"/>
                </a:solidFill>
                <a:effectLst/>
                <a:latin typeface="Helvetica" pitchFamily="2" charset="0"/>
              </a:rPr>
              <a:t>5.</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All java packages should start with lower case letters only.</a:t>
            </a:r>
          </a:p>
          <a:p>
            <a:pPr marL="0" indent="0">
              <a:buNone/>
            </a:pPr>
            <a:r>
              <a:rPr lang="en-IN" dirty="0">
                <a:solidFill>
                  <a:srgbClr val="000000"/>
                </a:solidFill>
                <a:effectLst/>
                <a:latin typeface="Helvetica" pitchFamily="2" charset="0"/>
              </a:rPr>
              <a:t>	Ex: </a:t>
            </a:r>
            <a:r>
              <a:rPr lang="en-IN" dirty="0" err="1">
                <a:solidFill>
                  <a:srgbClr val="000000"/>
                </a:solidFill>
                <a:effectLst/>
                <a:latin typeface="Helvetica" pitchFamily="2" charset="0"/>
              </a:rPr>
              <a:t>java.awt,java.io</a:t>
            </a: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endParaRPr lang="en-US" dirty="0"/>
          </a:p>
        </p:txBody>
      </p:sp>
    </p:spTree>
    <p:extLst>
      <p:ext uri="{BB962C8B-B14F-4D97-AF65-F5344CB8AC3E}">
        <p14:creationId xmlns:p14="http://schemas.microsoft.com/office/powerpoint/2010/main" val="5265512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Java Comments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Helvetica" pitchFamily="2" charset="0"/>
              </a:rPr>
              <a:t>Single Line Comment - // Using Double Forward slash</a:t>
            </a:r>
          </a:p>
          <a:p>
            <a:r>
              <a:rPr lang="en-IN" dirty="0">
                <a:solidFill>
                  <a:srgbClr val="000000"/>
                </a:solidFill>
                <a:latin typeface="Helvetica" pitchFamily="2" charset="0"/>
              </a:rPr>
              <a:t>Double Line Comment/Multiline Comment - /* Comment */</a:t>
            </a:r>
          </a:p>
          <a:p>
            <a:endParaRPr lang="en-IN" dirty="0">
              <a:solidFill>
                <a:srgbClr val="000000"/>
              </a:solidFill>
              <a:effectLst/>
              <a:latin typeface="Helvetica" pitchFamily="2" charset="0"/>
            </a:endParaRPr>
          </a:p>
          <a:p>
            <a:r>
              <a:rPr lang="en-IN" dirty="0">
                <a:solidFill>
                  <a:srgbClr val="000000"/>
                </a:solidFill>
                <a:latin typeface="Helvetica" pitchFamily="2" charset="0"/>
              </a:rPr>
              <a:t>Example:</a:t>
            </a: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endParaRPr lang="en-US" dirty="0"/>
          </a:p>
        </p:txBody>
      </p:sp>
    </p:spTree>
    <p:extLst>
      <p:ext uri="{BB962C8B-B14F-4D97-AF65-F5344CB8AC3E}">
        <p14:creationId xmlns:p14="http://schemas.microsoft.com/office/powerpoint/2010/main" val="850540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Java Statements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endParaRPr lang="en-IN" dirty="0">
              <a:solidFill>
                <a:srgbClr val="000000"/>
              </a:solidFill>
              <a:effectLst/>
              <a:latin typeface="Helvetica" pitchFamily="2" charset="0"/>
            </a:endParaRPr>
          </a:p>
          <a:p>
            <a:endParaRPr lang="en-US" dirty="0"/>
          </a:p>
        </p:txBody>
      </p:sp>
      <p:pic>
        <p:nvPicPr>
          <p:cNvPr id="3" name="Picture 2">
            <a:extLst>
              <a:ext uri="{FF2B5EF4-FFF2-40B4-BE49-F238E27FC236}">
                <a16:creationId xmlns:a16="http://schemas.microsoft.com/office/drawing/2014/main" id="{3D7618A7-D31A-192A-A0C4-A4199B276A86}"/>
              </a:ext>
            </a:extLst>
          </p:cNvPr>
          <p:cNvPicPr>
            <a:picLocks noChangeAspect="1"/>
          </p:cNvPicPr>
          <p:nvPr/>
        </p:nvPicPr>
        <p:blipFill>
          <a:blip r:embed="rId2"/>
          <a:stretch>
            <a:fillRect/>
          </a:stretch>
        </p:blipFill>
        <p:spPr>
          <a:xfrm>
            <a:off x="1057554" y="1610107"/>
            <a:ext cx="8924646" cy="4177082"/>
          </a:xfrm>
          <a:prstGeom prst="rect">
            <a:avLst/>
          </a:prstGeom>
        </p:spPr>
      </p:pic>
    </p:spTree>
    <p:extLst>
      <p:ext uri="{BB962C8B-B14F-4D97-AF65-F5344CB8AC3E}">
        <p14:creationId xmlns:p14="http://schemas.microsoft.com/office/powerpoint/2010/main" val="36740834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4D5C-ECC9-E7A9-D3D2-88214BA6920B}"/>
              </a:ext>
            </a:extLst>
          </p:cNvPr>
          <p:cNvSpPr>
            <a:spLocks noGrp="1"/>
          </p:cNvSpPr>
          <p:nvPr>
            <p:ph type="title"/>
          </p:nvPr>
        </p:nvSpPr>
        <p:spPr>
          <a:xfrm>
            <a:off x="838200" y="2766218"/>
            <a:ext cx="10515600" cy="1325563"/>
          </a:xfrm>
        </p:spPr>
        <p:txBody>
          <a:bodyPr/>
          <a:lstStyle/>
          <a:p>
            <a:pPr algn="ctr"/>
            <a:r>
              <a:rPr lang="en-US" b="1" dirty="0"/>
              <a:t>*** Selection Statements ***</a:t>
            </a:r>
          </a:p>
        </p:txBody>
      </p:sp>
    </p:spTree>
    <p:extLst>
      <p:ext uri="{BB962C8B-B14F-4D97-AF65-F5344CB8AC3E}">
        <p14:creationId xmlns:p14="http://schemas.microsoft.com/office/powerpoint/2010/main" val="3041012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4. </a:t>
            </a:r>
            <a:r>
              <a:rPr lang="en-IN" sz="4400" dirty="0">
                <a:effectLst/>
                <a:latin typeface="TTE1948BD8t00"/>
              </a:rPr>
              <a:t>Portable</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latin typeface="TTE19494D0t00"/>
              </a:rPr>
              <a:t>Portability = Platform Independent + Architectural Neutral</a:t>
            </a:r>
            <a:r>
              <a:rPr lang="en-IN" sz="1800" dirty="0">
                <a:effectLst/>
                <a:latin typeface="TTE1948BD8t00"/>
              </a:rPr>
              <a:t> </a:t>
            </a:r>
            <a:endParaRPr lang="en-IN" sz="1200" dirty="0"/>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C/C++ - Tightly coupled with Platform and Architecture</a:t>
            </a:r>
          </a:p>
        </p:txBody>
      </p:sp>
    </p:spTree>
    <p:extLst>
      <p:ext uri="{BB962C8B-B14F-4D97-AF65-F5344CB8AC3E}">
        <p14:creationId xmlns:p14="http://schemas.microsoft.com/office/powerpoint/2010/main" val="25541794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If Statement - Syntax</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r>
              <a:rPr lang="en-IN" dirty="0">
                <a:solidFill>
                  <a:srgbClr val="000000"/>
                </a:solidFill>
                <a:effectLst/>
                <a:latin typeface="Helvetica" pitchFamily="2" charset="0"/>
              </a:rPr>
              <a:t>		if (condition)</a:t>
            </a:r>
          </a:p>
          <a:p>
            <a:pPr marL="0" indent="0">
              <a:buNone/>
            </a:pPr>
            <a:r>
              <a:rPr lang="en-IN" dirty="0">
                <a:solidFill>
                  <a:srgbClr val="000000"/>
                </a:solidFill>
                <a:effectLst/>
                <a:latin typeface="Helvetica" pitchFamily="2" charset="0"/>
              </a:rPr>
              <a:t>		{</a:t>
            </a:r>
          </a:p>
          <a:p>
            <a:pPr marL="0" indent="0">
              <a:buNone/>
            </a:pPr>
            <a:r>
              <a:rPr lang="en-IN" dirty="0">
                <a:solidFill>
                  <a:srgbClr val="000000"/>
                </a:solidFill>
                <a:effectLst/>
                <a:latin typeface="Helvetica" pitchFamily="2" charset="0"/>
              </a:rPr>
              <a:t>		if body;</a:t>
            </a:r>
          </a:p>
          <a:p>
            <a:pPr marL="0" indent="0">
              <a:buNone/>
            </a:pPr>
            <a:r>
              <a:rPr lang="en-IN" dirty="0">
                <a:solidFill>
                  <a:srgbClr val="000000"/>
                </a:solidFill>
                <a:latin typeface="Helvetica" pitchFamily="2" charset="0"/>
              </a:rPr>
              <a:t>                   </a:t>
            </a:r>
            <a:r>
              <a:rPr lang="en-IN" dirty="0">
                <a:solidFill>
                  <a:srgbClr val="000000"/>
                </a:solidFill>
                <a:effectLst/>
                <a:latin typeface="Helvetica" pitchFamily="2" charset="0"/>
              </a:rPr>
              <a:t>}</a:t>
            </a:r>
          </a:p>
          <a:p>
            <a:pPr marL="0" indent="0">
              <a:buNone/>
            </a:pPr>
            <a:endParaRPr lang="en-IN" dirty="0">
              <a:solidFill>
                <a:srgbClr val="000000"/>
              </a:solidFill>
              <a:effectLst/>
              <a:latin typeface="Helvetica" pitchFamily="2" charset="0"/>
            </a:endParaRPr>
          </a:p>
          <a:p>
            <a:r>
              <a:rPr lang="en-IN" dirty="0">
                <a:solidFill>
                  <a:srgbClr val="000000"/>
                </a:solidFill>
                <a:effectLst/>
                <a:latin typeface="Helvetica" pitchFamily="2" charset="0"/>
              </a:rPr>
              <a:t>The curly brasses are optional whenever we are taking single statements.</a:t>
            </a:r>
          </a:p>
          <a:p>
            <a:r>
              <a:rPr lang="en-IN" dirty="0">
                <a:solidFill>
                  <a:srgbClr val="000000"/>
                </a:solidFill>
                <a:effectLst/>
                <a:latin typeface="Helvetica" pitchFamily="2" charset="0"/>
              </a:rPr>
              <a:t>The curly brasses are mandatory whenever we are taking multiple statements.</a:t>
            </a:r>
          </a:p>
          <a:p>
            <a:endParaRPr lang="en-US" dirty="0"/>
          </a:p>
        </p:txBody>
      </p:sp>
    </p:spTree>
    <p:extLst>
      <p:ext uri="{BB962C8B-B14F-4D97-AF65-F5344CB8AC3E}">
        <p14:creationId xmlns:p14="http://schemas.microsoft.com/office/powerpoint/2010/main" val="37637575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If Statement - Examples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endParaRPr lang="en-IN" dirty="0">
              <a:solidFill>
                <a:srgbClr val="000000"/>
              </a:solidFill>
              <a:effectLst/>
              <a:latin typeface="Helvetica" pitchFamily="2" charset="0"/>
            </a:endParaRPr>
          </a:p>
          <a:p>
            <a:r>
              <a:rPr lang="en-IN" dirty="0">
                <a:solidFill>
                  <a:srgbClr val="000000"/>
                </a:solidFill>
                <a:effectLst/>
                <a:latin typeface="Helvetica" pitchFamily="2" charset="0"/>
              </a:rPr>
              <a:t>With Integer</a:t>
            </a:r>
          </a:p>
          <a:p>
            <a:r>
              <a:rPr lang="en-IN" dirty="0">
                <a:solidFill>
                  <a:srgbClr val="000000"/>
                </a:solidFill>
                <a:latin typeface="Helvetica" pitchFamily="2" charset="0"/>
              </a:rPr>
              <a:t>With true/false</a:t>
            </a:r>
          </a:p>
          <a:p>
            <a:r>
              <a:rPr lang="en-IN" dirty="0">
                <a:solidFill>
                  <a:srgbClr val="000000"/>
                </a:solidFill>
                <a:effectLst/>
                <a:latin typeface="Helvetica" pitchFamily="2" charset="0"/>
              </a:rPr>
              <a:t>With </a:t>
            </a:r>
            <a:r>
              <a:rPr lang="en-IN" dirty="0">
                <a:solidFill>
                  <a:srgbClr val="000000"/>
                </a:solidFill>
                <a:latin typeface="Helvetica" pitchFamily="2" charset="0"/>
              </a:rPr>
              <a:t>0/1</a:t>
            </a:r>
            <a:endParaRPr lang="en-IN" dirty="0">
              <a:solidFill>
                <a:srgbClr val="000000"/>
              </a:solidFill>
              <a:effectLst/>
              <a:latin typeface="Helvetica" pitchFamily="2" charset="0"/>
            </a:endParaRPr>
          </a:p>
          <a:p>
            <a:endParaRPr lang="en-US" dirty="0"/>
          </a:p>
        </p:txBody>
      </p:sp>
    </p:spTree>
    <p:extLst>
      <p:ext uri="{BB962C8B-B14F-4D97-AF65-F5344CB8AC3E}">
        <p14:creationId xmlns:p14="http://schemas.microsoft.com/office/powerpoint/2010/main" val="11349323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If-Else Statement</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85000" lnSpcReduction="10000"/>
          </a:bodyPr>
          <a:lstStyle/>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	if (condition)</a:t>
            </a:r>
          </a:p>
          <a:p>
            <a:pPr marL="0" indent="0">
              <a:buNone/>
            </a:pPr>
            <a:r>
              <a:rPr lang="en-IN" dirty="0">
                <a:solidFill>
                  <a:srgbClr val="000000"/>
                </a:solidFill>
                <a:effectLst/>
                <a:latin typeface="Helvetica" pitchFamily="2" charset="0"/>
              </a:rPr>
              <a:t>	{</a:t>
            </a:r>
          </a:p>
          <a:p>
            <a:pPr marL="0" indent="0">
              <a:buNone/>
            </a:pPr>
            <a:r>
              <a:rPr lang="en-IN" dirty="0">
                <a:solidFill>
                  <a:srgbClr val="000000"/>
                </a:solidFill>
                <a:effectLst/>
                <a:latin typeface="Helvetica" pitchFamily="2" charset="0"/>
              </a:rPr>
              <a:t>	if body;(true body)</a:t>
            </a:r>
          </a:p>
          <a:p>
            <a:pPr marL="0" indent="0">
              <a:buNone/>
            </a:pPr>
            <a:r>
              <a:rPr lang="en-IN" dirty="0">
                <a:solidFill>
                  <a:srgbClr val="000000"/>
                </a:solidFill>
                <a:effectLst/>
                <a:latin typeface="Helvetica" pitchFamily="2" charset="0"/>
              </a:rPr>
              <a:t>	}</a:t>
            </a:r>
          </a:p>
          <a:p>
            <a:pPr marL="0" indent="0">
              <a:buNone/>
            </a:pPr>
            <a:r>
              <a:rPr lang="en-IN" dirty="0">
                <a:solidFill>
                  <a:srgbClr val="000000"/>
                </a:solidFill>
                <a:effectLst/>
                <a:latin typeface="Helvetica" pitchFamily="2" charset="0"/>
              </a:rPr>
              <a:t>	else</a:t>
            </a:r>
          </a:p>
          <a:p>
            <a:pPr marL="0" indent="0">
              <a:buNone/>
            </a:pPr>
            <a:r>
              <a:rPr lang="en-IN" dirty="0">
                <a:solidFill>
                  <a:srgbClr val="000000"/>
                </a:solidFill>
                <a:effectLst/>
                <a:latin typeface="Helvetica" pitchFamily="2" charset="0"/>
              </a:rPr>
              <a:t>	{</a:t>
            </a:r>
          </a:p>
          <a:p>
            <a:pPr marL="0" indent="0">
              <a:buNone/>
            </a:pPr>
            <a:r>
              <a:rPr lang="en-IN" dirty="0">
                <a:solidFill>
                  <a:srgbClr val="000000"/>
                </a:solidFill>
                <a:effectLst/>
                <a:latin typeface="Helvetica" pitchFamily="2" charset="0"/>
              </a:rPr>
              <a:t>	else body;(false body)</a:t>
            </a:r>
          </a:p>
          <a:p>
            <a:pPr marL="0" indent="0">
              <a:buNone/>
            </a:pPr>
            <a:r>
              <a:rPr lang="en-IN" dirty="0">
                <a:solidFill>
                  <a:srgbClr val="000000"/>
                </a:solidFill>
                <a:effectLst/>
                <a:latin typeface="Helvetica" pitchFamily="2" charset="0"/>
              </a:rPr>
              <a:t>	}</a:t>
            </a:r>
          </a:p>
          <a:p>
            <a:r>
              <a:rPr lang="en-IN" dirty="0">
                <a:solidFill>
                  <a:srgbClr val="000000"/>
                </a:solidFill>
                <a:effectLst/>
                <a:latin typeface="Helvetica" pitchFamily="2" charset="0"/>
              </a:rPr>
              <a:t>The curly brasses are optional whenever we are taking single statements.</a:t>
            </a:r>
          </a:p>
          <a:p>
            <a:r>
              <a:rPr lang="en-IN" dirty="0">
                <a:solidFill>
                  <a:srgbClr val="000000"/>
                </a:solidFill>
                <a:effectLst/>
                <a:latin typeface="Helvetica" pitchFamily="2" charset="0"/>
              </a:rPr>
              <a:t>The curly brasses are mandatory whenever we are taking multiple statements.</a:t>
            </a:r>
          </a:p>
          <a:p>
            <a:endParaRPr lang="en-US" dirty="0"/>
          </a:p>
        </p:txBody>
      </p:sp>
    </p:spTree>
    <p:extLst>
      <p:ext uri="{BB962C8B-B14F-4D97-AF65-F5344CB8AC3E}">
        <p14:creationId xmlns:p14="http://schemas.microsoft.com/office/powerpoint/2010/main" val="4489926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If-Else Statement Examples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US" dirty="0">
                <a:solidFill>
                  <a:srgbClr val="000000"/>
                </a:solidFill>
                <a:effectLst/>
                <a:latin typeface="Helvetica" pitchFamily="2" charset="0"/>
              </a:rPr>
              <a:t>If else example with &lt; or &gt;</a:t>
            </a:r>
          </a:p>
          <a:p>
            <a:r>
              <a:rPr lang="en-US" dirty="0">
                <a:solidFill>
                  <a:srgbClr val="000000"/>
                </a:solidFill>
                <a:latin typeface="Helvetica" pitchFamily="2" charset="0"/>
              </a:rPr>
              <a:t>If else example with Boolean</a:t>
            </a: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40069240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latin typeface="Helvetica" pitchFamily="2" charset="0"/>
              </a:rPr>
              <a:t>Switch </a:t>
            </a:r>
            <a:r>
              <a:rPr lang="en-IN" dirty="0">
                <a:solidFill>
                  <a:srgbClr val="000000"/>
                </a:solidFill>
                <a:effectLst/>
                <a:latin typeface="Helvetica" pitchFamily="2" charset="0"/>
              </a:rPr>
              <a:t>Statement</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55000" lnSpcReduction="20000"/>
          </a:bodyPr>
          <a:lstStyle/>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Switch statement is used to take multiple selections.</a:t>
            </a: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Curly brasses are mandatory </a:t>
            </a:r>
          </a:p>
          <a:p>
            <a:pPr marL="0" indent="0">
              <a:buNone/>
            </a:pPr>
            <a:r>
              <a:rPr lang="en-IN" dirty="0">
                <a:solidFill>
                  <a:srgbClr val="000000"/>
                </a:solidFill>
                <a:effectLst/>
                <a:latin typeface="Helvetica" pitchFamily="2" charset="0"/>
              </a:rPr>
              <a:t>3)</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Inside the switch It is possible to declare any number of cases but is possible to declare only one default.</a:t>
            </a:r>
          </a:p>
          <a:p>
            <a:pPr marL="0" indent="0">
              <a:buNone/>
            </a:pPr>
            <a:r>
              <a:rPr lang="en-IN" dirty="0">
                <a:solidFill>
                  <a:srgbClr val="000000"/>
                </a:solidFill>
                <a:effectLst/>
                <a:latin typeface="Helvetica" pitchFamily="2" charset="0"/>
              </a:rPr>
              <a:t>4)</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Switch is taking the argument the allowed arguments are</a:t>
            </a:r>
          </a:p>
          <a:p>
            <a:pPr marL="0" indent="0">
              <a:buNone/>
            </a:pPr>
            <a:r>
              <a:rPr lang="en-IN" dirty="0">
                <a:solidFill>
                  <a:srgbClr val="000000"/>
                </a:solidFill>
                <a:effectLst/>
                <a:latin typeface="Helvetica" pitchFamily="2" charset="0"/>
              </a:rPr>
              <a:t>	a.</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Byte</a:t>
            </a:r>
          </a:p>
          <a:p>
            <a:pPr marL="0" indent="0">
              <a:buNone/>
            </a:pPr>
            <a:r>
              <a:rPr lang="en-IN" dirty="0">
                <a:solidFill>
                  <a:srgbClr val="000000"/>
                </a:solidFill>
                <a:effectLst/>
                <a:latin typeface="Helvetica" pitchFamily="2" charset="0"/>
              </a:rPr>
              <a:t>	b.</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Short</a:t>
            </a:r>
          </a:p>
          <a:p>
            <a:pPr marL="0" indent="0">
              <a:buNone/>
            </a:pPr>
            <a:r>
              <a:rPr lang="en-IN" dirty="0">
                <a:solidFill>
                  <a:srgbClr val="000000"/>
                </a:solidFill>
                <a:effectLst/>
                <a:latin typeface="Helvetica" pitchFamily="2" charset="0"/>
              </a:rPr>
              <a:t>	c.</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Int</a:t>
            </a:r>
          </a:p>
          <a:p>
            <a:pPr marL="0" indent="0">
              <a:buNone/>
            </a:pPr>
            <a:r>
              <a:rPr lang="en-IN" dirty="0">
                <a:solidFill>
                  <a:srgbClr val="000000"/>
                </a:solidFill>
                <a:effectLst/>
                <a:latin typeface="Helvetica" pitchFamily="2" charset="0"/>
              </a:rPr>
              <a:t>	d.</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Char</a:t>
            </a:r>
          </a:p>
          <a:p>
            <a:pPr marL="0" indent="0">
              <a:buNone/>
            </a:pPr>
            <a:r>
              <a:rPr lang="en-IN" dirty="0">
                <a:solidFill>
                  <a:srgbClr val="000000"/>
                </a:solidFill>
                <a:effectLst/>
                <a:latin typeface="Helvetica" pitchFamily="2" charset="0"/>
              </a:rPr>
              <a:t>	e.</a:t>
            </a:r>
            <a:r>
              <a:rPr lang="en-IN" dirty="0">
                <a:solidFill>
                  <a:srgbClr val="000000"/>
                </a:solidFill>
                <a:latin typeface="Arial" panose="020B0604020202020204" pitchFamily="34" charset="0"/>
              </a:rPr>
              <a:t> </a:t>
            </a:r>
            <a:r>
              <a:rPr lang="en-IN" dirty="0">
                <a:solidFill>
                  <a:srgbClr val="000000"/>
                </a:solidFill>
                <a:effectLst/>
                <a:latin typeface="Helvetica" pitchFamily="2" charset="0"/>
              </a:rPr>
              <a:t>String(allowed in 1.7 version)</a:t>
            </a:r>
          </a:p>
          <a:p>
            <a:pPr marL="0" indent="0">
              <a:buNone/>
            </a:pPr>
            <a:r>
              <a:rPr lang="en-IN" dirty="0">
                <a:solidFill>
                  <a:srgbClr val="000000"/>
                </a:solidFill>
                <a:effectLst/>
                <a:latin typeface="Helvetica" pitchFamily="2" charset="0"/>
              </a:rPr>
              <a:t>	f. </a:t>
            </a:r>
            <a:r>
              <a:rPr lang="en-IN" dirty="0">
                <a:solidFill>
                  <a:srgbClr val="000000"/>
                </a:solidFill>
                <a:effectLst/>
                <a:latin typeface="Helvetica" pitchFamily="2" charset="0"/>
                <a:hlinkClick r:id="rId2"/>
              </a:rPr>
              <a:t>https://medium.com/@javatechie/the-evolution-of-switch-statement-from-java-7-to-java-17-4b5eee8d29b7</a:t>
            </a: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5)</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Float and double and long is not allowed for a switch argument because these are having more number of possibilities (float and double is having infinity number of possibilities) hence inside the switch statement it is not possible to provide float and double and long as a argument.</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6)</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If the case is matched particular case will be executed if there is no case is matched default case is executed.</a:t>
            </a:r>
          </a:p>
          <a:p>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5739092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latin typeface="Helvetica" pitchFamily="2" charset="0"/>
              </a:rPr>
              <a:t>Switch </a:t>
            </a:r>
            <a:r>
              <a:rPr lang="en-IN" dirty="0">
                <a:solidFill>
                  <a:srgbClr val="000000"/>
                </a:solidFill>
                <a:effectLst/>
                <a:latin typeface="Helvetica" pitchFamily="2" charset="0"/>
              </a:rPr>
              <a:t>Statement - Syntax</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92500" lnSpcReduction="10000"/>
          </a:bodyPr>
          <a:lstStyle/>
          <a:p>
            <a:pPr marL="0" indent="0">
              <a:buNone/>
            </a:pPr>
            <a:r>
              <a:rPr lang="en-IN" dirty="0">
                <a:solidFill>
                  <a:srgbClr val="000000"/>
                </a:solidFill>
                <a:effectLst/>
                <a:latin typeface="Helvetica" pitchFamily="2" charset="0"/>
              </a:rPr>
              <a:t>switch(argument)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Case label1 : sop(“ “);</a:t>
            </a:r>
          </a:p>
          <a:p>
            <a:pPr marL="0" indent="0">
              <a:buNone/>
            </a:pPr>
            <a:r>
              <a:rPr lang="en-IN" dirty="0">
                <a:solidFill>
                  <a:srgbClr val="000000"/>
                </a:solidFill>
                <a:effectLst/>
                <a:latin typeface="Helvetica" pitchFamily="2" charset="0"/>
              </a:rPr>
              <a:t>break;</a:t>
            </a:r>
          </a:p>
          <a:p>
            <a:pPr marL="0" indent="0">
              <a:buNone/>
            </a:pPr>
            <a:r>
              <a:rPr lang="en-IN" dirty="0">
                <a:solidFill>
                  <a:srgbClr val="000000"/>
                </a:solidFill>
                <a:effectLst/>
                <a:latin typeface="Helvetica" pitchFamily="2" charset="0"/>
              </a:rPr>
              <a:t>Case label2 : sop(“ “);</a:t>
            </a:r>
          </a:p>
          <a:p>
            <a:pPr marL="0" indent="0">
              <a:buNone/>
            </a:pPr>
            <a:r>
              <a:rPr lang="en-IN" dirty="0">
                <a:solidFill>
                  <a:srgbClr val="000000"/>
                </a:solidFill>
                <a:effectLst/>
                <a:latin typeface="Helvetica" pitchFamily="2" charset="0"/>
              </a:rPr>
              <a:t>break;</a:t>
            </a:r>
          </a:p>
          <a:p>
            <a:pPr marL="0" indent="0">
              <a:buNone/>
            </a:pPr>
            <a:r>
              <a:rPr lang="en-IN" dirty="0">
                <a:solidFill>
                  <a:srgbClr val="000000"/>
                </a:solidFill>
                <a:effectLst/>
                <a:latin typeface="Helvetica" pitchFamily="2" charset="0"/>
              </a:rPr>
              <a:t>| |</a:t>
            </a:r>
          </a:p>
          <a:p>
            <a:pPr marL="0" indent="0">
              <a:buNone/>
            </a:pPr>
            <a:r>
              <a:rPr lang="en-IN" dirty="0">
                <a:solidFill>
                  <a:srgbClr val="000000"/>
                </a:solidFill>
                <a:effectLst/>
                <a:latin typeface="Helvetica" pitchFamily="2" charset="0"/>
              </a:rPr>
              <a:t>| |</a:t>
            </a:r>
          </a:p>
          <a:p>
            <a:pPr marL="0" indent="0">
              <a:buNone/>
            </a:pPr>
            <a:r>
              <a:rPr lang="en-IN" dirty="0">
                <a:solidFill>
                  <a:srgbClr val="000000"/>
                </a:solidFill>
                <a:effectLst/>
                <a:latin typeface="Helvetica" pitchFamily="2" charset="0"/>
              </a:rPr>
              <a:t>Default : sop(“ “);</a:t>
            </a:r>
          </a:p>
          <a:p>
            <a:pPr marL="0" indent="0">
              <a:buNone/>
            </a:pPr>
            <a:r>
              <a:rPr lang="en-IN" dirty="0">
                <a:solidFill>
                  <a:srgbClr val="000000"/>
                </a:solidFill>
                <a:effectLst/>
                <a:latin typeface="Helvetica" pitchFamily="2" charset="0"/>
              </a:rPr>
              <a:t>break;</a:t>
            </a:r>
          </a:p>
          <a:p>
            <a:pPr marL="0" indent="0">
              <a:buNone/>
            </a:pPr>
            <a:r>
              <a:rPr lang="en-IN" dirty="0">
                <a:solidFill>
                  <a:srgbClr val="000000"/>
                </a:solidFill>
                <a:effectLst/>
                <a:latin typeface="Helvetica" pitchFamily="2" charset="0"/>
              </a:rPr>
              <a:t>}</a:t>
            </a:r>
          </a:p>
          <a:p>
            <a:pPr marL="0" indent="0">
              <a:buNone/>
            </a:pPr>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28228523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Switch </a:t>
            </a:r>
            <a:r>
              <a:rPr lang="en-IN" dirty="0">
                <a:solidFill>
                  <a:srgbClr val="000000"/>
                </a:solidFill>
                <a:effectLst/>
                <a:latin typeface="Helvetica" pitchFamily="2" charset="0"/>
              </a:rPr>
              <a:t>Statement – Target to Complete with Example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55000" lnSpcReduction="20000"/>
          </a:bodyPr>
          <a:lstStyle/>
          <a:p>
            <a:r>
              <a:rPr lang="en-IN" dirty="0">
                <a:solidFill>
                  <a:srgbClr val="000000"/>
                </a:solidFill>
                <a:latin typeface="Helvetica" pitchFamily="2" charset="0"/>
              </a:rPr>
              <a:t>Case Example with integer</a:t>
            </a:r>
          </a:p>
          <a:p>
            <a:r>
              <a:rPr lang="en-IN" dirty="0">
                <a:solidFill>
                  <a:srgbClr val="000000"/>
                </a:solidFill>
                <a:latin typeface="Helvetica" pitchFamily="2" charset="0"/>
              </a:rPr>
              <a:t>T</a:t>
            </a:r>
            <a:r>
              <a:rPr lang="en-IN" dirty="0">
                <a:solidFill>
                  <a:srgbClr val="000000"/>
                </a:solidFill>
                <a:effectLst/>
                <a:latin typeface="Helvetica" pitchFamily="2" charset="0"/>
              </a:rPr>
              <a:t>he case label must be unique. Duplicate case labels are not allowed in switch statement.</a:t>
            </a:r>
          </a:p>
          <a:p>
            <a:r>
              <a:rPr lang="en-IN" dirty="0">
                <a:solidFill>
                  <a:srgbClr val="000000"/>
                </a:solidFill>
                <a:effectLst/>
                <a:latin typeface="Helvetica" pitchFamily="2" charset="0"/>
              </a:rPr>
              <a:t>The case labels must be constant expression if we are providing variables as a case labels the compiler will raise compilation error.</a:t>
            </a:r>
          </a:p>
          <a:p>
            <a:r>
              <a:rPr lang="en-IN" dirty="0">
                <a:solidFill>
                  <a:srgbClr val="000000"/>
                </a:solidFill>
                <a:latin typeface="Helvetica" pitchFamily="2" charset="0"/>
              </a:rPr>
              <a:t>F</a:t>
            </a:r>
            <a:r>
              <a:rPr lang="en-IN" dirty="0">
                <a:solidFill>
                  <a:srgbClr val="000000"/>
                </a:solidFill>
                <a:effectLst/>
                <a:latin typeface="Helvetica" pitchFamily="2" charset="0"/>
              </a:rPr>
              <a:t>or the case label it is possible to provide constant expressions.</a:t>
            </a:r>
          </a:p>
          <a:p>
            <a:r>
              <a:rPr lang="en-IN" dirty="0">
                <a:solidFill>
                  <a:srgbClr val="000000"/>
                </a:solidFill>
                <a:latin typeface="Helvetica" pitchFamily="2" charset="0"/>
              </a:rPr>
              <a:t>I</a:t>
            </a:r>
            <a:r>
              <a:rPr lang="en-IN" dirty="0">
                <a:solidFill>
                  <a:srgbClr val="000000"/>
                </a:solidFill>
                <a:effectLst/>
                <a:latin typeface="Helvetica" pitchFamily="2" charset="0"/>
              </a:rPr>
              <a:t>nside the switch the default is optional part.</a:t>
            </a:r>
          </a:p>
          <a:p>
            <a:r>
              <a:rPr lang="en-IN" dirty="0">
                <a:solidFill>
                  <a:srgbClr val="000000"/>
                </a:solidFill>
                <a:effectLst/>
                <a:latin typeface="Helvetica" pitchFamily="2" charset="0"/>
              </a:rPr>
              <a:t>Inside the switch case is optional part.</a:t>
            </a:r>
          </a:p>
          <a:p>
            <a:r>
              <a:rPr lang="en-IN" dirty="0">
                <a:solidFill>
                  <a:srgbClr val="000000"/>
                </a:solidFill>
                <a:latin typeface="Helvetica" pitchFamily="2" charset="0"/>
              </a:rPr>
              <a:t>I</a:t>
            </a:r>
            <a:r>
              <a:rPr lang="en-IN" dirty="0">
                <a:solidFill>
                  <a:srgbClr val="000000"/>
                </a:solidFill>
                <a:effectLst/>
                <a:latin typeface="Helvetica" pitchFamily="2" charset="0"/>
              </a:rPr>
              <a:t>nside the switch both case and default Is optional.</a:t>
            </a:r>
          </a:p>
          <a:p>
            <a:r>
              <a:rPr lang="en-IN" dirty="0">
                <a:solidFill>
                  <a:srgbClr val="000000"/>
                </a:solidFill>
                <a:latin typeface="Helvetica" pitchFamily="2" charset="0"/>
              </a:rPr>
              <a:t>I</a:t>
            </a:r>
            <a:r>
              <a:rPr lang="en-IN" dirty="0">
                <a:solidFill>
                  <a:srgbClr val="000000"/>
                </a:solidFill>
                <a:effectLst/>
                <a:latin typeface="Helvetica" pitchFamily="2" charset="0"/>
              </a:rPr>
              <a:t>nside the switch independent statements are not allowed. If we are declaring the statement that statement must be inside the case or default.</a:t>
            </a:r>
          </a:p>
          <a:p>
            <a:r>
              <a:rPr lang="en-IN" dirty="0">
                <a:solidFill>
                  <a:srgbClr val="000000"/>
                </a:solidFill>
                <a:effectLst/>
                <a:latin typeface="Helvetica" pitchFamily="2" charset="0"/>
              </a:rPr>
              <a:t>Inside the switch statement beak is optional. If we are not providing break statement at that situation from the matched case onwards up to break statement is executed if no beak is available up to the end of the switch is executed. This situation is called as fall though inside the switch case.</a:t>
            </a:r>
          </a:p>
          <a:p>
            <a:r>
              <a:rPr lang="en-IN" dirty="0">
                <a:solidFill>
                  <a:srgbClr val="000000"/>
                </a:solidFill>
                <a:effectLst/>
                <a:latin typeface="Helvetica" pitchFamily="2" charset="0"/>
              </a:rPr>
              <a:t>Inside the switch statement we are able make the default anywhere else.(starting ,middle ,ending)</a:t>
            </a:r>
          </a:p>
          <a:p>
            <a:r>
              <a:rPr lang="en-IN" dirty="0">
                <a:solidFill>
                  <a:srgbClr val="000000"/>
                </a:solidFill>
                <a:latin typeface="Helvetica" pitchFamily="2" charset="0"/>
              </a:rPr>
              <a:t>F</a:t>
            </a:r>
            <a:r>
              <a:rPr lang="en-IN" dirty="0">
                <a:solidFill>
                  <a:srgbClr val="000000"/>
                </a:solidFill>
                <a:effectLst/>
                <a:latin typeface="Helvetica" pitchFamily="2" charset="0"/>
              </a:rPr>
              <a:t>rom the 1.8 version onwards the string/char/ENUM also allowed argument for the switch statement.</a:t>
            </a:r>
          </a:p>
          <a:p>
            <a:r>
              <a:rPr lang="en-IN" dirty="0">
                <a:solidFill>
                  <a:srgbClr val="000000"/>
                </a:solidFill>
                <a:latin typeface="Helvetica" pitchFamily="2" charset="0"/>
              </a:rPr>
              <a:t>S</a:t>
            </a:r>
            <a:r>
              <a:rPr lang="en-IN" dirty="0">
                <a:solidFill>
                  <a:srgbClr val="000000"/>
                </a:solidFill>
                <a:effectLst/>
                <a:latin typeface="Helvetica" pitchFamily="2" charset="0"/>
              </a:rPr>
              <a:t>witch argument data type and case label values must be same data type otherwise the compiler will raise compilation error.</a:t>
            </a:r>
          </a:p>
          <a:p>
            <a:r>
              <a:rPr lang="en-IN" dirty="0">
                <a:solidFill>
                  <a:srgbClr val="000000"/>
                </a:solidFill>
                <a:effectLst/>
                <a:latin typeface="Helvetica" pitchFamily="2" charset="0"/>
              </a:rPr>
              <a:t>Inside switch the case label must be within the range of provided argument data type.</a:t>
            </a: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13319049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New/Latest Features</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16574236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4D5C-ECC9-E7A9-D3D2-88214BA6920B}"/>
              </a:ext>
            </a:extLst>
          </p:cNvPr>
          <p:cNvSpPr>
            <a:spLocks noGrp="1"/>
          </p:cNvSpPr>
          <p:nvPr>
            <p:ph type="title"/>
          </p:nvPr>
        </p:nvSpPr>
        <p:spPr>
          <a:xfrm>
            <a:off x="838200" y="2766218"/>
            <a:ext cx="10515600" cy="1325563"/>
          </a:xfrm>
        </p:spPr>
        <p:txBody>
          <a:bodyPr/>
          <a:lstStyle/>
          <a:p>
            <a:pPr algn="ctr"/>
            <a:r>
              <a:rPr lang="en-US" b="1" dirty="0"/>
              <a:t>*** Iteration Statements***</a:t>
            </a:r>
          </a:p>
        </p:txBody>
      </p:sp>
    </p:spTree>
    <p:extLst>
      <p:ext uri="{BB962C8B-B14F-4D97-AF65-F5344CB8AC3E}">
        <p14:creationId xmlns:p14="http://schemas.microsoft.com/office/powerpoint/2010/main" val="24813263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Helvetica" pitchFamily="2" charset="0"/>
              </a:rPr>
              <a:t>If we want to execute group of statements repeatedly or more number of times then we should go for iteration statements.</a:t>
            </a: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1670326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5. </a:t>
            </a:r>
            <a:r>
              <a:rPr lang="en-IN" sz="4400" dirty="0">
                <a:effectLst/>
                <a:latin typeface="TTE1948BD8t00"/>
              </a:rPr>
              <a:t>Multi-Threading</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pPr marL="342900" indent="-342900">
              <a:buAutoNum type="arabicPeriod"/>
            </a:pPr>
            <a:r>
              <a:rPr lang="en-IN" sz="1800" dirty="0">
                <a:latin typeface="TTE19494D0t00"/>
              </a:rPr>
              <a:t>C/C++ - Single Threaded Programming Languages</a:t>
            </a:r>
          </a:p>
          <a:p>
            <a:pPr>
              <a:buAutoNum type="arabicPeriod"/>
            </a:pPr>
            <a:r>
              <a:rPr lang="en-IN" sz="1800" dirty="0">
                <a:latin typeface="TTE19494D0t00"/>
              </a:rPr>
              <a:t>  Java/DOT NET – Multi Threaded Programming Languages</a:t>
            </a:r>
            <a:endParaRPr lang="en-IN" sz="1200" dirty="0"/>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Thread – Is a process with flow</a:t>
            </a:r>
          </a:p>
          <a:p>
            <a:pPr lvl="1"/>
            <a:r>
              <a:rPr lang="en-US" b="1" dirty="0">
                <a:solidFill>
                  <a:schemeClr val="accent6"/>
                </a:solidFill>
              </a:rPr>
              <a:t>More than one thread operating in a single flow is multi-thread</a:t>
            </a:r>
          </a:p>
          <a:p>
            <a:pPr lvl="1"/>
            <a:r>
              <a:rPr lang="en-US" b="1" dirty="0">
                <a:solidFill>
                  <a:schemeClr val="accent6"/>
                </a:solidFill>
              </a:rPr>
              <a:t>Each thread carries its won work</a:t>
            </a:r>
          </a:p>
          <a:p>
            <a:pPr lvl="1"/>
            <a:r>
              <a:rPr lang="en-US" b="1" dirty="0">
                <a:solidFill>
                  <a:schemeClr val="accent6"/>
                </a:solidFill>
              </a:rPr>
              <a:t>Thread follows </a:t>
            </a:r>
            <a:r>
              <a:rPr lang="en-US" b="1" dirty="0" err="1">
                <a:solidFill>
                  <a:schemeClr val="accent6"/>
                </a:solidFill>
              </a:rPr>
              <a:t>LifeCycle</a:t>
            </a:r>
            <a:r>
              <a:rPr lang="en-US" b="1" dirty="0">
                <a:solidFill>
                  <a:schemeClr val="accent6"/>
                </a:solidFill>
              </a:rPr>
              <a:t> – Will cover later in detail </a:t>
            </a:r>
          </a:p>
        </p:txBody>
      </p:sp>
    </p:spTree>
    <p:extLst>
      <p:ext uri="{BB962C8B-B14F-4D97-AF65-F5344CB8AC3E}">
        <p14:creationId xmlns:p14="http://schemas.microsoft.com/office/powerpoint/2010/main" val="37974205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For loop Syntax</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70000" lnSpcReduction="20000"/>
          </a:bodyPr>
          <a:lstStyle/>
          <a:p>
            <a:pPr marL="0" indent="0">
              <a:buNone/>
            </a:pPr>
            <a:r>
              <a:rPr lang="en-IN" dirty="0">
                <a:solidFill>
                  <a:srgbClr val="000000"/>
                </a:solidFill>
                <a:effectLst/>
                <a:latin typeface="Helvetica" pitchFamily="2" charset="0"/>
              </a:rPr>
              <a:t>for (part 1;part 2 ;part 3 )</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	Body;</a:t>
            </a:r>
          </a:p>
          <a:p>
            <a:pPr marL="0" indent="0">
              <a:buNone/>
            </a:pPr>
            <a:r>
              <a:rPr lang="en-IN" dirty="0">
                <a:solidFill>
                  <a:srgbClr val="000000"/>
                </a:solidFill>
                <a:effectLst/>
                <a:latin typeface="Helvetica" pitchFamily="2" charset="0"/>
              </a:rPr>
              <a:t>}</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Ex:- for (initialization ;condition ;increment/decrement )</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	Body;</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The for loop contains three parts initialization, condition, increment/decrement part.</a:t>
            </a: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Each and every part is separated by semicolon and it is mandatory.</a:t>
            </a:r>
          </a:p>
          <a:p>
            <a:endParaRPr lang="en-IN" dirty="0">
              <a:solidFill>
                <a:srgbClr val="000000"/>
              </a:solidFill>
              <a:effectLst/>
              <a:latin typeface="Helvetica" pitchFamily="2" charset="0"/>
            </a:endParaRPr>
          </a:p>
          <a:p>
            <a:r>
              <a:rPr lang="en-IN" dirty="0">
                <a:solidFill>
                  <a:srgbClr val="000000"/>
                </a:solidFill>
                <a:effectLst/>
                <a:latin typeface="Helvetica" pitchFamily="2" charset="0"/>
              </a:rPr>
              <a:t>The curly brasses are optional whenever we are taking single statement.</a:t>
            </a:r>
          </a:p>
          <a:p>
            <a:r>
              <a:rPr lang="en-IN" dirty="0">
                <a:solidFill>
                  <a:srgbClr val="000000"/>
                </a:solidFill>
                <a:effectLst/>
                <a:latin typeface="Helvetica" pitchFamily="2" charset="0"/>
              </a:rPr>
              <a:t>The curly brasses are mandatory whenever we are taking more than one statements.</a:t>
            </a:r>
          </a:p>
          <a:p>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309008011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For loop execution</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92500" lnSpcReduction="10000"/>
          </a:bodyPr>
          <a:lstStyle/>
          <a:p>
            <a:r>
              <a:rPr lang="en-IN" dirty="0">
                <a:solidFill>
                  <a:srgbClr val="000000"/>
                </a:solidFill>
                <a:effectLst/>
                <a:latin typeface="Helvetica" pitchFamily="2" charset="0"/>
              </a:rPr>
              <a:t>Step1:- Initialization</a:t>
            </a:r>
          </a:p>
          <a:p>
            <a:r>
              <a:rPr lang="en-IN" dirty="0">
                <a:solidFill>
                  <a:srgbClr val="000000"/>
                </a:solidFill>
                <a:effectLst/>
                <a:latin typeface="Helvetica" pitchFamily="2" charset="0"/>
              </a:rPr>
              <a:t>Step 2:- Condition will be checked.</a:t>
            </a:r>
          </a:p>
          <a:p>
            <a:r>
              <a:rPr lang="en-IN" dirty="0">
                <a:solidFill>
                  <a:srgbClr val="000000"/>
                </a:solidFill>
                <a:effectLst/>
                <a:latin typeface="Helvetica" pitchFamily="2" charset="0"/>
              </a:rPr>
              <a:t>Step 3:- If the condition is true body will be executed. If the condition is false loop stopped.</a:t>
            </a:r>
          </a:p>
          <a:p>
            <a:r>
              <a:rPr lang="en-IN" dirty="0">
                <a:solidFill>
                  <a:srgbClr val="000000"/>
                </a:solidFill>
                <a:effectLst/>
                <a:latin typeface="Helvetica" pitchFamily="2" charset="0"/>
              </a:rPr>
              <a:t>Step 4:- After body  Execution &gt;&gt; increment/decrement part will be executed.</a:t>
            </a:r>
          </a:p>
          <a:p>
            <a:r>
              <a:rPr lang="en-IN" dirty="0">
                <a:solidFill>
                  <a:srgbClr val="000000"/>
                </a:solidFill>
                <a:effectLst/>
                <a:latin typeface="Helvetica" pitchFamily="2" charset="0"/>
              </a:rPr>
              <a:t>Step 5:- Condition will be checked Again.</a:t>
            </a:r>
          </a:p>
          <a:p>
            <a:r>
              <a:rPr lang="en-IN" dirty="0">
                <a:solidFill>
                  <a:srgbClr val="000000"/>
                </a:solidFill>
                <a:effectLst/>
                <a:latin typeface="Helvetica" pitchFamily="2" charset="0"/>
              </a:rPr>
              <a:t>Step 6:- If the condition is true body is executed.</a:t>
            </a:r>
          </a:p>
          <a:p>
            <a:r>
              <a:rPr lang="en-IN" dirty="0">
                <a:solidFill>
                  <a:srgbClr val="000000"/>
                </a:solidFill>
                <a:effectLst/>
                <a:latin typeface="Helvetica" pitchFamily="2" charset="0"/>
              </a:rPr>
              <a:t>Step 7:- After body Execution &gt; increment/decrement part will be executed.</a:t>
            </a:r>
          </a:p>
          <a:p>
            <a:endParaRPr lang="en-IN" dirty="0">
              <a:solidFill>
                <a:srgbClr val="000000"/>
              </a:solidFill>
              <a:latin typeface="Helvetica" pitchFamily="2" charset="0"/>
            </a:endParaRPr>
          </a:p>
          <a:p>
            <a:r>
              <a:rPr lang="en-IN" dirty="0">
                <a:solidFill>
                  <a:srgbClr val="000000"/>
                </a:solidFill>
                <a:effectLst/>
                <a:latin typeface="Helvetica" pitchFamily="2" charset="0"/>
              </a:rPr>
              <a:t>This repeats Until the condition is false</a:t>
            </a:r>
          </a:p>
        </p:txBody>
      </p:sp>
    </p:spTree>
    <p:extLst>
      <p:ext uri="{BB962C8B-B14F-4D97-AF65-F5344CB8AC3E}">
        <p14:creationId xmlns:p14="http://schemas.microsoft.com/office/powerpoint/2010/main" val="30211577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For Loop Initialization</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Helvetica" pitchFamily="2" charset="0"/>
              </a:rPr>
              <a:t>Inside the for loop initialization part is optional.</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r>
              <a:rPr lang="en-IN" dirty="0">
                <a:solidFill>
                  <a:srgbClr val="000000"/>
                </a:solidFill>
                <a:effectLst/>
                <a:latin typeface="Helvetica" pitchFamily="2" charset="0"/>
              </a:rPr>
              <a:t>Instead of initialization it is possible to take any number of </a:t>
            </a:r>
            <a:r>
              <a:rPr lang="en-IN" dirty="0" err="1">
                <a:solidFill>
                  <a:srgbClr val="000000"/>
                </a:solidFill>
                <a:effectLst/>
                <a:latin typeface="Helvetica" pitchFamily="2" charset="0"/>
              </a:rPr>
              <a:t>system.out.println</a:t>
            </a:r>
            <a:r>
              <a:rPr lang="en-IN" dirty="0">
                <a:solidFill>
                  <a:srgbClr val="000000"/>
                </a:solidFill>
                <a:effectLst/>
                <a:latin typeface="Helvetica" pitchFamily="2" charset="0"/>
              </a:rPr>
              <a:t>(“</a:t>
            </a:r>
            <a:r>
              <a:rPr lang="en-IN" dirty="0" err="1">
                <a:solidFill>
                  <a:srgbClr val="000000"/>
                </a:solidFill>
                <a:effectLst/>
                <a:latin typeface="Helvetica" pitchFamily="2" charset="0"/>
              </a:rPr>
              <a:t>siva</a:t>
            </a:r>
            <a:r>
              <a:rPr lang="en-IN" dirty="0">
                <a:solidFill>
                  <a:srgbClr val="000000"/>
                </a:solidFill>
                <a:effectLst/>
                <a:latin typeface="Helvetica" pitchFamily="2" charset="0"/>
              </a:rPr>
              <a:t>”); also and </a:t>
            </a:r>
            <a:r>
              <a:rPr lang="en-IN" dirty="0">
                <a:solidFill>
                  <a:srgbClr val="000000"/>
                </a:solidFill>
                <a:latin typeface="Helvetica" pitchFamily="2" charset="0"/>
              </a:rPr>
              <a:t>e</a:t>
            </a:r>
            <a:r>
              <a:rPr lang="en-IN" dirty="0">
                <a:solidFill>
                  <a:srgbClr val="000000"/>
                </a:solidFill>
                <a:effectLst/>
                <a:latin typeface="Helvetica" pitchFamily="2" charset="0"/>
              </a:rPr>
              <a:t>ach and every statement is separated by camas(,).</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r>
              <a:rPr lang="en-IN" dirty="0">
                <a:solidFill>
                  <a:srgbClr val="000000"/>
                </a:solidFill>
                <a:latin typeface="Helvetica" pitchFamily="2" charset="0"/>
              </a:rPr>
              <a:t>Possible of Single Initialization not multiple</a:t>
            </a:r>
          </a:p>
          <a:p>
            <a:pPr lvl="1"/>
            <a:r>
              <a:rPr lang="en-IN" dirty="0">
                <a:solidFill>
                  <a:srgbClr val="000000"/>
                </a:solidFill>
                <a:effectLst/>
                <a:latin typeface="Helvetica" pitchFamily="2" charset="0"/>
              </a:rPr>
              <a:t>Example</a:t>
            </a:r>
          </a:p>
        </p:txBody>
      </p:sp>
    </p:spTree>
    <p:extLst>
      <p:ext uri="{BB962C8B-B14F-4D97-AF65-F5344CB8AC3E}">
        <p14:creationId xmlns:p14="http://schemas.microsoft.com/office/powerpoint/2010/main" val="409781231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For Loop Conditional</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Helvetica" pitchFamily="2" charset="0"/>
              </a:rPr>
              <a:t>Inside the for loop conditional part is optional.</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r>
              <a:rPr lang="en-IN" dirty="0">
                <a:solidFill>
                  <a:srgbClr val="000000"/>
                </a:solidFill>
                <a:effectLst/>
                <a:latin typeface="Helvetica" pitchFamily="2" charset="0"/>
              </a:rPr>
              <a:t>If we are not taking any condition then the compiler places the true value.</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r>
              <a:rPr lang="en-IN" dirty="0">
                <a:solidFill>
                  <a:srgbClr val="000000"/>
                </a:solidFill>
                <a:effectLst/>
                <a:latin typeface="Helvetica" pitchFamily="2" charset="0"/>
              </a:rPr>
              <a:t>The condition is always must return Boolean(true, false) values only.</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24308426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For Loop Increment/Decrement</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Helvetica" pitchFamily="2" charset="0"/>
              </a:rPr>
              <a:t>Inside the for loop increment/decrement session is optional.</a:t>
            </a:r>
          </a:p>
          <a:p>
            <a:r>
              <a:rPr lang="en-IN" dirty="0">
                <a:solidFill>
                  <a:srgbClr val="000000"/>
                </a:solidFill>
                <a:effectLst/>
                <a:latin typeface="Helvetica" pitchFamily="2" charset="0"/>
              </a:rPr>
              <a:t>Instead of increment/decrement it is possible to take the any number of </a:t>
            </a:r>
            <a:r>
              <a:rPr lang="en-IN" dirty="0" err="1">
                <a:solidFill>
                  <a:srgbClr val="000000"/>
                </a:solidFill>
                <a:latin typeface="Helvetica" pitchFamily="2" charset="0"/>
              </a:rPr>
              <a:t>s</a:t>
            </a:r>
            <a:r>
              <a:rPr lang="en-IN" dirty="0" err="1">
                <a:solidFill>
                  <a:srgbClr val="000000"/>
                </a:solidFill>
                <a:effectLst/>
                <a:latin typeface="Helvetica" pitchFamily="2" charset="0"/>
              </a:rPr>
              <a:t>ystem.out.pritnln</a:t>
            </a:r>
            <a:r>
              <a:rPr lang="en-IN" dirty="0">
                <a:solidFill>
                  <a:srgbClr val="000000"/>
                </a:solidFill>
                <a:effectLst/>
                <a:latin typeface="Helvetica" pitchFamily="2" charset="0"/>
              </a:rPr>
              <a:t>(“</a:t>
            </a:r>
            <a:r>
              <a:rPr lang="en-IN" dirty="0" err="1">
                <a:solidFill>
                  <a:srgbClr val="000000"/>
                </a:solidFill>
                <a:effectLst/>
                <a:latin typeface="Helvetica" pitchFamily="2" charset="0"/>
              </a:rPr>
              <a:t>siva</a:t>
            </a:r>
            <a:r>
              <a:rPr lang="en-IN" dirty="0">
                <a:solidFill>
                  <a:srgbClr val="000000"/>
                </a:solidFill>
                <a:effectLst/>
                <a:latin typeface="Helvetica" pitchFamily="2" charset="0"/>
              </a:rPr>
              <a:t>”); also and each and every statement is separated by comma(,).</a:t>
            </a:r>
          </a:p>
          <a:p>
            <a:r>
              <a:rPr lang="en-IN" dirty="0">
                <a:solidFill>
                  <a:srgbClr val="000000"/>
                </a:solidFill>
                <a:effectLst/>
                <a:latin typeface="Helvetica" pitchFamily="2" charset="0"/>
              </a:rPr>
              <a:t>for(;;)------------</a:t>
            </a:r>
            <a:r>
              <a:rPr lang="en-IN" dirty="0">
                <a:solidFill>
                  <a:srgbClr val="000000"/>
                </a:solidFill>
                <a:effectLst/>
                <a:latin typeface="Wingdings" pitchFamily="2" charset="2"/>
              </a:rPr>
              <a:t></a:t>
            </a:r>
            <a:r>
              <a:rPr lang="en-IN" dirty="0">
                <a:solidFill>
                  <a:srgbClr val="000000"/>
                </a:solidFill>
                <a:effectLst/>
                <a:latin typeface="Helvetica" pitchFamily="2" charset="0"/>
              </a:rPr>
              <a:t>represent infinite loop because the condition is always true.</a:t>
            </a: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422148864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For Loop Increment/Decrement</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err="1">
                <a:solidFill>
                  <a:srgbClr val="000000"/>
                </a:solidFill>
                <a:effectLst/>
                <a:latin typeface="Helvetica" pitchFamily="2" charset="0"/>
              </a:rPr>
              <a:t>inc</a:t>
            </a:r>
            <a:r>
              <a:rPr lang="en-IN" dirty="0">
                <a:solidFill>
                  <a:srgbClr val="000000"/>
                </a:solidFill>
                <a:effectLst/>
                <a:latin typeface="Helvetica" pitchFamily="2" charset="0"/>
              </a:rPr>
              <a:t>/dec part is optional</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r>
              <a:rPr lang="en-IN" dirty="0">
                <a:solidFill>
                  <a:srgbClr val="000000"/>
                </a:solidFill>
                <a:effectLst/>
                <a:latin typeface="Helvetica" pitchFamily="2" charset="0"/>
              </a:rPr>
              <a:t>instead if </a:t>
            </a:r>
            <a:r>
              <a:rPr lang="en-IN" dirty="0" err="1">
                <a:solidFill>
                  <a:srgbClr val="000000"/>
                </a:solidFill>
                <a:effectLst/>
                <a:latin typeface="Helvetica" pitchFamily="2" charset="0"/>
              </a:rPr>
              <a:t>inc</a:t>
            </a:r>
            <a:r>
              <a:rPr lang="en-IN" dirty="0">
                <a:solidFill>
                  <a:srgbClr val="000000"/>
                </a:solidFill>
                <a:effectLst/>
                <a:latin typeface="Helvetica" pitchFamily="2" charset="0"/>
              </a:rPr>
              <a:t>/dec it is possible to take the any number of System.out.println(“Siva”);</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r>
              <a:rPr lang="en-IN" dirty="0">
                <a:solidFill>
                  <a:srgbClr val="000000"/>
                </a:solidFill>
                <a:effectLst/>
                <a:latin typeface="Helvetica" pitchFamily="2" charset="0"/>
              </a:rPr>
              <a:t>each and every part inside the for loop is optional.</a:t>
            </a:r>
          </a:p>
          <a:p>
            <a:pPr marL="0" indent="0">
              <a:buNone/>
            </a:pPr>
            <a:r>
              <a:rPr lang="en-IN" dirty="0">
                <a:solidFill>
                  <a:srgbClr val="000000"/>
                </a:solidFill>
                <a:effectLst/>
                <a:latin typeface="Helvetica" pitchFamily="2" charset="0"/>
              </a:rPr>
              <a:t>	for(;;)------------</a:t>
            </a:r>
            <a:r>
              <a:rPr lang="en-IN" dirty="0">
                <a:solidFill>
                  <a:srgbClr val="000000"/>
                </a:solidFill>
                <a:effectLst/>
                <a:latin typeface="Wingdings" pitchFamily="2" charset="2"/>
              </a:rPr>
              <a:t></a:t>
            </a:r>
            <a:r>
              <a:rPr lang="en-IN" dirty="0">
                <a:solidFill>
                  <a:srgbClr val="000000"/>
                </a:solidFill>
                <a:effectLst/>
                <a:latin typeface="Helvetica" pitchFamily="2" charset="0"/>
              </a:rPr>
              <a:t>represent infinite loop because the condition is always true.</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189440574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While - Syntax</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Helvetica" pitchFamily="2" charset="0"/>
              </a:rPr>
              <a:t>If we want to execute group of statements repeatedly or more number of times then we should go for while loop.</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Syntax:-</a:t>
            </a:r>
          </a:p>
          <a:p>
            <a:pPr marL="0" indent="0">
              <a:buNone/>
            </a:pPr>
            <a:r>
              <a:rPr lang="en-IN" dirty="0">
                <a:solidFill>
                  <a:srgbClr val="000000"/>
                </a:solidFill>
                <a:effectLst/>
                <a:latin typeface="Helvetica" pitchFamily="2" charset="0"/>
              </a:rPr>
              <a:t>while (condition)</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body;</a:t>
            </a:r>
          </a:p>
          <a:p>
            <a:pPr marL="0" indent="0">
              <a:buNone/>
            </a:pPr>
            <a:r>
              <a:rPr lang="en-IN" dirty="0">
                <a:solidFill>
                  <a:srgbClr val="000000"/>
                </a:solidFill>
                <a:effectLst/>
                <a:latin typeface="Helvetica" pitchFamily="2" charset="0"/>
              </a:rPr>
              <a:t>}</a:t>
            </a: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132401471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While - Example</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92500" lnSpcReduction="20000"/>
          </a:bodyPr>
          <a:lstStyle/>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lgn="just">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lgn="just">
              <a:buNone/>
            </a:pPr>
            <a:r>
              <a:rPr lang="en-IN" dirty="0">
                <a:solidFill>
                  <a:srgbClr val="000000"/>
                </a:solidFill>
                <a:effectLst/>
                <a:latin typeface="Helvetica" pitchFamily="2" charset="0"/>
              </a:rPr>
              <a:t>{</a:t>
            </a:r>
          </a:p>
          <a:p>
            <a:pPr marL="0" indent="0" algn="just">
              <a:buNone/>
            </a:pPr>
            <a:r>
              <a:rPr lang="en-IN" dirty="0">
                <a:solidFill>
                  <a:srgbClr val="000000"/>
                </a:solidFill>
                <a:effectLst/>
                <a:latin typeface="Helvetica" pitchFamily="2" charset="0"/>
              </a:rPr>
              <a:t>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a:t>
            </a:r>
          </a:p>
          <a:p>
            <a:pPr marL="0" indent="0" algn="just">
              <a:buNone/>
            </a:pPr>
            <a:r>
              <a:rPr lang="en-IN" dirty="0">
                <a:solidFill>
                  <a:srgbClr val="000000"/>
                </a:solidFill>
                <a:effectLst/>
                <a:latin typeface="Helvetica" pitchFamily="2" charset="0"/>
              </a:rPr>
              <a:t>while (</a:t>
            </a:r>
            <a:r>
              <a:rPr lang="en-IN" dirty="0" err="1">
                <a:solidFill>
                  <a:srgbClr val="000000"/>
                </a:solidFill>
                <a:effectLst/>
                <a:latin typeface="Helvetica" pitchFamily="2" charset="0"/>
              </a:rPr>
              <a:t>i</a:t>
            </a:r>
            <a:r>
              <a:rPr lang="en-IN" dirty="0">
                <a:solidFill>
                  <a:srgbClr val="000000"/>
                </a:solidFill>
                <a:effectLst/>
                <a:latin typeface="Helvetica" pitchFamily="2" charset="0"/>
              </a:rPr>
              <a:t>&lt;10)</a:t>
            </a:r>
          </a:p>
          <a:p>
            <a:pPr marL="0" indent="0" algn="just">
              <a:buNone/>
            </a:pPr>
            <a:r>
              <a:rPr lang="en-IN" dirty="0">
                <a:solidFill>
                  <a:srgbClr val="000000"/>
                </a:solidFill>
                <a:effectLst/>
                <a:latin typeface="Helvetica" pitchFamily="2" charset="0"/>
              </a:rPr>
              <a:t>{</a:t>
            </a:r>
          </a:p>
          <a:p>
            <a:pPr marL="0" indent="0" algn="just">
              <a:buNone/>
            </a:pPr>
            <a:r>
              <a:rPr lang="en-IN" dirty="0">
                <a:solidFill>
                  <a:srgbClr val="000000"/>
                </a:solidFill>
                <a:effectLst/>
                <a:latin typeface="Helvetica" pitchFamily="2" charset="0"/>
              </a:rPr>
              <a:t>System.out.println("Siva");</a:t>
            </a:r>
          </a:p>
          <a:p>
            <a:pPr marL="0" indent="0" algn="just">
              <a:buNone/>
            </a:pPr>
            <a:r>
              <a:rPr lang="en-IN" dirty="0" err="1">
                <a:solidFill>
                  <a:srgbClr val="000000"/>
                </a:solidFill>
                <a:effectLst/>
                <a:latin typeface="Helvetica" pitchFamily="2" charset="0"/>
              </a:rPr>
              <a:t>i</a:t>
            </a:r>
            <a:r>
              <a:rPr lang="en-IN" dirty="0">
                <a:solidFill>
                  <a:srgbClr val="000000"/>
                </a:solidFill>
                <a:effectLst/>
                <a:latin typeface="Helvetica" pitchFamily="2" charset="0"/>
              </a:rPr>
              <a:t>++;</a:t>
            </a:r>
          </a:p>
          <a:p>
            <a:pPr marL="0" indent="0" algn="just">
              <a:buNone/>
            </a:pPr>
            <a:r>
              <a:rPr lang="en-IN" dirty="0">
                <a:solidFill>
                  <a:srgbClr val="000000"/>
                </a:solidFill>
                <a:effectLst/>
                <a:latin typeface="Helvetica" pitchFamily="2" charset="0"/>
              </a:rPr>
              <a:t>}</a:t>
            </a:r>
          </a:p>
          <a:p>
            <a:pPr marL="0" indent="0" algn="just">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p:txBody>
      </p:sp>
    </p:spTree>
    <p:extLst>
      <p:ext uri="{BB962C8B-B14F-4D97-AF65-F5344CB8AC3E}">
        <p14:creationId xmlns:p14="http://schemas.microsoft.com/office/powerpoint/2010/main" val="42413688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While – </a:t>
            </a:r>
            <a:r>
              <a:rPr lang="en-IN" dirty="0">
                <a:solidFill>
                  <a:srgbClr val="000000"/>
                </a:solidFill>
                <a:effectLst/>
                <a:latin typeface="Helvetica" pitchFamily="2" charset="0"/>
              </a:rPr>
              <a:t>represent infinite loop</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92500" lnSpcReduction="20000"/>
          </a:bodyPr>
          <a:lstStyle/>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a:t>
            </a:r>
          </a:p>
          <a:p>
            <a:pPr marL="0" indent="0">
              <a:buNone/>
            </a:pPr>
            <a:r>
              <a:rPr lang="en-IN" dirty="0">
                <a:solidFill>
                  <a:srgbClr val="000000"/>
                </a:solidFill>
                <a:effectLst/>
                <a:latin typeface="Helvetica" pitchFamily="2" charset="0"/>
              </a:rPr>
              <a:t>while (true)</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System.out.println("Siva");</a:t>
            </a:r>
          </a:p>
          <a:p>
            <a:pPr marL="0" indent="0">
              <a:buNone/>
            </a:pPr>
            <a:r>
              <a:rPr lang="en-IN" dirty="0" err="1">
                <a:solidFill>
                  <a:srgbClr val="000000"/>
                </a:solidFill>
                <a:effectLst/>
                <a:latin typeface="Helvetica" pitchFamily="2" charset="0"/>
              </a:rPr>
              <a:t>i</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p:txBody>
      </p:sp>
    </p:spTree>
    <p:extLst>
      <p:ext uri="{BB962C8B-B14F-4D97-AF65-F5344CB8AC3E}">
        <p14:creationId xmlns:p14="http://schemas.microsoft.com/office/powerpoint/2010/main" val="367538962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2400" dirty="0">
                <a:solidFill>
                  <a:srgbClr val="000000"/>
                </a:solidFill>
                <a:latin typeface="Helvetica" pitchFamily="2" charset="0"/>
              </a:rPr>
              <a:t>While – </a:t>
            </a:r>
            <a:r>
              <a:rPr lang="en-IN" sz="2400" dirty="0">
                <a:solidFill>
                  <a:srgbClr val="000000"/>
                </a:solidFill>
                <a:effectLst/>
                <a:latin typeface="Helvetica" pitchFamily="2" charset="0"/>
              </a:rPr>
              <a:t>compilation error unreachable statement</a:t>
            </a:r>
            <a:br>
              <a:rPr lang="en-IN" sz="2400" dirty="0">
                <a:solidFill>
                  <a:srgbClr val="000000"/>
                </a:solidFill>
                <a:effectLst/>
                <a:latin typeface="Helvetica" pitchFamily="2" charset="0"/>
              </a:rPr>
            </a:br>
            <a:endParaRPr lang="en-IN" sz="2400"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92500" lnSpcReduction="20000"/>
          </a:bodyPr>
          <a:lstStyle/>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a:t>
            </a:r>
          </a:p>
          <a:p>
            <a:pPr marL="0" indent="0">
              <a:buNone/>
            </a:pPr>
            <a:r>
              <a:rPr lang="en-IN" dirty="0">
                <a:solidFill>
                  <a:srgbClr val="000000"/>
                </a:solidFill>
                <a:effectLst/>
                <a:latin typeface="Helvetica" pitchFamily="2" charset="0"/>
              </a:rPr>
              <a:t>while (false)</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System.out.println("Siva");//unreachable statement</a:t>
            </a:r>
          </a:p>
          <a:p>
            <a:pPr marL="0" indent="0">
              <a:buNone/>
            </a:pPr>
            <a:r>
              <a:rPr lang="en-IN" dirty="0" err="1">
                <a:solidFill>
                  <a:srgbClr val="000000"/>
                </a:solidFill>
                <a:effectLst/>
                <a:latin typeface="Helvetica" pitchFamily="2" charset="0"/>
              </a:rPr>
              <a:t>i</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p:txBody>
      </p:sp>
    </p:spTree>
    <p:extLst>
      <p:ext uri="{BB962C8B-B14F-4D97-AF65-F5344CB8AC3E}">
        <p14:creationId xmlns:p14="http://schemas.microsoft.com/office/powerpoint/2010/main" val="4088056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6. </a:t>
            </a:r>
            <a:r>
              <a:rPr lang="en-IN" sz="4400" dirty="0">
                <a:effectLst/>
                <a:latin typeface="TTE1948BD8t00"/>
              </a:rPr>
              <a:t>Distributed</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effectLst/>
                <a:latin typeface="TTE1948BD8t00"/>
              </a:rPr>
              <a:t>A service is a said to be a </a:t>
            </a:r>
            <a:r>
              <a:rPr lang="en-IN" sz="1800" dirty="0">
                <a:effectLst/>
                <a:latin typeface="TTE19494D0t00"/>
              </a:rPr>
              <a:t>distributed </a:t>
            </a:r>
            <a:r>
              <a:rPr lang="en-IN" sz="1800" dirty="0">
                <a:effectLst/>
                <a:latin typeface="TTE1948BD8t00"/>
              </a:rPr>
              <a:t>service which runs in </a:t>
            </a:r>
            <a:r>
              <a:rPr lang="en-IN" sz="1800" dirty="0">
                <a:effectLst/>
                <a:latin typeface="TTE19494D0t00"/>
              </a:rPr>
              <a:t>multiple servers </a:t>
            </a:r>
            <a:r>
              <a:rPr lang="en-IN" sz="1800" dirty="0">
                <a:effectLst/>
                <a:latin typeface="TTE1948BD8t00"/>
              </a:rPr>
              <a:t>and that service can be accessed by n number of clients across the globe. </a:t>
            </a:r>
            <a:endParaRPr lang="en-IN" sz="1200" dirty="0"/>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Developed by Using J2EE</a:t>
            </a:r>
          </a:p>
          <a:p>
            <a:pPr lvl="1"/>
            <a:r>
              <a:rPr lang="en-US" b="1" dirty="0">
                <a:solidFill>
                  <a:schemeClr val="accent6"/>
                </a:solidFill>
              </a:rPr>
              <a:t>Used by large scale Organizations</a:t>
            </a:r>
          </a:p>
        </p:txBody>
      </p:sp>
    </p:spTree>
    <p:extLst>
      <p:ext uri="{BB962C8B-B14F-4D97-AF65-F5344CB8AC3E}">
        <p14:creationId xmlns:p14="http://schemas.microsoft.com/office/powerpoint/2010/main" val="203507448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4000" dirty="0">
                <a:solidFill>
                  <a:srgbClr val="000000"/>
                </a:solidFill>
                <a:effectLst/>
                <a:latin typeface="Helvetica" pitchFamily="2" charset="0"/>
              </a:rPr>
              <a:t>Do-While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62500" lnSpcReduction="20000"/>
          </a:bodyPr>
          <a:lstStyle/>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If we want to execute the loop body at least one time them we should go for do-while statement.</a:t>
            </a: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 the do-while first body will be executed then only condition will be checked.</a:t>
            </a:r>
          </a:p>
          <a:p>
            <a:pPr marL="0" indent="0">
              <a:buNone/>
            </a:pPr>
            <a:r>
              <a:rPr lang="en-IN" dirty="0">
                <a:solidFill>
                  <a:srgbClr val="000000"/>
                </a:solidFill>
                <a:effectLst/>
                <a:latin typeface="Helvetica" pitchFamily="2" charset="0"/>
              </a:rPr>
              <a:t>3)</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 the do-while the while must be ends with semicolon otherwise we are getting compilation error.</a:t>
            </a:r>
          </a:p>
          <a:p>
            <a:pPr marL="0" indent="0">
              <a:buNone/>
            </a:pPr>
            <a:r>
              <a:rPr lang="en-IN" dirty="0">
                <a:solidFill>
                  <a:srgbClr val="000000"/>
                </a:solidFill>
                <a:effectLst/>
                <a:latin typeface="Helvetica" pitchFamily="2" charset="0"/>
              </a:rPr>
              <a:t>4)</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do is taking the body and while is taking the condition and the condition must be Boolean condition.</a:t>
            </a:r>
          </a:p>
          <a:p>
            <a:pPr marL="0" indent="0">
              <a:buNone/>
            </a:pPr>
            <a:endParaRPr lang="en-IN" dirty="0">
              <a:solidFill>
                <a:srgbClr val="000000"/>
              </a:solidFill>
              <a:latin typeface="Helvetica" pitchFamily="2" charset="0"/>
            </a:endParaRPr>
          </a:p>
          <a:p>
            <a:pPr marL="0" indent="0">
              <a:buNone/>
            </a:pPr>
            <a:r>
              <a:rPr lang="en-IN" dirty="0">
                <a:solidFill>
                  <a:srgbClr val="000000"/>
                </a:solidFill>
                <a:effectLst/>
                <a:latin typeface="Helvetica" pitchFamily="2" charset="0"/>
              </a:rPr>
              <a:t>Syntax:-</a:t>
            </a:r>
          </a:p>
          <a:p>
            <a:r>
              <a:rPr lang="en-IN" dirty="0">
                <a:solidFill>
                  <a:srgbClr val="000000"/>
                </a:solidFill>
                <a:effectLst/>
                <a:latin typeface="Helvetica" pitchFamily="2" charset="0"/>
              </a:rPr>
              <a:t>Syntax:-do</a:t>
            </a:r>
          </a:p>
          <a:p>
            <a:r>
              <a:rPr lang="en-IN" dirty="0">
                <a:solidFill>
                  <a:srgbClr val="000000"/>
                </a:solidFill>
                <a:effectLst/>
                <a:latin typeface="Helvetica" pitchFamily="2" charset="0"/>
              </a:rPr>
              <a:t>{</a:t>
            </a:r>
          </a:p>
          <a:p>
            <a:r>
              <a:rPr lang="en-IN" dirty="0">
                <a:solidFill>
                  <a:srgbClr val="000000"/>
                </a:solidFill>
                <a:effectLst/>
                <a:latin typeface="Helvetica" pitchFamily="2" charset="0"/>
              </a:rPr>
              <a:t>//body of loop</a:t>
            </a:r>
          </a:p>
          <a:p>
            <a:r>
              <a:rPr lang="en-IN" dirty="0">
                <a:solidFill>
                  <a:srgbClr val="000000"/>
                </a:solidFill>
                <a:effectLst/>
                <a:latin typeface="Helvetica" pitchFamily="2" charset="0"/>
              </a:rPr>
              <a:t>} while(condition);</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do</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//body of loop</a:t>
            </a:r>
          </a:p>
          <a:p>
            <a:pPr marL="0" indent="0">
              <a:buNone/>
            </a:pPr>
            <a:r>
              <a:rPr lang="en-IN" dirty="0">
                <a:solidFill>
                  <a:srgbClr val="000000"/>
                </a:solidFill>
                <a:effectLst/>
                <a:latin typeface="Helvetica" pitchFamily="2" charset="0"/>
              </a:rPr>
              <a:t>} while(condition);</a:t>
            </a: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96612952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4000" dirty="0">
                <a:solidFill>
                  <a:srgbClr val="000000"/>
                </a:solidFill>
                <a:effectLst/>
                <a:latin typeface="Helvetica" pitchFamily="2" charset="0"/>
              </a:rPr>
              <a:t>Do-While - Example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92500" lnSpcReduction="20000"/>
          </a:bodyPr>
          <a:lstStyle/>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a:t>
            </a:r>
          </a:p>
          <a:p>
            <a:pPr marL="0" indent="0">
              <a:buNone/>
            </a:pPr>
            <a:r>
              <a:rPr lang="en-IN" dirty="0">
                <a:solidFill>
                  <a:srgbClr val="000000"/>
                </a:solidFill>
                <a:effectLst/>
                <a:latin typeface="Helvetica" pitchFamily="2" charset="0"/>
              </a:rPr>
              <a:t>do</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System.out.println(”Siva");</a:t>
            </a:r>
          </a:p>
          <a:p>
            <a:pPr marL="0" indent="0">
              <a:buNone/>
            </a:pPr>
            <a:r>
              <a:rPr lang="en-IN" dirty="0" err="1">
                <a:solidFill>
                  <a:srgbClr val="000000"/>
                </a:solidFill>
                <a:effectLst/>
                <a:latin typeface="Helvetica" pitchFamily="2" charset="0"/>
              </a:rPr>
              <a:t>i</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}while (</a:t>
            </a:r>
            <a:r>
              <a:rPr lang="en-IN" dirty="0" err="1">
                <a:solidFill>
                  <a:srgbClr val="000000"/>
                </a:solidFill>
                <a:effectLst/>
                <a:latin typeface="Helvetica" pitchFamily="2" charset="0"/>
              </a:rPr>
              <a:t>i</a:t>
            </a:r>
            <a:r>
              <a:rPr lang="en-IN" dirty="0">
                <a:solidFill>
                  <a:srgbClr val="000000"/>
                </a:solidFill>
                <a:effectLst/>
                <a:latin typeface="Helvetica" pitchFamily="2" charset="0"/>
              </a:rPr>
              <a:t>&lt;10);</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p:txBody>
      </p:sp>
    </p:spTree>
    <p:extLst>
      <p:ext uri="{BB962C8B-B14F-4D97-AF65-F5344CB8AC3E}">
        <p14:creationId xmlns:p14="http://schemas.microsoft.com/office/powerpoint/2010/main" val="405596813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4000" dirty="0">
                <a:solidFill>
                  <a:srgbClr val="000000"/>
                </a:solidFill>
                <a:effectLst/>
                <a:latin typeface="Helvetica" pitchFamily="2" charset="0"/>
              </a:rPr>
              <a:t>Do-While – Example – Unreachable statement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77500" lnSpcReduction="20000"/>
          </a:bodyPr>
          <a:lstStyle/>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a:t>
            </a:r>
          </a:p>
          <a:p>
            <a:pPr marL="0" indent="0">
              <a:buNone/>
            </a:pPr>
            <a:r>
              <a:rPr lang="en-IN" dirty="0">
                <a:solidFill>
                  <a:srgbClr val="000000"/>
                </a:solidFill>
                <a:effectLst/>
                <a:latin typeface="Helvetica" pitchFamily="2" charset="0"/>
              </a:rPr>
              <a:t>do</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System.out.println("Siva");</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while (true); -- Try with false</a:t>
            </a:r>
          </a:p>
          <a:p>
            <a:pPr marL="0" indent="0">
              <a:buNone/>
            </a:pPr>
            <a:r>
              <a:rPr lang="en-IN" dirty="0">
                <a:solidFill>
                  <a:srgbClr val="000000"/>
                </a:solidFill>
                <a:effectLst/>
                <a:latin typeface="Helvetica" pitchFamily="2" charset="0"/>
              </a:rPr>
              <a:t>System.out.println("M");//unreachable statement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p:txBody>
      </p:sp>
    </p:spTree>
    <p:extLst>
      <p:ext uri="{BB962C8B-B14F-4D97-AF65-F5344CB8AC3E}">
        <p14:creationId xmlns:p14="http://schemas.microsoft.com/office/powerpoint/2010/main" val="31957160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Transfer/Jump statements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r>
              <a:rPr lang="en-IN" dirty="0">
                <a:solidFill>
                  <a:srgbClr val="000000"/>
                </a:solidFill>
                <a:latin typeface="Helvetica" pitchFamily="2" charset="0"/>
              </a:rPr>
              <a:t>B</a:t>
            </a:r>
            <a:r>
              <a:rPr lang="en-IN" dirty="0">
                <a:solidFill>
                  <a:srgbClr val="000000"/>
                </a:solidFill>
                <a:effectLst/>
                <a:latin typeface="Helvetica" pitchFamily="2" charset="0"/>
              </a:rPr>
              <a:t>y using transfer statements we are able to transfer the flow of execution from one position to another position</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1.</a:t>
            </a:r>
            <a:r>
              <a:rPr lang="en-IN" b="1" dirty="0">
                <a:solidFill>
                  <a:srgbClr val="000000"/>
                </a:solidFill>
                <a:effectLst/>
                <a:latin typeface="Arial" panose="020B0604020202020204" pitchFamily="34" charset="0"/>
              </a:rPr>
              <a:t> </a:t>
            </a:r>
            <a:r>
              <a:rPr lang="en-IN" dirty="0">
                <a:solidFill>
                  <a:srgbClr val="000000"/>
                </a:solidFill>
                <a:effectLst/>
                <a:latin typeface="Helvetica" pitchFamily="2" charset="0"/>
              </a:rPr>
              <a:t>break</a:t>
            </a:r>
          </a:p>
          <a:p>
            <a:pPr marL="0" indent="0">
              <a:buNone/>
            </a:pPr>
            <a:r>
              <a:rPr lang="en-IN" dirty="0">
                <a:solidFill>
                  <a:srgbClr val="000000"/>
                </a:solidFill>
                <a:effectLst/>
                <a:latin typeface="Helvetica" pitchFamily="2" charset="0"/>
              </a:rPr>
              <a:t>2.</a:t>
            </a:r>
            <a:r>
              <a:rPr lang="en-IN" b="1" dirty="0">
                <a:solidFill>
                  <a:srgbClr val="000000"/>
                </a:solidFill>
                <a:effectLst/>
                <a:latin typeface="Arial" panose="020B0604020202020204" pitchFamily="34" charset="0"/>
              </a:rPr>
              <a:t> </a:t>
            </a:r>
            <a:r>
              <a:rPr lang="en-IN" dirty="0">
                <a:solidFill>
                  <a:srgbClr val="000000"/>
                </a:solidFill>
                <a:effectLst/>
                <a:latin typeface="Helvetica" pitchFamily="2" charset="0"/>
              </a:rPr>
              <a:t>continue</a:t>
            </a:r>
          </a:p>
          <a:p>
            <a:pPr marL="0" indent="0">
              <a:buNone/>
            </a:pPr>
            <a:r>
              <a:rPr lang="en-IN" dirty="0">
                <a:solidFill>
                  <a:srgbClr val="000000"/>
                </a:solidFill>
                <a:effectLst/>
                <a:latin typeface="Helvetica" pitchFamily="2" charset="0"/>
              </a:rPr>
              <a:t>3.</a:t>
            </a:r>
            <a:r>
              <a:rPr lang="en-IN" b="1" dirty="0">
                <a:solidFill>
                  <a:srgbClr val="000000"/>
                </a:solidFill>
                <a:effectLst/>
                <a:latin typeface="Arial" panose="020B0604020202020204" pitchFamily="34" charset="0"/>
              </a:rPr>
              <a:t> </a:t>
            </a:r>
            <a:r>
              <a:rPr lang="en-IN" dirty="0">
                <a:solidFill>
                  <a:srgbClr val="000000"/>
                </a:solidFill>
                <a:effectLst/>
                <a:latin typeface="Helvetica" pitchFamily="2" charset="0"/>
              </a:rPr>
              <a:t>return</a:t>
            </a: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406388433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Break</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r>
              <a:rPr lang="en-IN" dirty="0">
                <a:solidFill>
                  <a:srgbClr val="000000"/>
                </a:solidFill>
                <a:latin typeface="Helvetica" pitchFamily="2" charset="0"/>
              </a:rPr>
              <a:t>Stop the execution , Come out of the loop</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latin typeface="Helvetica" pitchFamily="2" charset="0"/>
              </a:rPr>
              <a:t>Break Uses in Two places</a:t>
            </a:r>
          </a:p>
          <a:p>
            <a:pPr marL="0" indent="0">
              <a:buNone/>
            </a:pPr>
            <a:r>
              <a:rPr lang="en-IN" dirty="0">
                <a:solidFill>
                  <a:srgbClr val="000000"/>
                </a:solidFill>
                <a:effectLst/>
                <a:latin typeface="Helvetica" pitchFamily="2" charset="0"/>
              </a:rPr>
              <a:t>	1. Switch</a:t>
            </a:r>
          </a:p>
          <a:p>
            <a:pPr marL="0" indent="0">
              <a:buNone/>
            </a:pPr>
            <a:r>
              <a:rPr lang="en-IN" dirty="0">
                <a:solidFill>
                  <a:srgbClr val="000000"/>
                </a:solidFill>
                <a:latin typeface="Helvetica" pitchFamily="2" charset="0"/>
              </a:rPr>
              <a:t>	2. Loop</a:t>
            </a:r>
          </a:p>
          <a:p>
            <a:pPr marL="0" indent="0">
              <a:buNone/>
            </a:pPr>
            <a:endParaRPr lang="en-IN" dirty="0">
              <a:solidFill>
                <a:srgbClr val="000000"/>
              </a:solidFill>
              <a:effectLst/>
              <a:latin typeface="Helvetica" pitchFamily="2" charset="0"/>
            </a:endParaRPr>
          </a:p>
          <a:p>
            <a:r>
              <a:rPr lang="en-IN" dirty="0">
                <a:solidFill>
                  <a:srgbClr val="000000"/>
                </a:solidFill>
                <a:latin typeface="Helvetica" pitchFamily="2" charset="0"/>
              </a:rPr>
              <a:t>I</a:t>
            </a:r>
            <a:r>
              <a:rPr lang="en-IN" dirty="0">
                <a:solidFill>
                  <a:srgbClr val="000000"/>
                </a:solidFill>
                <a:effectLst/>
                <a:latin typeface="Helvetica" pitchFamily="2" charset="0"/>
              </a:rPr>
              <a:t>f we are using any other place the compiler will raise compilation error.</a:t>
            </a:r>
          </a:p>
          <a:p>
            <a:pPr marL="0" indent="0">
              <a:buNone/>
            </a:pP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365852773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Break - Example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70000" lnSpcReduction="20000"/>
          </a:bodyPr>
          <a:lstStyle/>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for (int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=0;i&lt;10;i++)</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if (</a:t>
            </a:r>
            <a:r>
              <a:rPr lang="en-IN" dirty="0" err="1">
                <a:solidFill>
                  <a:srgbClr val="000000"/>
                </a:solidFill>
                <a:effectLst/>
                <a:latin typeface="Helvetica" pitchFamily="2" charset="0"/>
              </a:rPr>
              <a:t>i</a:t>
            </a:r>
            <a:r>
              <a:rPr lang="en-IN" dirty="0">
                <a:solidFill>
                  <a:srgbClr val="000000"/>
                </a:solidFill>
                <a:effectLst/>
                <a:latin typeface="Helvetica" pitchFamily="2" charset="0"/>
              </a:rPr>
              <a:t>==5)</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break;</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System.out.println(</a:t>
            </a:r>
            <a:r>
              <a:rPr lang="en-IN" dirty="0" err="1">
                <a:solidFill>
                  <a:srgbClr val="000000"/>
                </a:solidFill>
                <a:effectLst/>
                <a:latin typeface="Helvetica" pitchFamily="2" charset="0"/>
              </a:rPr>
              <a:t>i</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p:txBody>
      </p:sp>
    </p:spTree>
    <p:extLst>
      <p:ext uri="{BB962C8B-B14F-4D97-AF65-F5344CB8AC3E}">
        <p14:creationId xmlns:p14="http://schemas.microsoft.com/office/powerpoint/2010/main" val="40538849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Continue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85000" lnSpcReduction="20000"/>
          </a:bodyPr>
          <a:lstStyle/>
          <a:p>
            <a:r>
              <a:rPr lang="en-IN" dirty="0">
                <a:solidFill>
                  <a:srgbClr val="000000"/>
                </a:solidFill>
                <a:latin typeface="Helvetica" pitchFamily="2" charset="0"/>
              </a:rPr>
              <a:t>S</a:t>
            </a:r>
            <a:r>
              <a:rPr lang="en-IN" dirty="0">
                <a:solidFill>
                  <a:srgbClr val="000000"/>
                </a:solidFill>
                <a:effectLst/>
                <a:latin typeface="Helvetica" pitchFamily="2" charset="0"/>
              </a:rPr>
              <a:t>kip the current iteration, continue the rest of the iterations normally</a:t>
            </a:r>
          </a:p>
          <a:p>
            <a:pPr marL="0" indent="0">
              <a:buNone/>
            </a:pPr>
            <a:endParaRPr lang="en-IN" dirty="0">
              <a:solidFill>
                <a:srgbClr val="000000"/>
              </a:solidFill>
              <a:effectLst/>
              <a:latin typeface="Helvetica" pitchFamily="2" charset="0"/>
            </a:endParaRPr>
          </a:p>
          <a:p>
            <a:r>
              <a:rPr lang="en-IN" dirty="0">
                <a:solidFill>
                  <a:srgbClr val="000000"/>
                </a:solidFill>
                <a:latin typeface="Helvetica" pitchFamily="2" charset="0"/>
              </a:rPr>
              <a:t>Example:</a:t>
            </a:r>
          </a:p>
          <a:p>
            <a:endParaRPr lang="en-IN" dirty="0">
              <a:solidFill>
                <a:srgbClr val="000000"/>
              </a:solidFill>
              <a:latin typeface="Helvetica" pitchFamily="2" charset="0"/>
            </a:endParaRPr>
          </a:p>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for (int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=0;i&lt;10;i++){</a:t>
            </a:r>
          </a:p>
          <a:p>
            <a:pPr marL="0" indent="0">
              <a:buNone/>
            </a:pPr>
            <a:r>
              <a:rPr lang="en-IN" dirty="0">
                <a:solidFill>
                  <a:srgbClr val="000000"/>
                </a:solidFill>
                <a:effectLst/>
                <a:latin typeface="Helvetica" pitchFamily="2" charset="0"/>
              </a:rPr>
              <a:t>if (</a:t>
            </a:r>
            <a:r>
              <a:rPr lang="en-IN" dirty="0" err="1">
                <a:solidFill>
                  <a:srgbClr val="000000"/>
                </a:solidFill>
                <a:effectLst/>
                <a:latin typeface="Helvetica" pitchFamily="2" charset="0"/>
              </a:rPr>
              <a:t>i</a:t>
            </a:r>
            <a:r>
              <a:rPr lang="en-IN" dirty="0">
                <a:solidFill>
                  <a:srgbClr val="000000"/>
                </a:solidFill>
                <a:effectLst/>
                <a:latin typeface="Helvetica" pitchFamily="2" charset="0"/>
              </a:rPr>
              <a:t>==5){</a:t>
            </a:r>
          </a:p>
          <a:p>
            <a:pPr marL="0" indent="0">
              <a:buNone/>
            </a:pPr>
            <a:r>
              <a:rPr lang="en-IN" dirty="0">
                <a:solidFill>
                  <a:srgbClr val="000000"/>
                </a:solidFill>
                <a:effectLst/>
                <a:latin typeface="Helvetica" pitchFamily="2" charset="0"/>
              </a:rPr>
              <a:t>continue; }</a:t>
            </a:r>
          </a:p>
          <a:p>
            <a:pPr marL="0" indent="0">
              <a:buNone/>
            </a:pPr>
            <a:r>
              <a:rPr lang="en-IN" dirty="0">
                <a:solidFill>
                  <a:srgbClr val="000000"/>
                </a:solidFill>
                <a:effectLst/>
                <a:latin typeface="Helvetica" pitchFamily="2" charset="0"/>
              </a:rPr>
              <a:t>System.out.println(</a:t>
            </a:r>
            <a:r>
              <a:rPr lang="en-IN" dirty="0" err="1">
                <a:solidFill>
                  <a:srgbClr val="000000"/>
                </a:solidFill>
                <a:effectLst/>
                <a:latin typeface="Helvetica" pitchFamily="2" charset="0"/>
              </a:rPr>
              <a:t>i</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338643639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return</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r>
              <a:rPr lang="en-IN" sz="2400" b="0" i="0" u="none" strike="noStrike" dirty="0">
                <a:solidFill>
                  <a:srgbClr val="000000"/>
                </a:solidFill>
                <a:effectLst/>
                <a:latin typeface="Helvetica" pitchFamily="2" charset="0"/>
                <a:cs typeface="Arial" panose="020B0604020202020204" pitchFamily="34" charset="0"/>
              </a:rPr>
              <a:t>The return statement is mainly used in methods in order to terminate a method in between and return back to the caller method. It is an optional statement. </a:t>
            </a:r>
          </a:p>
          <a:p>
            <a:pPr marL="0" indent="0">
              <a:buNone/>
            </a:pPr>
            <a:r>
              <a:rPr lang="en-IN" sz="2400" b="0" i="0" u="none" strike="noStrike" dirty="0">
                <a:solidFill>
                  <a:srgbClr val="000000"/>
                </a:solidFill>
                <a:effectLst/>
                <a:latin typeface="Helvetica" pitchFamily="2" charset="0"/>
                <a:cs typeface="Arial" panose="020B0604020202020204" pitchFamily="34" charset="0"/>
              </a:rPr>
              <a:t>That is, even if a method doesn't include a return statement, control returns back to the caller method after execution of the method. Return statement may or may not return parameters to the caller method.</a:t>
            </a:r>
            <a:endParaRPr lang="en-IN" sz="2400" dirty="0">
              <a:solidFill>
                <a:srgbClr val="000000"/>
              </a:solidFill>
              <a:effectLst/>
              <a:latin typeface="Helvetica" pitchFamily="2" charset="0"/>
              <a:cs typeface="Arial" panose="020B0604020202020204" pitchFamily="34" charset="0"/>
            </a:endParaRPr>
          </a:p>
        </p:txBody>
      </p:sp>
    </p:spTree>
    <p:extLst>
      <p:ext uri="{BB962C8B-B14F-4D97-AF65-F5344CB8AC3E}">
        <p14:creationId xmlns:p14="http://schemas.microsoft.com/office/powerpoint/2010/main" val="143887541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return - Example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47500" lnSpcReduction="20000"/>
          </a:bodyPr>
          <a:lstStyle/>
          <a:p>
            <a:pPr marL="0" indent="0">
              <a:buNone/>
            </a:pPr>
            <a:r>
              <a:rPr lang="en-IN" sz="2400" dirty="0">
                <a:solidFill>
                  <a:srgbClr val="000000"/>
                </a:solidFill>
                <a:effectLst/>
                <a:latin typeface="Helvetica" pitchFamily="2" charset="0"/>
                <a:cs typeface="Arial" panose="020B0604020202020204" pitchFamily="34" charset="0"/>
              </a:rPr>
              <a:t>class Test</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public static void main(String[] </a:t>
            </a:r>
            <a:r>
              <a:rPr lang="en-IN" sz="2400" dirty="0" err="1">
                <a:solidFill>
                  <a:srgbClr val="000000"/>
                </a:solidFill>
                <a:effectLst/>
                <a:latin typeface="Helvetica" pitchFamily="2" charset="0"/>
                <a:cs typeface="Arial" panose="020B0604020202020204" pitchFamily="34" charset="0"/>
              </a:rPr>
              <a:t>args</a:t>
            </a: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Test t = new Test();</a:t>
            </a:r>
          </a:p>
          <a:p>
            <a:pPr marL="0" indent="0">
              <a:buNone/>
            </a:pPr>
            <a:r>
              <a:rPr lang="en-IN" sz="2400" dirty="0">
                <a:solidFill>
                  <a:srgbClr val="000000"/>
                </a:solidFill>
                <a:effectLst/>
                <a:latin typeface="Helvetica" pitchFamily="2" charset="0"/>
                <a:cs typeface="Arial" panose="020B0604020202020204" pitchFamily="34" charset="0"/>
              </a:rPr>
              <a:t>int sum = </a:t>
            </a:r>
            <a:r>
              <a:rPr lang="en-IN" sz="2400" dirty="0" err="1">
                <a:solidFill>
                  <a:srgbClr val="000000"/>
                </a:solidFill>
                <a:effectLst/>
                <a:latin typeface="Helvetica" pitchFamily="2" charset="0"/>
                <a:cs typeface="Arial" panose="020B0604020202020204" pitchFamily="34" charset="0"/>
              </a:rPr>
              <a:t>t.addition</a:t>
            </a:r>
            <a:r>
              <a:rPr lang="en-IN" sz="2400" dirty="0">
                <a:solidFill>
                  <a:srgbClr val="000000"/>
                </a:solidFill>
                <a:effectLst/>
                <a:latin typeface="Helvetica" pitchFamily="2" charset="0"/>
                <a:cs typeface="Arial" panose="020B0604020202020204" pitchFamily="34" charset="0"/>
              </a:rPr>
              <a:t>(10,20);  //addition() method return integer value</a:t>
            </a:r>
          </a:p>
          <a:p>
            <a:pPr marL="0" indent="0">
              <a:buNone/>
            </a:pPr>
            <a:r>
              <a:rPr lang="en-IN" sz="2400" dirty="0">
                <a:solidFill>
                  <a:srgbClr val="000000"/>
                </a:solidFill>
                <a:effectLst/>
                <a:latin typeface="Helvetica" pitchFamily="2" charset="0"/>
                <a:cs typeface="Arial" panose="020B0604020202020204" pitchFamily="34" charset="0"/>
              </a:rPr>
              <a:t>System.out.println("Sum = "+sum);</a:t>
            </a:r>
          </a:p>
          <a:p>
            <a:pPr marL="0" indent="0">
              <a:buNone/>
            </a:pPr>
            <a:r>
              <a:rPr lang="en-IN" sz="2400" dirty="0" err="1">
                <a:solidFill>
                  <a:srgbClr val="000000"/>
                </a:solidFill>
                <a:effectLst/>
                <a:latin typeface="Helvetica" pitchFamily="2" charset="0"/>
                <a:cs typeface="Arial" panose="020B0604020202020204" pitchFamily="34" charset="0"/>
              </a:rPr>
              <a:t>t.show</a:t>
            </a:r>
            <a:r>
              <a:rPr lang="en-IN" sz="2400" dirty="0">
                <a:solidFill>
                  <a:srgbClr val="000000"/>
                </a:solidFill>
                <a:effectLst/>
                <a:latin typeface="Helvetica" pitchFamily="2" charset="0"/>
                <a:cs typeface="Arial" panose="020B0604020202020204" pitchFamily="34" charset="0"/>
              </a:rPr>
              <a:t>("Siva");  //show() method does not return any value </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int addition(int </a:t>
            </a:r>
            <a:r>
              <a:rPr lang="en-IN" sz="2400" dirty="0" err="1">
                <a:solidFill>
                  <a:srgbClr val="000000"/>
                </a:solidFill>
                <a:effectLst/>
                <a:latin typeface="Helvetica" pitchFamily="2" charset="0"/>
                <a:cs typeface="Arial" panose="020B0604020202020204" pitchFamily="34" charset="0"/>
              </a:rPr>
              <a:t>a,int</a:t>
            </a:r>
            <a:r>
              <a:rPr lang="en-IN" sz="2400" dirty="0">
                <a:solidFill>
                  <a:srgbClr val="000000"/>
                </a:solidFill>
                <a:effectLst/>
                <a:latin typeface="Helvetica" pitchFamily="2" charset="0"/>
                <a:cs typeface="Arial" panose="020B0604020202020204" pitchFamily="34" charset="0"/>
              </a:rPr>
              <a:t> b)</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return </a:t>
            </a:r>
            <a:r>
              <a:rPr lang="en-IN" sz="2400" dirty="0" err="1">
                <a:solidFill>
                  <a:srgbClr val="000000"/>
                </a:solidFill>
                <a:effectLst/>
                <a:latin typeface="Helvetica" pitchFamily="2" charset="0"/>
                <a:cs typeface="Arial" panose="020B0604020202020204" pitchFamily="34" charset="0"/>
              </a:rPr>
              <a:t>a+b</a:t>
            </a: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void show(String name)</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System.out.println("Welcome "+name);</a:t>
            </a:r>
          </a:p>
          <a:p>
            <a:pPr marL="0" indent="0">
              <a:buNone/>
            </a:pPr>
            <a:r>
              <a:rPr lang="en-IN" sz="2400" dirty="0">
                <a:solidFill>
                  <a:srgbClr val="000000"/>
                </a:solidFill>
                <a:effectLst/>
                <a:latin typeface="Helvetica" pitchFamily="2" charset="0"/>
                <a:cs typeface="Arial" panose="020B0604020202020204" pitchFamily="34" charset="0"/>
              </a:rPr>
              <a:t>return; // not returning anything, it is optional</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a:t>
            </a:r>
          </a:p>
        </p:txBody>
      </p:sp>
    </p:spTree>
    <p:extLst>
      <p:ext uri="{BB962C8B-B14F-4D97-AF65-F5344CB8AC3E}">
        <p14:creationId xmlns:p14="http://schemas.microsoft.com/office/powerpoint/2010/main" val="272463430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Labelled Statements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r>
              <a:rPr lang="en-IN" b="0" i="0" u="none" strike="noStrike" dirty="0">
                <a:solidFill>
                  <a:srgbClr val="000000"/>
                </a:solidFill>
                <a:effectLst/>
                <a:latin typeface="Arial" panose="020B0604020202020204" pitchFamily="34" charset="0"/>
                <a:cs typeface="Arial" panose="020B0604020202020204" pitchFamily="34" charset="0"/>
              </a:rPr>
              <a:t>In the case of nested loops to break and continue a particular loop we should go for labelled break and continue statements. The Java labelled loops allows transferring to a particular line or statement.</a:t>
            </a:r>
            <a:endParaRPr lang="en-IN"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59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7796</TotalTime>
  <Words>6286</Words>
  <Application>Microsoft Macintosh PowerPoint</Application>
  <PresentationFormat>Widescreen</PresentationFormat>
  <Paragraphs>869</Paragraphs>
  <Slides>102</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102</vt:i4>
      </vt:variant>
    </vt:vector>
  </HeadingPairs>
  <TitlesOfParts>
    <vt:vector size="115" baseType="lpstr">
      <vt:lpstr>Arial</vt:lpstr>
      <vt:lpstr>Calibri</vt:lpstr>
      <vt:lpstr>Calibri Light</vt:lpstr>
      <vt:lpstr>Courier</vt:lpstr>
      <vt:lpstr>Helvetica</vt:lpstr>
      <vt:lpstr>Roboto</vt:lpstr>
      <vt:lpstr>Symbol</vt:lpstr>
      <vt:lpstr>TTE1948BD8t00</vt:lpstr>
      <vt:lpstr>TTE19493D8t00</vt:lpstr>
      <vt:lpstr>TTE19494D0t00</vt:lpstr>
      <vt:lpstr>TTE19499A0t00</vt:lpstr>
      <vt:lpstr>Wingdings</vt:lpstr>
      <vt:lpstr>Office Theme</vt:lpstr>
      <vt:lpstr>Core Concepts</vt:lpstr>
      <vt:lpstr>Java 3 Categories </vt:lpstr>
      <vt:lpstr>Features of Java</vt:lpstr>
      <vt:lpstr>1. Simple</vt:lpstr>
      <vt:lpstr>2. Platform Independent</vt:lpstr>
      <vt:lpstr>3. Architectural neutral</vt:lpstr>
      <vt:lpstr>4. Portable</vt:lpstr>
      <vt:lpstr>5. Multi-Threading</vt:lpstr>
      <vt:lpstr>6. Distributed</vt:lpstr>
      <vt:lpstr>7. Networked</vt:lpstr>
      <vt:lpstr>8. Robust</vt:lpstr>
      <vt:lpstr>9. Dynamic</vt:lpstr>
      <vt:lpstr>10. Secured</vt:lpstr>
      <vt:lpstr>11. High Performance</vt:lpstr>
      <vt:lpstr>12. Interpreted</vt:lpstr>
      <vt:lpstr>JVM Architecture &amp; Components</vt:lpstr>
      <vt:lpstr>13. Object Oriented</vt:lpstr>
      <vt:lpstr>Java Class Execution - Flow</vt:lpstr>
      <vt:lpstr>Flow – Contd.</vt:lpstr>
      <vt:lpstr>Flow – Contd.</vt:lpstr>
      <vt:lpstr>OOPS Principles</vt:lpstr>
      <vt:lpstr>OOPS Principles - CLASS</vt:lpstr>
      <vt:lpstr>OOPS Principles – CLASS - Contd</vt:lpstr>
      <vt:lpstr>OOPS Principles – OBJECT</vt:lpstr>
      <vt:lpstr>OOPS Principles – OBJECT - Syntax</vt:lpstr>
      <vt:lpstr>OOPS Principles – Data Abstraction</vt:lpstr>
      <vt:lpstr>OOPS Principles – Data Abstraction - Contd</vt:lpstr>
      <vt:lpstr>OOPS Principles – Data Abstraction - Contd</vt:lpstr>
      <vt:lpstr>OOPS Principles – Data Abstraction - Contd</vt:lpstr>
      <vt:lpstr>OOPS Principles – Data Abstraction - Contd</vt:lpstr>
      <vt:lpstr>OOPS Principles – Data Encapsulation</vt:lpstr>
      <vt:lpstr>OOPS Principles – Data Encapsulation - Contd</vt:lpstr>
      <vt:lpstr>OOPS Principles – Data Encapsulation - Contd</vt:lpstr>
      <vt:lpstr>OOPS Principles – Data Hiding</vt:lpstr>
      <vt:lpstr>OOPS Principles – Data Hiding</vt:lpstr>
      <vt:lpstr>OOPS Principles – Data Hiding - Contd</vt:lpstr>
      <vt:lpstr>OOPS Principles – Data Hiding - Contd</vt:lpstr>
      <vt:lpstr>OOPS Principles – Data Hiding - Contd</vt:lpstr>
      <vt:lpstr>OOPS Principles – Data Hiding - Contd</vt:lpstr>
      <vt:lpstr>Data Hiding vs. Encapsulation in Java</vt:lpstr>
      <vt:lpstr>OOPS Principles – Inheritance</vt:lpstr>
      <vt:lpstr>OOPS Principles – Inheritance - Contd</vt:lpstr>
      <vt:lpstr>OOPS Principles – Inheritance - Contd</vt:lpstr>
      <vt:lpstr>OOPS Principles – Inheritance - Contd</vt:lpstr>
      <vt:lpstr>OOPS Principles – Inheritance – Single Inheritance</vt:lpstr>
      <vt:lpstr>OOPS Principles – Inheritance – Single Inheritance</vt:lpstr>
      <vt:lpstr>OOPS Principles – Inheritance – Multilevel Inheritance</vt:lpstr>
      <vt:lpstr>OOPS Principles – Inheritance – Multilevel Inheritance</vt:lpstr>
      <vt:lpstr>OOPS Principles – Inheritance – Hierarchical Inheritance</vt:lpstr>
      <vt:lpstr>OOPS Principles – Inheritance – Hierarchical Inheritance</vt:lpstr>
      <vt:lpstr>OOPS Principles – Inheritance – Hybrid Inheritance</vt:lpstr>
      <vt:lpstr>OOPS Principles – Inheritance – Hybrid</vt:lpstr>
      <vt:lpstr>OOPS Principles – Inheritance – Multiple</vt:lpstr>
      <vt:lpstr>OOPS Principles – Inheritance – Multiple</vt:lpstr>
      <vt:lpstr>OOPS Principles – Inheritance – Contd</vt:lpstr>
      <vt:lpstr>OOPS Principles – Inheritance – Contd</vt:lpstr>
      <vt:lpstr>OOPS Principles – Inheritance – Contd</vt:lpstr>
      <vt:lpstr>OOPS Principles – Polymorphism</vt:lpstr>
      <vt:lpstr>OOPS Principles – Polymorphism - Contd</vt:lpstr>
      <vt:lpstr>OOPS Principles – Data Binding</vt:lpstr>
      <vt:lpstr>In-Depth </vt:lpstr>
      <vt:lpstr>Identifiers</vt:lpstr>
      <vt:lpstr>Rules to declare identifiers</vt:lpstr>
      <vt:lpstr>Rules to declare identifiers - Contd</vt:lpstr>
      <vt:lpstr>Rules to declare identifiers - Contd</vt:lpstr>
      <vt:lpstr>Java Naming Conventions</vt:lpstr>
      <vt:lpstr>Java Comments</vt:lpstr>
      <vt:lpstr>Java Statements</vt:lpstr>
      <vt:lpstr>*** Selection Statements ***</vt:lpstr>
      <vt:lpstr>If Statement - Syntax</vt:lpstr>
      <vt:lpstr>If Statement - Examples</vt:lpstr>
      <vt:lpstr>If-Else Statement</vt:lpstr>
      <vt:lpstr>If-Else Statement Examples</vt:lpstr>
      <vt:lpstr>Switch Statement</vt:lpstr>
      <vt:lpstr>Switch Statement - Syntax</vt:lpstr>
      <vt:lpstr>Switch Statement – Target to Complete with Example</vt:lpstr>
      <vt:lpstr>New/Latest Features</vt:lpstr>
      <vt:lpstr>*** Iteration Statements***</vt:lpstr>
      <vt:lpstr>PowerPoint Presentation</vt:lpstr>
      <vt:lpstr>For loop Syntax</vt:lpstr>
      <vt:lpstr>For loop execution</vt:lpstr>
      <vt:lpstr>For Loop Initialization</vt:lpstr>
      <vt:lpstr>For Loop Conditional</vt:lpstr>
      <vt:lpstr>For Loop Increment/Decrement</vt:lpstr>
      <vt:lpstr>For Loop Increment/Decrement</vt:lpstr>
      <vt:lpstr>While - Syntax</vt:lpstr>
      <vt:lpstr>While - Example</vt:lpstr>
      <vt:lpstr>While – represent infinite loop</vt:lpstr>
      <vt:lpstr>While – compilation error unreachable statement </vt:lpstr>
      <vt:lpstr>Do-While</vt:lpstr>
      <vt:lpstr>Do-While - Example</vt:lpstr>
      <vt:lpstr>Do-While – Example – Unreachable statement </vt:lpstr>
      <vt:lpstr>Transfer/Jump statements</vt:lpstr>
      <vt:lpstr>Transfer statements - Break</vt:lpstr>
      <vt:lpstr>Transfer statements – Break - Example</vt:lpstr>
      <vt:lpstr>Transfer statements - Continue</vt:lpstr>
      <vt:lpstr>Transfer statements - return</vt:lpstr>
      <vt:lpstr>Transfer statements – return - Example</vt:lpstr>
      <vt:lpstr>Transfer statements – Labelled Statements</vt:lpstr>
      <vt:lpstr>Transfer statements – Labelled Statements - Example</vt:lpstr>
      <vt:lpstr>Transfer statements – Practice</vt:lpstr>
      <vt:lpstr>Transfer Best 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Concepts</dc:title>
  <dc:creator>Maddireddy Siva</dc:creator>
  <cp:lastModifiedBy>Maddireddy Siva</cp:lastModifiedBy>
  <cp:revision>46</cp:revision>
  <dcterms:created xsi:type="dcterms:W3CDTF">2024-06-05T15:03:32Z</dcterms:created>
  <dcterms:modified xsi:type="dcterms:W3CDTF">2024-06-11T02:07:07Z</dcterms:modified>
</cp:coreProperties>
</file>