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Montserrat Classic" panose="020B0604020202020204" charset="0"/>
      <p:regular r:id="rId14"/>
    </p:embeddedFont>
    <p:embeddedFont>
      <p:font typeface="Proxima Nova" panose="020B0604020202020204" charset="0"/>
      <p:regular r:id="rId15"/>
    </p:embeddedFon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League Spartan" panose="020B0604020202020204" charset="0"/>
      <p:regular r:id="rId20"/>
    </p:embeddedFont>
    <p:embeddedFont>
      <p:font typeface="Montserrat Classic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194" y="4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2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41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39.svg"/><Relationship Id="rId4" Type="http://schemas.openxmlformats.org/officeDocument/2006/relationships/image" Target="../media/image24.png"/><Relationship Id="rId9" Type="http://schemas.openxmlformats.org/officeDocument/2006/relationships/image" Target="../media/image4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svg"/><Relationship Id="rId7" Type="http://schemas.openxmlformats.org/officeDocument/2006/relationships/image" Target="../media/image7.png"/><Relationship Id="rId12" Type="http://schemas.openxmlformats.org/officeDocument/2006/relationships/image" Target="../media/image1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10.svg"/><Relationship Id="rId10" Type="http://schemas.openxmlformats.org/officeDocument/2006/relationships/image" Target="../media/image15.svg"/><Relationship Id="rId4" Type="http://schemas.openxmlformats.org/officeDocument/2006/relationships/image" Target="../media/image5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9.svg"/><Relationship Id="rId7" Type="http://schemas.openxmlformats.org/officeDocument/2006/relationships/image" Target="../media/image13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1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17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1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2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microsoft.com/office/2007/relationships/hdphoto" Target="../media/hdphoto2.wdp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4.png"/><Relationship Id="rId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9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5.sv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1.sv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6.svg"/><Relationship Id="rId5" Type="http://schemas.openxmlformats.org/officeDocument/2006/relationships/image" Target="../media/image18.png"/><Relationship Id="rId10" Type="http://schemas.openxmlformats.org/officeDocument/2006/relationships/image" Target="../media/image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B2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335556" flipH="1" flipV="1">
            <a:off x="2351274" y="-2436019"/>
            <a:ext cx="13661514" cy="17468395"/>
          </a:xfrm>
          <a:custGeom>
            <a:avLst/>
            <a:gdLst/>
            <a:ahLst/>
            <a:cxnLst/>
            <a:rect l="l" t="t" r="r" b="b"/>
            <a:pathLst>
              <a:path w="13945382" h="18229258">
                <a:moveTo>
                  <a:pt x="13945382" y="18229258"/>
                </a:moveTo>
                <a:lnTo>
                  <a:pt x="0" y="18229258"/>
                </a:lnTo>
                <a:lnTo>
                  <a:pt x="0" y="0"/>
                </a:lnTo>
                <a:lnTo>
                  <a:pt x="13945382" y="0"/>
                </a:lnTo>
                <a:lnTo>
                  <a:pt x="13945382" y="18229258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</a14:imgLayer>
                  </a14:imgProps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115971" y="1028700"/>
            <a:ext cx="1078461" cy="107846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1FF72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028700" y="8042521"/>
            <a:ext cx="1536353" cy="153635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5863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094005" y="8810698"/>
            <a:ext cx="942098" cy="94209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C29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16004479" y="734059"/>
            <a:ext cx="1625997" cy="1625997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37B2C"/>
            </a:solidFill>
          </p:spPr>
        </p:sp>
      </p:grpSp>
      <p:sp>
        <p:nvSpPr>
          <p:cNvPr id="11" name="Freeform 11"/>
          <p:cNvSpPr/>
          <p:nvPr/>
        </p:nvSpPr>
        <p:spPr>
          <a:xfrm>
            <a:off x="9302750" y="2757788"/>
            <a:ext cx="8327726" cy="6223082"/>
          </a:xfrm>
          <a:custGeom>
            <a:avLst/>
            <a:gdLst/>
            <a:ahLst/>
            <a:cxnLst/>
            <a:rect l="l" t="t" r="r" b="b"/>
            <a:pathLst>
              <a:path w="8327726" h="6223082">
                <a:moveTo>
                  <a:pt x="0" y="0"/>
                </a:moveTo>
                <a:lnTo>
                  <a:pt x="8327726" y="0"/>
                </a:lnTo>
                <a:lnTo>
                  <a:pt x="8327726" y="6223083"/>
                </a:lnTo>
                <a:lnTo>
                  <a:pt x="0" y="622308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xmlns="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838200" y="3755780"/>
            <a:ext cx="8813986" cy="2782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451"/>
              </a:lnSpc>
            </a:pPr>
            <a:r>
              <a:rPr lang="en-US" sz="12153" dirty="0">
                <a:solidFill>
                  <a:srgbClr val="81B214"/>
                </a:solidFill>
                <a:latin typeface="League Spartan"/>
              </a:rPr>
              <a:t>Natural</a:t>
            </a:r>
          </a:p>
          <a:p>
            <a:pPr>
              <a:lnSpc>
                <a:spcPts val="10451"/>
              </a:lnSpc>
            </a:pPr>
            <a:r>
              <a:rPr lang="en-US" sz="12153" dirty="0">
                <a:solidFill>
                  <a:srgbClr val="81B214"/>
                </a:solidFill>
                <a:latin typeface="League Spartan"/>
              </a:rPr>
              <a:t>Resources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718778" y="6858659"/>
            <a:ext cx="675570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roxima Nova"/>
              </a:rPr>
              <a:t>www.azslides.com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7356" y="-1199783"/>
            <a:ext cx="16187290" cy="15274915"/>
          </a:xfrm>
          <a:custGeom>
            <a:avLst/>
            <a:gdLst/>
            <a:ahLst/>
            <a:cxnLst/>
            <a:rect l="l" t="t" r="r" b="b"/>
            <a:pathLst>
              <a:path w="16187290" h="15274915">
                <a:moveTo>
                  <a:pt x="0" y="0"/>
                </a:moveTo>
                <a:lnTo>
                  <a:pt x="16187290" y="0"/>
                </a:lnTo>
                <a:lnTo>
                  <a:pt x="16187290" y="15274916"/>
                </a:lnTo>
                <a:lnTo>
                  <a:pt x="0" y="15274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00710" y="1601120"/>
            <a:ext cx="14086580" cy="7084761"/>
            <a:chOff x="0" y="0"/>
            <a:chExt cx="4765090" cy="23965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65090" cy="2396574"/>
            </a:xfrm>
            <a:custGeom>
              <a:avLst/>
              <a:gdLst/>
              <a:ahLst/>
              <a:cxnLst/>
              <a:rect l="l" t="t" r="r" b="b"/>
              <a:pathLst>
                <a:path w="4765090" h="2396574">
                  <a:moveTo>
                    <a:pt x="4640630" y="2396573"/>
                  </a:moveTo>
                  <a:lnTo>
                    <a:pt x="124460" y="2396573"/>
                  </a:lnTo>
                  <a:cubicBezTo>
                    <a:pt x="55880" y="2396573"/>
                    <a:pt x="0" y="2340694"/>
                    <a:pt x="0" y="22721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0630" y="0"/>
                  </a:lnTo>
                  <a:cubicBezTo>
                    <a:pt x="4709210" y="0"/>
                    <a:pt x="4765090" y="55880"/>
                    <a:pt x="4765090" y="124460"/>
                  </a:cubicBezTo>
                  <a:lnTo>
                    <a:pt x="4765090" y="2272114"/>
                  </a:lnTo>
                  <a:cubicBezTo>
                    <a:pt x="4765090" y="2340694"/>
                    <a:pt x="4709210" y="2396574"/>
                    <a:pt x="4640630" y="2396574"/>
                  </a:cubicBezTo>
                  <a:close/>
                </a:path>
              </a:pathLst>
            </a:custGeom>
            <a:solidFill>
              <a:srgbClr val="81B214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2853398" y="3294566"/>
            <a:ext cx="12581205" cy="2005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80"/>
              </a:lnSpc>
            </a:pPr>
            <a:r>
              <a:rPr lang="en-US" sz="8000">
                <a:solidFill>
                  <a:srgbClr val="FFFFFF"/>
                </a:solidFill>
                <a:latin typeface="League Spartan"/>
              </a:rPr>
              <a:t>Why are Natural Resources Important?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853398" y="6116134"/>
            <a:ext cx="12581205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oxima Nova"/>
              </a:rPr>
              <a:t>Without natural resources humans would not survive. People use natural resources every day directly or indirectly.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292260" y="1028700"/>
            <a:ext cx="1758733" cy="1758733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58634"/>
            </a:solidFill>
          </p:spPr>
        </p:sp>
      </p:grpSp>
      <p:grpSp>
        <p:nvGrpSpPr>
          <p:cNvPr id="9" name="Group 9"/>
          <p:cNvGrpSpPr/>
          <p:nvPr/>
        </p:nvGrpSpPr>
        <p:grpSpPr>
          <a:xfrm>
            <a:off x="2511762" y="1368836"/>
            <a:ext cx="1078461" cy="1078461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sp>
        <p:nvSpPr>
          <p:cNvPr id="11" name="AutoShape 11"/>
          <p:cNvSpPr/>
          <p:nvPr/>
        </p:nvSpPr>
        <p:spPr>
          <a:xfrm>
            <a:off x="5897880" y="5641109"/>
            <a:ext cx="6492240" cy="0"/>
          </a:xfrm>
          <a:prstGeom prst="line">
            <a:avLst/>
          </a:prstGeom>
          <a:ln w="2857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01480" y="7949749"/>
            <a:ext cx="3137351" cy="3137351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sp>
        <p:nvSpPr>
          <p:cNvPr id="4" name="Freeform 4"/>
          <p:cNvSpPr/>
          <p:nvPr/>
        </p:nvSpPr>
        <p:spPr>
          <a:xfrm rot="-6335556" flipH="1" flipV="1">
            <a:off x="6785188" y="-883200"/>
            <a:ext cx="12226355" cy="11122183"/>
          </a:xfrm>
          <a:custGeom>
            <a:avLst/>
            <a:gdLst/>
            <a:ahLst/>
            <a:cxnLst/>
            <a:rect l="l" t="t" r="r" b="b"/>
            <a:pathLst>
              <a:path w="12275927" h="16046963">
                <a:moveTo>
                  <a:pt x="12275926" y="16046963"/>
                </a:moveTo>
                <a:lnTo>
                  <a:pt x="0" y="16046963"/>
                </a:lnTo>
                <a:lnTo>
                  <a:pt x="0" y="0"/>
                </a:lnTo>
                <a:lnTo>
                  <a:pt x="12275926" y="0"/>
                </a:lnTo>
                <a:lnTo>
                  <a:pt x="12275926" y="1604696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71541" y="165383"/>
            <a:ext cx="1194623" cy="119462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5863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427948" y="3780019"/>
            <a:ext cx="1426911" cy="142691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BB1E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0903345" y="4936856"/>
            <a:ext cx="4716719" cy="4716719"/>
          </a:xfrm>
          <a:custGeom>
            <a:avLst/>
            <a:gdLst/>
            <a:ahLst/>
            <a:cxnLst/>
            <a:rect l="l" t="t" r="r" b="b"/>
            <a:pathLst>
              <a:path w="4716719" h="4716719">
                <a:moveTo>
                  <a:pt x="0" y="0"/>
                </a:moveTo>
                <a:lnTo>
                  <a:pt x="4716720" y="0"/>
                </a:lnTo>
                <a:lnTo>
                  <a:pt x="4716720" y="4716719"/>
                </a:lnTo>
                <a:lnTo>
                  <a:pt x="0" y="471671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832121" y="1651907"/>
            <a:ext cx="3071224" cy="2993048"/>
          </a:xfrm>
          <a:custGeom>
            <a:avLst/>
            <a:gdLst/>
            <a:ahLst/>
            <a:cxnLst/>
            <a:rect l="l" t="t" r="r" b="b"/>
            <a:pathLst>
              <a:path w="3071224" h="2993048">
                <a:moveTo>
                  <a:pt x="0" y="0"/>
                </a:moveTo>
                <a:lnTo>
                  <a:pt x="3071224" y="0"/>
                </a:lnTo>
                <a:lnTo>
                  <a:pt x="3071224" y="2993048"/>
                </a:lnTo>
                <a:lnTo>
                  <a:pt x="0" y="29930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261705" y="685099"/>
            <a:ext cx="3053947" cy="3003973"/>
          </a:xfrm>
          <a:custGeom>
            <a:avLst/>
            <a:gdLst/>
            <a:ahLst/>
            <a:cxnLst/>
            <a:rect l="l" t="t" r="r" b="b"/>
            <a:pathLst>
              <a:path w="3053947" h="3003973">
                <a:moveTo>
                  <a:pt x="0" y="0"/>
                </a:moveTo>
                <a:lnTo>
                  <a:pt x="3053947" y="0"/>
                </a:lnTo>
                <a:lnTo>
                  <a:pt x="3053947" y="3003973"/>
                </a:lnTo>
                <a:lnTo>
                  <a:pt x="0" y="30039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xmlns="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8700" y="3269638"/>
            <a:ext cx="3348703" cy="17985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489"/>
              </a:lnSpc>
            </a:pPr>
            <a:r>
              <a:rPr lang="en-US" sz="10500" dirty="0">
                <a:solidFill>
                  <a:srgbClr val="FFFFFF"/>
                </a:solidFill>
                <a:latin typeface="League Spartan"/>
              </a:rPr>
              <a:t>60%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3950" y="5191125"/>
            <a:ext cx="7622110" cy="2758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460"/>
              </a:lnSpc>
            </a:pPr>
            <a:r>
              <a:rPr lang="en-US" sz="4964" dirty="0">
                <a:solidFill>
                  <a:srgbClr val="FFFFFF"/>
                </a:solidFill>
                <a:latin typeface="League Spartan"/>
              </a:rPr>
              <a:t>resource use are towards food and drink, mobility (cars, trains), and housing.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2260640"/>
            <a:ext cx="4648462" cy="636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61"/>
              </a:lnSpc>
            </a:pPr>
            <a:r>
              <a:rPr lang="en-US" sz="4959">
                <a:solidFill>
                  <a:srgbClr val="FFFFFF"/>
                </a:solidFill>
                <a:latin typeface="League Spartan"/>
              </a:rPr>
              <a:t>More than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704241" y="3918175"/>
            <a:ext cx="1230513" cy="877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537"/>
              </a:lnSpc>
            </a:pPr>
            <a:r>
              <a:rPr lang="en-US" sz="6810" dirty="0">
                <a:solidFill>
                  <a:srgbClr val="FFFFFF"/>
                </a:solidFill>
                <a:latin typeface="League Spartan"/>
              </a:rPr>
              <a:t>of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335556" flipH="1" flipV="1">
            <a:off x="2171309" y="-2448439"/>
            <a:ext cx="13945382" cy="18229258"/>
          </a:xfrm>
          <a:custGeom>
            <a:avLst/>
            <a:gdLst/>
            <a:ahLst/>
            <a:cxnLst/>
            <a:rect l="l" t="t" r="r" b="b"/>
            <a:pathLst>
              <a:path w="13945382" h="18229258">
                <a:moveTo>
                  <a:pt x="13945382" y="18229258"/>
                </a:moveTo>
                <a:lnTo>
                  <a:pt x="0" y="18229258"/>
                </a:lnTo>
                <a:lnTo>
                  <a:pt x="0" y="0"/>
                </a:lnTo>
                <a:lnTo>
                  <a:pt x="13945382" y="0"/>
                </a:lnTo>
                <a:lnTo>
                  <a:pt x="13945382" y="18229258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6348259" y="1028700"/>
            <a:ext cx="1078461" cy="1078461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78642" y="4777816"/>
            <a:ext cx="7765358" cy="1402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015"/>
              </a:lnSpc>
            </a:pPr>
            <a:r>
              <a:rPr lang="en-US" sz="11645">
                <a:solidFill>
                  <a:srgbClr val="81B214"/>
                </a:solidFill>
                <a:latin typeface="League Spartan"/>
              </a:rPr>
              <a:t>The End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499275" y="8042521"/>
            <a:ext cx="1758733" cy="1758733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58634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718778" y="8921888"/>
            <a:ext cx="1078461" cy="1078461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C29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013664" y="9090287"/>
            <a:ext cx="1625997" cy="1625997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718778" y="6359503"/>
            <a:ext cx="6755707" cy="59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900"/>
              </a:lnSpc>
            </a:pPr>
            <a:r>
              <a:rPr lang="en-US" sz="3500">
                <a:solidFill>
                  <a:srgbClr val="FFFFFF"/>
                </a:solidFill>
                <a:latin typeface="Proxima Nova"/>
              </a:rPr>
              <a:t>Do you have any questions?</a:t>
            </a:r>
          </a:p>
        </p:txBody>
      </p:sp>
      <p:sp>
        <p:nvSpPr>
          <p:cNvPr id="13" name="Freeform 13"/>
          <p:cNvSpPr/>
          <p:nvPr/>
        </p:nvSpPr>
        <p:spPr>
          <a:xfrm>
            <a:off x="8335597" y="2421847"/>
            <a:ext cx="8923703" cy="6668440"/>
          </a:xfrm>
          <a:custGeom>
            <a:avLst/>
            <a:gdLst/>
            <a:ahLst/>
            <a:cxnLst/>
            <a:rect l="l" t="t" r="r" b="b"/>
            <a:pathLst>
              <a:path w="8923703" h="6668440">
                <a:moveTo>
                  <a:pt x="0" y="0"/>
                </a:moveTo>
                <a:lnTo>
                  <a:pt x="8923703" y="0"/>
                </a:lnTo>
                <a:lnTo>
                  <a:pt x="8923703" y="6668440"/>
                </a:lnTo>
                <a:lnTo>
                  <a:pt x="0" y="6668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27356" y="-1199783"/>
            <a:ext cx="16187290" cy="15274915"/>
          </a:xfrm>
          <a:custGeom>
            <a:avLst/>
            <a:gdLst/>
            <a:ahLst/>
            <a:cxnLst/>
            <a:rect l="l" t="t" r="r" b="b"/>
            <a:pathLst>
              <a:path w="16187290" h="15274915">
                <a:moveTo>
                  <a:pt x="0" y="0"/>
                </a:moveTo>
                <a:lnTo>
                  <a:pt x="16187290" y="0"/>
                </a:lnTo>
                <a:lnTo>
                  <a:pt x="16187290" y="15274916"/>
                </a:lnTo>
                <a:lnTo>
                  <a:pt x="0" y="152749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100710" y="1601120"/>
            <a:ext cx="14086580" cy="7084761"/>
            <a:chOff x="0" y="0"/>
            <a:chExt cx="4765090" cy="239657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765090" cy="2396574"/>
            </a:xfrm>
            <a:custGeom>
              <a:avLst/>
              <a:gdLst/>
              <a:ahLst/>
              <a:cxnLst/>
              <a:rect l="l" t="t" r="r" b="b"/>
              <a:pathLst>
                <a:path w="4765090" h="2396574">
                  <a:moveTo>
                    <a:pt x="4640630" y="2396573"/>
                  </a:moveTo>
                  <a:lnTo>
                    <a:pt x="124460" y="2396573"/>
                  </a:lnTo>
                  <a:cubicBezTo>
                    <a:pt x="55880" y="2396573"/>
                    <a:pt x="0" y="2340694"/>
                    <a:pt x="0" y="2272113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40630" y="0"/>
                  </a:lnTo>
                  <a:cubicBezTo>
                    <a:pt x="4709210" y="0"/>
                    <a:pt x="4765090" y="55880"/>
                    <a:pt x="4765090" y="124460"/>
                  </a:cubicBezTo>
                  <a:lnTo>
                    <a:pt x="4765090" y="2272114"/>
                  </a:lnTo>
                  <a:cubicBezTo>
                    <a:pt x="4765090" y="2340694"/>
                    <a:pt x="4709210" y="2396574"/>
                    <a:pt x="4640630" y="2396574"/>
                  </a:cubicBezTo>
                  <a:close/>
                </a:path>
              </a:pathLst>
            </a:custGeom>
            <a:solidFill>
              <a:srgbClr val="81B214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292260" y="1028700"/>
            <a:ext cx="1758733" cy="1758733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58634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2511762" y="1368836"/>
            <a:ext cx="1078461" cy="1078461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sp>
        <p:nvSpPr>
          <p:cNvPr id="9" name="AutoShape 9"/>
          <p:cNvSpPr/>
          <p:nvPr/>
        </p:nvSpPr>
        <p:spPr>
          <a:xfrm>
            <a:off x="5897880" y="5305425"/>
            <a:ext cx="6492240" cy="0"/>
          </a:xfrm>
          <a:prstGeom prst="line">
            <a:avLst/>
          </a:prstGeom>
          <a:ln w="28575" cap="rnd">
            <a:solidFill>
              <a:srgbClr val="FFFFF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TextBox 10"/>
          <p:cNvSpPr txBox="1"/>
          <p:nvPr/>
        </p:nvSpPr>
        <p:spPr>
          <a:xfrm>
            <a:off x="2853398" y="3230520"/>
            <a:ext cx="12581205" cy="1821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80"/>
              </a:lnSpc>
            </a:pPr>
            <a:r>
              <a:rPr lang="en-US" sz="8000" dirty="0">
                <a:solidFill>
                  <a:srgbClr val="FFFFFF"/>
                </a:solidFill>
                <a:latin typeface="League Spartan"/>
              </a:rPr>
              <a:t>What are </a:t>
            </a:r>
          </a:p>
          <a:p>
            <a:pPr algn="ctr">
              <a:lnSpc>
                <a:spcPts val="6880"/>
              </a:lnSpc>
            </a:pPr>
            <a:r>
              <a:rPr lang="en-US" sz="8000" dirty="0">
                <a:solidFill>
                  <a:srgbClr val="FFFFFF"/>
                </a:solidFill>
                <a:latin typeface="League Spartan"/>
              </a:rPr>
              <a:t>Natural Resources?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35897" y="5780450"/>
            <a:ext cx="13216207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FFFFFF"/>
                </a:solidFill>
                <a:latin typeface="Proxima Nova"/>
              </a:rPr>
              <a:t>Natural resources are resources that exist without any actions of humankind. Thus water, air, soil, minerals, coal, forests, crops, and wildlife are all examples of natural resources.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910098"/>
            <a:ext cx="16230600" cy="8348202"/>
            <a:chOff x="0" y="0"/>
            <a:chExt cx="5490351" cy="28239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490351" cy="2823960"/>
            </a:xfrm>
            <a:custGeom>
              <a:avLst/>
              <a:gdLst/>
              <a:ahLst/>
              <a:cxnLst/>
              <a:rect l="l" t="t" r="r" b="b"/>
              <a:pathLst>
                <a:path w="5490351" h="2823960">
                  <a:moveTo>
                    <a:pt x="5365891" y="2823960"/>
                  </a:moveTo>
                  <a:lnTo>
                    <a:pt x="124460" y="2823960"/>
                  </a:lnTo>
                  <a:cubicBezTo>
                    <a:pt x="55880" y="2823960"/>
                    <a:pt x="0" y="2768080"/>
                    <a:pt x="0" y="269950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99500"/>
                  </a:lnTo>
                  <a:cubicBezTo>
                    <a:pt x="5490351" y="2768080"/>
                    <a:pt x="5434471" y="2823960"/>
                    <a:pt x="5365891" y="282396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6500904" y="5621804"/>
            <a:ext cx="2138155" cy="2138155"/>
            <a:chOff x="0" y="0"/>
            <a:chExt cx="2850873" cy="2850873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850873" cy="2850873"/>
              <a:chOff x="0" y="0"/>
              <a:chExt cx="6350000" cy="63500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FFCFF"/>
              </a:solidFill>
            </p:spPr>
          </p:sp>
        </p:grpSp>
        <p:sp>
          <p:nvSpPr>
            <p:cNvPr id="7" name="Freeform 7"/>
            <p:cNvSpPr/>
            <p:nvPr/>
          </p:nvSpPr>
          <p:spPr>
            <a:xfrm>
              <a:off x="579027" y="591893"/>
              <a:ext cx="1692819" cy="1692819"/>
            </a:xfrm>
            <a:custGeom>
              <a:avLst/>
              <a:gdLst/>
              <a:ahLst/>
              <a:cxnLst/>
              <a:rect l="l" t="t" r="r" b="b"/>
              <a:pathLst>
                <a:path w="1692819" h="1692819">
                  <a:moveTo>
                    <a:pt x="0" y="0"/>
                  </a:moveTo>
                  <a:lnTo>
                    <a:pt x="1692819" y="0"/>
                  </a:lnTo>
                  <a:lnTo>
                    <a:pt x="1692819" y="1692820"/>
                  </a:lnTo>
                  <a:lnTo>
                    <a:pt x="0" y="16928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13357633" y="5621804"/>
            <a:ext cx="2138155" cy="2138155"/>
          </a:xfrm>
          <a:custGeom>
            <a:avLst/>
            <a:gdLst/>
            <a:ahLst/>
            <a:cxnLst/>
            <a:rect l="l" t="t" r="r" b="b"/>
            <a:pathLst>
              <a:path w="2138155" h="2138155">
                <a:moveTo>
                  <a:pt x="0" y="0"/>
                </a:moveTo>
                <a:lnTo>
                  <a:pt x="2138155" y="0"/>
                </a:lnTo>
                <a:lnTo>
                  <a:pt x="2138155" y="2138155"/>
                </a:lnTo>
                <a:lnTo>
                  <a:pt x="0" y="213815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095817" y="7847804"/>
            <a:ext cx="2045044" cy="403896"/>
          </a:xfrm>
          <a:custGeom>
            <a:avLst/>
            <a:gdLst/>
            <a:ahLst/>
            <a:cxnLst/>
            <a:rect l="l" t="t" r="r" b="b"/>
            <a:pathLst>
              <a:path w="2045044" h="403896">
                <a:moveTo>
                  <a:pt x="0" y="0"/>
                </a:moveTo>
                <a:lnTo>
                  <a:pt x="2045044" y="0"/>
                </a:lnTo>
                <a:lnTo>
                  <a:pt x="2045044" y="403896"/>
                </a:lnTo>
                <a:lnTo>
                  <a:pt x="0" y="403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3000"/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547459" y="7847804"/>
            <a:ext cx="2045044" cy="403896"/>
          </a:xfrm>
          <a:custGeom>
            <a:avLst/>
            <a:gdLst/>
            <a:ahLst/>
            <a:cxnLst/>
            <a:rect l="l" t="t" r="r" b="b"/>
            <a:pathLst>
              <a:path w="2045044" h="403896">
                <a:moveTo>
                  <a:pt x="0" y="0"/>
                </a:moveTo>
                <a:lnTo>
                  <a:pt x="2045045" y="0"/>
                </a:lnTo>
                <a:lnTo>
                  <a:pt x="2045045" y="403896"/>
                </a:lnTo>
                <a:lnTo>
                  <a:pt x="0" y="403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3000"/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980766" y="7866854"/>
            <a:ext cx="2045044" cy="403896"/>
          </a:xfrm>
          <a:custGeom>
            <a:avLst/>
            <a:gdLst/>
            <a:ahLst/>
            <a:cxnLst/>
            <a:rect l="l" t="t" r="r" b="b"/>
            <a:pathLst>
              <a:path w="2045044" h="403896">
                <a:moveTo>
                  <a:pt x="0" y="0"/>
                </a:moveTo>
                <a:lnTo>
                  <a:pt x="2045044" y="0"/>
                </a:lnTo>
                <a:lnTo>
                  <a:pt x="2045044" y="403896"/>
                </a:lnTo>
                <a:lnTo>
                  <a:pt x="0" y="403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3000"/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3450744" y="7847804"/>
            <a:ext cx="2045044" cy="403896"/>
          </a:xfrm>
          <a:custGeom>
            <a:avLst/>
            <a:gdLst/>
            <a:ahLst/>
            <a:cxnLst/>
            <a:rect l="l" t="t" r="r" b="b"/>
            <a:pathLst>
              <a:path w="2045044" h="403896">
                <a:moveTo>
                  <a:pt x="0" y="0"/>
                </a:moveTo>
                <a:lnTo>
                  <a:pt x="2045044" y="0"/>
                </a:lnTo>
                <a:lnTo>
                  <a:pt x="2045044" y="403896"/>
                </a:lnTo>
                <a:lnTo>
                  <a:pt x="0" y="4038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53000"/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 rot="-2431943" flipH="1" flipV="1">
            <a:off x="-244759" y="7729569"/>
            <a:ext cx="3912869" cy="5114861"/>
          </a:xfrm>
          <a:custGeom>
            <a:avLst/>
            <a:gdLst/>
            <a:ahLst/>
            <a:cxnLst/>
            <a:rect l="l" t="t" r="r" b="b"/>
            <a:pathLst>
              <a:path w="3912869" h="5114861">
                <a:moveTo>
                  <a:pt x="3912868" y="5114862"/>
                </a:moveTo>
                <a:lnTo>
                  <a:pt x="0" y="5114862"/>
                </a:lnTo>
                <a:lnTo>
                  <a:pt x="0" y="0"/>
                </a:lnTo>
                <a:lnTo>
                  <a:pt x="3912868" y="0"/>
                </a:lnTo>
                <a:lnTo>
                  <a:pt x="3912868" y="5114862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14426711" y="-2353652"/>
            <a:ext cx="5657850" cy="5657850"/>
            <a:chOff x="0" y="0"/>
            <a:chExt cx="1708150" cy="170815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2F8585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9962430" y="5650024"/>
            <a:ext cx="2081716" cy="2081716"/>
            <a:chOff x="0" y="0"/>
            <a:chExt cx="2775621" cy="2775621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2775621" cy="2775621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AD1CB"/>
              </a:solid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747752" y="670633"/>
              <a:ext cx="1590213" cy="1590213"/>
            </a:xfrm>
            <a:custGeom>
              <a:avLst/>
              <a:gdLst/>
              <a:ahLst/>
              <a:cxnLst/>
              <a:rect l="l" t="t" r="r" b="b"/>
              <a:pathLst>
                <a:path w="1590213" h="1590213">
                  <a:moveTo>
                    <a:pt x="0" y="0"/>
                  </a:moveTo>
                  <a:lnTo>
                    <a:pt x="1590213" y="0"/>
                  </a:lnTo>
                  <a:lnTo>
                    <a:pt x="1590213" y="1590213"/>
                  </a:lnTo>
                  <a:lnTo>
                    <a:pt x="0" y="1590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xmlns="" r:embed="rId10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0" name="TextBox 20"/>
          <p:cNvSpPr txBox="1"/>
          <p:nvPr/>
        </p:nvSpPr>
        <p:spPr>
          <a:xfrm>
            <a:off x="2152306" y="2949390"/>
            <a:ext cx="13983387" cy="955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79"/>
              </a:lnSpc>
            </a:pPr>
            <a:r>
              <a:rPr lang="en-US" sz="7999">
                <a:solidFill>
                  <a:srgbClr val="81B214"/>
                </a:solidFill>
                <a:latin typeface="League Spartan"/>
              </a:rPr>
              <a:t>Classifications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335805" y="4424322"/>
            <a:ext cx="13616391" cy="646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>
                <a:solidFill>
                  <a:srgbClr val="FFFFFF"/>
                </a:solidFill>
                <a:latin typeface="Montserrat Classic Bold"/>
              </a:rPr>
              <a:t>Renewable Resources &amp; Non-Renewable Resurces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3059146" y="5621804"/>
            <a:ext cx="2081716" cy="2081716"/>
            <a:chOff x="0" y="0"/>
            <a:chExt cx="2775621" cy="2775621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2775621" cy="2775621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8F1FF"/>
              </a:solidFill>
            </p:spPr>
          </p:sp>
        </p:grpSp>
        <p:sp>
          <p:nvSpPr>
            <p:cNvPr id="25" name="Freeform 25"/>
            <p:cNvSpPr/>
            <p:nvPr/>
          </p:nvSpPr>
          <p:spPr>
            <a:xfrm>
              <a:off x="582837" y="319539"/>
              <a:ext cx="1609946" cy="1933342"/>
            </a:xfrm>
            <a:custGeom>
              <a:avLst/>
              <a:gdLst/>
              <a:ahLst/>
              <a:cxnLst/>
              <a:rect l="l" t="t" r="r" b="b"/>
              <a:pathLst>
                <a:path w="1609946" h="1933342">
                  <a:moveTo>
                    <a:pt x="0" y="0"/>
                  </a:moveTo>
                  <a:lnTo>
                    <a:pt x="1609947" y="0"/>
                  </a:lnTo>
                  <a:lnTo>
                    <a:pt x="1609947" y="1933342"/>
                  </a:lnTo>
                  <a:lnTo>
                    <a:pt x="0" y="19333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xmlns="" r:embed="rId12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745454">
            <a:off x="9420225" y="-405945"/>
            <a:ext cx="9583484" cy="12527431"/>
          </a:xfrm>
          <a:custGeom>
            <a:avLst/>
            <a:gdLst/>
            <a:ahLst/>
            <a:cxnLst/>
            <a:rect l="l" t="t" r="r" b="b"/>
            <a:pathLst>
              <a:path w="9583484" h="12527431">
                <a:moveTo>
                  <a:pt x="0" y="0"/>
                </a:moveTo>
                <a:lnTo>
                  <a:pt x="9583484" y="0"/>
                </a:lnTo>
                <a:lnTo>
                  <a:pt x="9583484" y="12527431"/>
                </a:lnTo>
                <a:lnTo>
                  <a:pt x="0" y="12527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682040" y="2007777"/>
            <a:ext cx="2761756" cy="2761756"/>
          </a:xfrm>
          <a:custGeom>
            <a:avLst/>
            <a:gdLst/>
            <a:ahLst/>
            <a:cxnLst/>
            <a:rect l="l" t="t" r="r" b="b"/>
            <a:pathLst>
              <a:path w="2761756" h="2761756">
                <a:moveTo>
                  <a:pt x="0" y="0"/>
                </a:moveTo>
                <a:lnTo>
                  <a:pt x="2761756" y="0"/>
                </a:lnTo>
                <a:lnTo>
                  <a:pt x="2761756" y="2761757"/>
                </a:lnTo>
                <a:lnTo>
                  <a:pt x="0" y="27617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797634" y="405109"/>
            <a:ext cx="980482" cy="98048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C29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402893" y="3564549"/>
            <a:ext cx="7281860" cy="7549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159"/>
              </a:lnSpc>
            </a:pPr>
            <a:r>
              <a:rPr lang="en-US" sz="4399">
                <a:solidFill>
                  <a:srgbClr val="5B892D"/>
                </a:solidFill>
                <a:latin typeface="Montserrat Classic Bold"/>
              </a:rPr>
              <a:t>Renewable Resources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2893" y="4803789"/>
            <a:ext cx="6689386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oxima Nova"/>
              </a:rPr>
              <a:t>- Can be used repeatedly and does not run out because it is naturally replaced.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oxima Nova"/>
              </a:rPr>
              <a:t>- Ex. solar energy, wind, falling water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869621" y="9258300"/>
            <a:ext cx="1574175" cy="157417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5B892D"/>
            </a:solidFill>
          </p:spPr>
        </p:sp>
      </p:grpSp>
      <p:sp>
        <p:nvSpPr>
          <p:cNvPr id="10" name="Freeform 10"/>
          <p:cNvSpPr/>
          <p:nvPr/>
        </p:nvSpPr>
        <p:spPr>
          <a:xfrm rot="-4976054" flipH="1" flipV="1">
            <a:off x="-244759" y="7729569"/>
            <a:ext cx="3912869" cy="5114861"/>
          </a:xfrm>
          <a:custGeom>
            <a:avLst/>
            <a:gdLst/>
            <a:ahLst/>
            <a:cxnLst/>
            <a:rect l="l" t="t" r="r" b="b"/>
            <a:pathLst>
              <a:path w="3912869" h="5114861">
                <a:moveTo>
                  <a:pt x="3912868" y="5114862"/>
                </a:moveTo>
                <a:lnTo>
                  <a:pt x="0" y="5114862"/>
                </a:lnTo>
                <a:lnTo>
                  <a:pt x="0" y="0"/>
                </a:lnTo>
                <a:lnTo>
                  <a:pt x="3912868" y="0"/>
                </a:lnTo>
                <a:lnTo>
                  <a:pt x="3912868" y="51148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2443796" y="4373620"/>
            <a:ext cx="4665196" cy="4665196"/>
            <a:chOff x="0" y="0"/>
            <a:chExt cx="6220261" cy="6220261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220261" cy="6220261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8F1FF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1306158" y="716099"/>
              <a:ext cx="3607945" cy="4332685"/>
            </a:xfrm>
            <a:custGeom>
              <a:avLst/>
              <a:gdLst/>
              <a:ahLst/>
              <a:cxnLst/>
              <a:rect l="l" t="t" r="r" b="b"/>
              <a:pathLst>
                <a:path w="3607945" h="4332685">
                  <a:moveTo>
                    <a:pt x="0" y="0"/>
                  </a:moveTo>
                  <a:lnTo>
                    <a:pt x="3607945" y="0"/>
                  </a:lnTo>
                  <a:lnTo>
                    <a:pt x="3607945" y="4332685"/>
                  </a:lnTo>
                  <a:lnTo>
                    <a:pt x="0" y="43326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xmlns="" r:embed="rId9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77816" y="748270"/>
            <a:ext cx="1574175" cy="1574175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8B39"/>
            </a:solidFill>
          </p:spPr>
        </p:sp>
      </p:grpSp>
      <p:sp>
        <p:nvSpPr>
          <p:cNvPr id="4" name="Freeform 4"/>
          <p:cNvSpPr/>
          <p:nvPr/>
        </p:nvSpPr>
        <p:spPr>
          <a:xfrm rot="3404192">
            <a:off x="947732" y="-1635128"/>
            <a:ext cx="11676670" cy="15263621"/>
          </a:xfrm>
          <a:custGeom>
            <a:avLst/>
            <a:gdLst/>
            <a:ahLst/>
            <a:cxnLst/>
            <a:rect l="l" t="t" r="r" b="b"/>
            <a:pathLst>
              <a:path w="11676670" h="15263621">
                <a:moveTo>
                  <a:pt x="0" y="0"/>
                </a:moveTo>
                <a:lnTo>
                  <a:pt x="11676670" y="0"/>
                </a:lnTo>
                <a:lnTo>
                  <a:pt x="11676670" y="15263621"/>
                </a:lnTo>
                <a:lnTo>
                  <a:pt x="0" y="152636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74982" y="1757153"/>
            <a:ext cx="14484318" cy="3386347"/>
            <a:chOff x="0" y="0"/>
            <a:chExt cx="4899634" cy="11455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40446" y="5871953"/>
            <a:ext cx="14237370" cy="3386347"/>
            <a:chOff x="0" y="0"/>
            <a:chExt cx="4816098" cy="11455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098" cy="1145505"/>
            </a:xfrm>
            <a:custGeom>
              <a:avLst/>
              <a:gdLst/>
              <a:ahLst/>
              <a:cxnLst/>
              <a:rect l="l" t="t" r="r" b="b"/>
              <a:pathLst>
                <a:path w="4816098" h="1145505">
                  <a:moveTo>
                    <a:pt x="4691638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1021045"/>
                  </a:lnTo>
                  <a:cubicBezTo>
                    <a:pt x="4816098" y="1089625"/>
                    <a:pt x="4760218" y="1145505"/>
                    <a:pt x="4691638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498901" y="2512945"/>
            <a:ext cx="5866268" cy="75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6199">
                <a:solidFill>
                  <a:srgbClr val="81B214"/>
                </a:solidFill>
                <a:latin typeface="League Spartan"/>
              </a:rPr>
              <a:t>Solar Energy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3004" y="3612251"/>
            <a:ext cx="11259108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5B892D"/>
                </a:solidFill>
                <a:latin typeface="Proxima Nova"/>
              </a:rPr>
              <a:t>Since earth formed, the sun has produced energy in the form of heat and light. It is considered unlimited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3230" y="6351616"/>
            <a:ext cx="5866268" cy="75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6199">
                <a:solidFill>
                  <a:srgbClr val="81B214"/>
                </a:solidFill>
                <a:latin typeface="League Spartan"/>
              </a:rPr>
              <a:t>Wind Power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27333" y="7329373"/>
            <a:ext cx="11047438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5B892D"/>
                </a:solidFill>
                <a:latin typeface="Proxima Nova"/>
              </a:rPr>
              <a:t>Wind is moving air created as the sun heats the earth’s surface. As long as the sun is shining, the wind remains an infinite, renewable resource. </a:t>
            </a:r>
          </a:p>
        </p:txBody>
      </p:sp>
      <p:sp>
        <p:nvSpPr>
          <p:cNvPr id="13" name="Freeform 13"/>
          <p:cNvSpPr/>
          <p:nvPr/>
        </p:nvSpPr>
        <p:spPr>
          <a:xfrm>
            <a:off x="13574771" y="5722862"/>
            <a:ext cx="3684529" cy="3684529"/>
          </a:xfrm>
          <a:custGeom>
            <a:avLst/>
            <a:gdLst/>
            <a:ahLst/>
            <a:cxnLst/>
            <a:rect l="l" t="t" r="r" b="b"/>
            <a:pathLst>
              <a:path w="3684529" h="3684529">
                <a:moveTo>
                  <a:pt x="0" y="0"/>
                </a:moveTo>
                <a:lnTo>
                  <a:pt x="3684529" y="0"/>
                </a:lnTo>
                <a:lnTo>
                  <a:pt x="3684529" y="3684529"/>
                </a:lnTo>
                <a:lnTo>
                  <a:pt x="0" y="36845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AutoShape 14"/>
          <p:cNvSpPr/>
          <p:nvPr/>
        </p:nvSpPr>
        <p:spPr>
          <a:xfrm>
            <a:off x="5617786" y="3409740"/>
            <a:ext cx="6492240" cy="0"/>
          </a:xfrm>
          <a:prstGeom prst="line">
            <a:avLst/>
          </a:prstGeom>
          <a:ln w="28575" cap="rnd">
            <a:solidFill>
              <a:srgbClr val="81B214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2460658" y="7183317"/>
            <a:ext cx="6492240" cy="0"/>
          </a:xfrm>
          <a:prstGeom prst="line">
            <a:avLst/>
          </a:prstGeom>
          <a:ln w="28575" cap="rnd">
            <a:solidFill>
              <a:srgbClr val="81B214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6" name="Group 16"/>
          <p:cNvGrpSpPr/>
          <p:nvPr/>
        </p:nvGrpSpPr>
        <p:grpSpPr>
          <a:xfrm>
            <a:off x="1278178" y="1587372"/>
            <a:ext cx="3725908" cy="3725908"/>
            <a:chOff x="0" y="0"/>
            <a:chExt cx="4967877" cy="4967877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4967877" cy="4967877"/>
              <a:chOff x="0" y="0"/>
              <a:chExt cx="6350000" cy="63500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8F1FF"/>
              </a:solidFill>
            </p:spPr>
          </p:sp>
        </p:grpSp>
        <p:sp>
          <p:nvSpPr>
            <p:cNvPr id="19" name="Freeform 19"/>
            <p:cNvSpPr/>
            <p:nvPr/>
          </p:nvSpPr>
          <p:spPr>
            <a:xfrm>
              <a:off x="1043177" y="571920"/>
              <a:ext cx="2881524" cy="3460345"/>
            </a:xfrm>
            <a:custGeom>
              <a:avLst/>
              <a:gdLst/>
              <a:ahLst/>
              <a:cxnLst/>
              <a:rect l="l" t="t" r="r" b="b"/>
              <a:pathLst>
                <a:path w="2881524" h="3460345">
                  <a:moveTo>
                    <a:pt x="0" y="0"/>
                  </a:moveTo>
                  <a:lnTo>
                    <a:pt x="2881523" y="0"/>
                  </a:lnTo>
                  <a:lnTo>
                    <a:pt x="2881523" y="3460345"/>
                  </a:lnTo>
                  <a:lnTo>
                    <a:pt x="0" y="34603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xmlns="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404470" y="-418573"/>
            <a:ext cx="8121249" cy="10616012"/>
          </a:xfrm>
          <a:custGeom>
            <a:avLst/>
            <a:gdLst/>
            <a:ahLst/>
            <a:cxnLst/>
            <a:rect l="l" t="t" r="r" b="b"/>
            <a:pathLst>
              <a:path w="8121249" h="10616012">
                <a:moveTo>
                  <a:pt x="0" y="0"/>
                </a:moveTo>
                <a:lnTo>
                  <a:pt x="8121249" y="0"/>
                </a:lnTo>
                <a:lnTo>
                  <a:pt x="8121249" y="10616012"/>
                </a:lnTo>
                <a:lnTo>
                  <a:pt x="0" y="106160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774982" y="1757153"/>
            <a:ext cx="14484318" cy="3386347"/>
            <a:chOff x="0" y="0"/>
            <a:chExt cx="4899634" cy="1145505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-557169" y="7324725"/>
            <a:ext cx="4395230" cy="4395230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A3CD5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40446" y="5871953"/>
            <a:ext cx="14237370" cy="3386347"/>
            <a:chOff x="0" y="0"/>
            <a:chExt cx="4816098" cy="11455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098" cy="1145505"/>
            </a:xfrm>
            <a:custGeom>
              <a:avLst/>
              <a:gdLst/>
              <a:ahLst/>
              <a:cxnLst/>
              <a:rect l="l" t="t" r="r" b="b"/>
              <a:pathLst>
                <a:path w="4816098" h="1145505">
                  <a:moveTo>
                    <a:pt x="4691638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1021045"/>
                  </a:lnTo>
                  <a:cubicBezTo>
                    <a:pt x="4816098" y="1089625"/>
                    <a:pt x="4760218" y="1145505"/>
                    <a:pt x="4691638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Freeform 9"/>
          <p:cNvSpPr/>
          <p:nvPr/>
        </p:nvSpPr>
        <p:spPr>
          <a:xfrm>
            <a:off x="1428776" y="1533311"/>
            <a:ext cx="3786581" cy="3786581"/>
          </a:xfrm>
          <a:custGeom>
            <a:avLst/>
            <a:gdLst/>
            <a:ahLst/>
            <a:cxnLst/>
            <a:rect l="l" t="t" r="r" b="b"/>
            <a:pathLst>
              <a:path w="3786581" h="3786581">
                <a:moveTo>
                  <a:pt x="0" y="0"/>
                </a:moveTo>
                <a:lnTo>
                  <a:pt x="3786581" y="0"/>
                </a:lnTo>
                <a:lnTo>
                  <a:pt x="3786581" y="3786581"/>
                </a:lnTo>
                <a:lnTo>
                  <a:pt x="0" y="378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3625588" y="5624588"/>
            <a:ext cx="3633712" cy="3633712"/>
          </a:xfrm>
          <a:custGeom>
            <a:avLst/>
            <a:gdLst/>
            <a:ahLst/>
            <a:cxnLst/>
            <a:rect l="l" t="t" r="r" b="b"/>
            <a:pathLst>
              <a:path w="3633712" h="3633712">
                <a:moveTo>
                  <a:pt x="0" y="0"/>
                </a:moveTo>
                <a:lnTo>
                  <a:pt x="3633712" y="0"/>
                </a:lnTo>
                <a:lnTo>
                  <a:pt x="3633712" y="3633712"/>
                </a:lnTo>
                <a:lnTo>
                  <a:pt x="0" y="36337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594794" y="2306495"/>
            <a:ext cx="5866268" cy="142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2"/>
              </a:lnSpc>
            </a:pPr>
            <a:r>
              <a:rPr lang="en-US" sz="6200">
                <a:solidFill>
                  <a:srgbClr val="206A5D"/>
                </a:solidFill>
                <a:latin typeface="League Spartan"/>
              </a:rPr>
              <a:t>Flowing Water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594794" y="3303302"/>
            <a:ext cx="11259108" cy="16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50"/>
              </a:lnSpc>
            </a:pPr>
            <a:r>
              <a:rPr lang="en-US" sz="3178">
                <a:solidFill>
                  <a:srgbClr val="206A5D"/>
                </a:solidFill>
                <a:latin typeface="Proxima Nova"/>
              </a:rPr>
              <a:t>Creates energy that can be captured and turned into electricity which is called Hydroelectric power. Water is constantly renewed by the water cycle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27333" y="7365244"/>
            <a:ext cx="10815150" cy="16623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50"/>
              </a:lnSpc>
            </a:pPr>
            <a:r>
              <a:rPr lang="en-US" sz="3178">
                <a:solidFill>
                  <a:srgbClr val="206A5D"/>
                </a:solidFill>
                <a:latin typeface="Proxima Nova"/>
              </a:rPr>
              <a:t>The earth is constantly being warmed up by its core so when we use geothermal energy, we don’t use up resources like we do when we burn gas.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244227" y="6098300"/>
            <a:ext cx="7877138" cy="1429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2"/>
              </a:lnSpc>
            </a:pPr>
            <a:r>
              <a:rPr lang="en-US" sz="6200" dirty="0">
                <a:solidFill>
                  <a:srgbClr val="206A5D"/>
                </a:solidFill>
                <a:latin typeface="League Spartan"/>
              </a:rPr>
              <a:t>Geothermal Energy</a:t>
            </a:r>
          </a:p>
        </p:txBody>
      </p:sp>
      <p:sp>
        <p:nvSpPr>
          <p:cNvPr id="15" name="AutoShape 15"/>
          <p:cNvSpPr/>
          <p:nvPr/>
        </p:nvSpPr>
        <p:spPr>
          <a:xfrm>
            <a:off x="8214942" y="3299352"/>
            <a:ext cx="6492240" cy="0"/>
          </a:xfrm>
          <a:prstGeom prst="line">
            <a:avLst/>
          </a:prstGeom>
          <a:ln w="28575" cap="rnd">
            <a:solidFill>
              <a:srgbClr val="A3CD5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5103692" y="7277100"/>
            <a:ext cx="8238791" cy="0"/>
          </a:xfrm>
          <a:prstGeom prst="line">
            <a:avLst/>
          </a:prstGeom>
          <a:ln w="28575" cap="rnd">
            <a:solidFill>
              <a:srgbClr val="A3CD5F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1B2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511248" y="-1092850"/>
            <a:ext cx="9517200" cy="12332349"/>
          </a:xfrm>
          <a:custGeom>
            <a:avLst/>
            <a:gdLst/>
            <a:ahLst/>
            <a:cxnLst/>
            <a:rect l="l" t="t" r="r" b="b"/>
            <a:pathLst>
              <a:path w="10074451" h="13169217">
                <a:moveTo>
                  <a:pt x="10074451" y="13169217"/>
                </a:moveTo>
                <a:lnTo>
                  <a:pt x="0" y="13169217"/>
                </a:lnTo>
                <a:lnTo>
                  <a:pt x="0" y="0"/>
                </a:lnTo>
                <a:lnTo>
                  <a:pt x="10074451" y="0"/>
                </a:lnTo>
                <a:lnTo>
                  <a:pt x="10074451" y="13169217"/>
                </a:lnTo>
                <a:close/>
              </a:path>
            </a:pathLst>
          </a:custGeom>
          <a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-100000"/>
                      </a14:imgEffect>
                      <a14:imgEffect>
                        <a14:brightnessContrast bright="3000" contrast="20000"/>
                      </a14:imgEffect>
                    </a14:imgLayer>
                  </a14:imgProps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5966419" y="9258300"/>
            <a:ext cx="1212770" cy="1212770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8F1FF"/>
            </a:solidFill>
          </p:spPr>
        </p:sp>
      </p:grpSp>
      <p:grpSp>
        <p:nvGrpSpPr>
          <p:cNvPr id="5" name="Group 5"/>
          <p:cNvGrpSpPr/>
          <p:nvPr/>
        </p:nvGrpSpPr>
        <p:grpSpPr>
          <a:xfrm>
            <a:off x="1710395" y="1531615"/>
            <a:ext cx="1450701" cy="1450701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DE16E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5814992" y="1637263"/>
            <a:ext cx="2728394" cy="2728394"/>
            <a:chOff x="0" y="0"/>
            <a:chExt cx="3637858" cy="3637858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3637858" cy="3637858"/>
              <a:chOff x="0" y="0"/>
              <a:chExt cx="6350000" cy="63500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8F1FF"/>
              </a:solidFill>
            </p:spPr>
          </p:sp>
        </p:grpSp>
        <p:sp>
          <p:nvSpPr>
            <p:cNvPr id="10" name="Freeform 10"/>
            <p:cNvSpPr/>
            <p:nvPr/>
          </p:nvSpPr>
          <p:spPr>
            <a:xfrm>
              <a:off x="738867" y="755286"/>
              <a:ext cx="2160123" cy="2160123"/>
            </a:xfrm>
            <a:custGeom>
              <a:avLst/>
              <a:gdLst/>
              <a:ahLst/>
              <a:cxnLst/>
              <a:rect l="l" t="t" r="r" b="b"/>
              <a:pathLst>
                <a:path w="2160123" h="2160123">
                  <a:moveTo>
                    <a:pt x="0" y="0"/>
                  </a:moveTo>
                  <a:lnTo>
                    <a:pt x="2160124" y="0"/>
                  </a:lnTo>
                  <a:lnTo>
                    <a:pt x="2160124" y="2160123"/>
                  </a:lnTo>
                  <a:lnTo>
                    <a:pt x="0" y="21601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1710395" y="4941882"/>
            <a:ext cx="4316418" cy="4316418"/>
            <a:chOff x="0" y="0"/>
            <a:chExt cx="5755224" cy="575522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5755224" cy="5755224"/>
              <a:chOff x="0" y="0"/>
              <a:chExt cx="6350000" cy="63500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D8F1FF"/>
              </a:solidFill>
            </p:spPr>
          </p:sp>
        </p:grpSp>
        <p:sp>
          <p:nvSpPr>
            <p:cNvPr id="14" name="Freeform 14"/>
            <p:cNvSpPr/>
            <p:nvPr/>
          </p:nvSpPr>
          <p:spPr>
            <a:xfrm>
              <a:off x="1550457" y="1390552"/>
              <a:ext cx="3297292" cy="3297292"/>
            </a:xfrm>
            <a:custGeom>
              <a:avLst/>
              <a:gdLst/>
              <a:ahLst/>
              <a:cxnLst/>
              <a:rect l="l" t="t" r="r" b="b"/>
              <a:pathLst>
                <a:path w="3297292" h="3297292">
                  <a:moveTo>
                    <a:pt x="0" y="0"/>
                  </a:moveTo>
                  <a:lnTo>
                    <a:pt x="3297292" y="0"/>
                  </a:lnTo>
                  <a:lnTo>
                    <a:pt x="3297292" y="3297292"/>
                  </a:lnTo>
                  <a:lnTo>
                    <a:pt x="0" y="32972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8805927" y="4279931"/>
            <a:ext cx="8453373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59"/>
              </a:lnSpc>
            </a:pPr>
            <a:r>
              <a:rPr lang="en-US" sz="4399">
                <a:solidFill>
                  <a:srgbClr val="206A5D"/>
                </a:solidFill>
                <a:latin typeface="Montserrat Classic Bold"/>
              </a:rPr>
              <a:t>Non-Renewable Resources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05952" y="5425084"/>
            <a:ext cx="7919702" cy="159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oxima Nova"/>
              </a:rPr>
              <a:t>- A natural substance that is not replenished with the speed at which it is consumed.</a:t>
            </a:r>
          </a:p>
          <a:p>
            <a:pPr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roxima Nova"/>
              </a:rPr>
              <a:t>- Ex. oil, natural gas, coal, and nuclear energy</a:t>
            </a:r>
          </a:p>
        </p:txBody>
      </p:sp>
      <p:grpSp>
        <p:nvGrpSpPr>
          <p:cNvPr id="17" name="Group 17"/>
          <p:cNvGrpSpPr>
            <a:grpSpLocks noChangeAspect="1"/>
          </p:cNvGrpSpPr>
          <p:nvPr/>
        </p:nvGrpSpPr>
        <p:grpSpPr>
          <a:xfrm>
            <a:off x="16358204" y="8185399"/>
            <a:ext cx="3358572" cy="3358572"/>
            <a:chOff x="0" y="0"/>
            <a:chExt cx="1708150" cy="170815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CC29"/>
            </a:solidFill>
          </p:spPr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C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77816" y="748270"/>
            <a:ext cx="1574175" cy="1574175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8B39"/>
            </a:solidFill>
          </p:spPr>
        </p:sp>
      </p:grpSp>
      <p:sp>
        <p:nvSpPr>
          <p:cNvPr id="4" name="Freeform 4"/>
          <p:cNvSpPr/>
          <p:nvPr/>
        </p:nvSpPr>
        <p:spPr>
          <a:xfrm rot="5262295">
            <a:off x="125222" y="308398"/>
            <a:ext cx="9169623" cy="11986435"/>
          </a:xfrm>
          <a:custGeom>
            <a:avLst/>
            <a:gdLst/>
            <a:ahLst/>
            <a:cxnLst/>
            <a:rect l="l" t="t" r="r" b="b"/>
            <a:pathLst>
              <a:path w="9169623" h="11986435">
                <a:moveTo>
                  <a:pt x="0" y="0"/>
                </a:moveTo>
                <a:lnTo>
                  <a:pt x="9169623" y="0"/>
                </a:lnTo>
                <a:lnTo>
                  <a:pt x="9169623" y="11986435"/>
                </a:lnTo>
                <a:lnTo>
                  <a:pt x="0" y="119864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774982" y="1757153"/>
            <a:ext cx="14484318" cy="3386347"/>
            <a:chOff x="0" y="0"/>
            <a:chExt cx="4899634" cy="114550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99634" cy="1145505"/>
            </a:xfrm>
            <a:custGeom>
              <a:avLst/>
              <a:gdLst/>
              <a:ahLst/>
              <a:cxnLst/>
              <a:rect l="l" t="t" r="r" b="b"/>
              <a:pathLst>
                <a:path w="4899634" h="1145505">
                  <a:moveTo>
                    <a:pt x="4775174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775174" y="0"/>
                  </a:lnTo>
                  <a:cubicBezTo>
                    <a:pt x="4843754" y="0"/>
                    <a:pt x="4899634" y="55880"/>
                    <a:pt x="4899634" y="124460"/>
                  </a:cubicBezTo>
                  <a:lnTo>
                    <a:pt x="4899634" y="1021045"/>
                  </a:lnTo>
                  <a:cubicBezTo>
                    <a:pt x="4899634" y="1089625"/>
                    <a:pt x="4843754" y="1145505"/>
                    <a:pt x="4775174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640446" y="5871953"/>
            <a:ext cx="14237370" cy="3386347"/>
            <a:chOff x="0" y="0"/>
            <a:chExt cx="4816098" cy="11455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098" cy="1145505"/>
            </a:xfrm>
            <a:custGeom>
              <a:avLst/>
              <a:gdLst/>
              <a:ahLst/>
              <a:cxnLst/>
              <a:rect l="l" t="t" r="r" b="b"/>
              <a:pathLst>
                <a:path w="4816098" h="1145505">
                  <a:moveTo>
                    <a:pt x="4691638" y="1145505"/>
                  </a:moveTo>
                  <a:lnTo>
                    <a:pt x="124460" y="1145505"/>
                  </a:lnTo>
                  <a:cubicBezTo>
                    <a:pt x="55880" y="1145505"/>
                    <a:pt x="0" y="1089625"/>
                    <a:pt x="0" y="102104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691638" y="0"/>
                  </a:lnTo>
                  <a:cubicBezTo>
                    <a:pt x="4760218" y="0"/>
                    <a:pt x="4816098" y="55880"/>
                    <a:pt x="4816098" y="124460"/>
                  </a:cubicBezTo>
                  <a:lnTo>
                    <a:pt x="4816098" y="1021045"/>
                  </a:lnTo>
                  <a:cubicBezTo>
                    <a:pt x="4816098" y="1089625"/>
                    <a:pt x="4760218" y="1145505"/>
                    <a:pt x="4691638" y="114550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5498901" y="2427220"/>
            <a:ext cx="5866268" cy="75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6199">
                <a:solidFill>
                  <a:srgbClr val="81B214"/>
                </a:solidFill>
                <a:latin typeface="League Spartan"/>
              </a:rPr>
              <a:t>Oil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53004" y="3366878"/>
            <a:ext cx="11259108" cy="11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50"/>
              </a:lnSpc>
            </a:pPr>
            <a:r>
              <a:rPr lang="en-US" sz="3178">
                <a:solidFill>
                  <a:srgbClr val="5B892D"/>
                </a:solidFill>
                <a:latin typeface="Proxima Nova"/>
              </a:rPr>
              <a:t>Oil is a liquid fossil fuel. Most of the worlds oil is still deep under the ground.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73230" y="6504016"/>
            <a:ext cx="5866268" cy="75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331"/>
              </a:lnSpc>
            </a:pPr>
            <a:r>
              <a:rPr lang="en-US" sz="6199">
                <a:solidFill>
                  <a:srgbClr val="81B214"/>
                </a:solidFill>
                <a:latin typeface="League Spartan"/>
              </a:rPr>
              <a:t>Coal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27333" y="7443673"/>
            <a:ext cx="11047438" cy="1100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50"/>
              </a:lnSpc>
            </a:pPr>
            <a:r>
              <a:rPr lang="en-US" sz="3178">
                <a:solidFill>
                  <a:srgbClr val="5B892D"/>
                </a:solidFill>
                <a:latin typeface="Proxima Nova"/>
              </a:rPr>
              <a:t>Coal is a black or brownish rock. We burn coal to create energy</a:t>
            </a:r>
          </a:p>
        </p:txBody>
      </p:sp>
      <p:sp>
        <p:nvSpPr>
          <p:cNvPr id="13" name="AutoShape 13"/>
          <p:cNvSpPr/>
          <p:nvPr/>
        </p:nvSpPr>
        <p:spPr>
          <a:xfrm>
            <a:off x="5541586" y="3224003"/>
            <a:ext cx="6492240" cy="0"/>
          </a:xfrm>
          <a:prstGeom prst="line">
            <a:avLst/>
          </a:prstGeom>
          <a:ln w="28575" cap="rnd">
            <a:solidFill>
              <a:srgbClr val="81B214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2373230" y="7319848"/>
            <a:ext cx="6492240" cy="0"/>
          </a:xfrm>
          <a:prstGeom prst="line">
            <a:avLst/>
          </a:prstGeom>
          <a:ln w="28575" cap="rnd">
            <a:solidFill>
              <a:srgbClr val="81B214">
                <a:alpha val="68627"/>
              </a:srgbClr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5" name="Group 15"/>
          <p:cNvGrpSpPr/>
          <p:nvPr/>
        </p:nvGrpSpPr>
        <p:grpSpPr>
          <a:xfrm>
            <a:off x="1262743" y="1619957"/>
            <a:ext cx="3608142" cy="3608142"/>
            <a:chOff x="0" y="0"/>
            <a:chExt cx="4810856" cy="4810856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4810856" cy="4810856"/>
              <a:chOff x="0" y="0"/>
              <a:chExt cx="6350000" cy="63500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AD1CB"/>
              </a:solidFill>
            </p:spPr>
          </p:sp>
        </p:grpSp>
        <p:sp>
          <p:nvSpPr>
            <p:cNvPr id="18" name="Freeform 18"/>
            <p:cNvSpPr/>
            <p:nvPr/>
          </p:nvSpPr>
          <p:spPr>
            <a:xfrm>
              <a:off x="1296044" y="1162378"/>
              <a:ext cx="2756243" cy="2756243"/>
            </a:xfrm>
            <a:custGeom>
              <a:avLst/>
              <a:gdLst/>
              <a:ahLst/>
              <a:cxnLst/>
              <a:rect l="l" t="t" r="r" b="b"/>
              <a:pathLst>
                <a:path w="2756243" h="2756243">
                  <a:moveTo>
                    <a:pt x="0" y="0"/>
                  </a:moveTo>
                  <a:lnTo>
                    <a:pt x="2756244" y="0"/>
                  </a:lnTo>
                  <a:lnTo>
                    <a:pt x="2756244" y="2756243"/>
                  </a:lnTo>
                  <a:lnTo>
                    <a:pt x="0" y="27562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3574771" y="5696752"/>
            <a:ext cx="3608142" cy="3608142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DE16E"/>
            </a:solidFill>
          </p:spPr>
        </p:sp>
      </p:grpSp>
      <p:sp>
        <p:nvSpPr>
          <p:cNvPr id="21" name="Freeform 21"/>
          <p:cNvSpPr/>
          <p:nvPr/>
        </p:nvSpPr>
        <p:spPr>
          <a:xfrm>
            <a:off x="14250871" y="6409767"/>
            <a:ext cx="2255943" cy="2182112"/>
          </a:xfrm>
          <a:custGeom>
            <a:avLst/>
            <a:gdLst/>
            <a:ahLst/>
            <a:cxnLst/>
            <a:rect l="l" t="t" r="r" b="b"/>
            <a:pathLst>
              <a:path w="2255943" h="2182112">
                <a:moveTo>
                  <a:pt x="0" y="0"/>
                </a:moveTo>
                <a:lnTo>
                  <a:pt x="2255942" y="0"/>
                </a:lnTo>
                <a:lnTo>
                  <a:pt x="2255942" y="2182112"/>
                </a:lnTo>
                <a:lnTo>
                  <a:pt x="0" y="218211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279981">
            <a:off x="4766834" y="-1273526"/>
            <a:ext cx="4333954" cy="5665299"/>
          </a:xfrm>
          <a:custGeom>
            <a:avLst/>
            <a:gdLst/>
            <a:ahLst/>
            <a:cxnLst/>
            <a:rect l="l" t="t" r="r" b="b"/>
            <a:pathLst>
              <a:path w="4333954" h="5665299">
                <a:moveTo>
                  <a:pt x="0" y="0"/>
                </a:moveTo>
                <a:lnTo>
                  <a:pt x="4333954" y="0"/>
                </a:lnTo>
                <a:lnTo>
                  <a:pt x="4333954" y="5665299"/>
                </a:lnTo>
                <a:lnTo>
                  <a:pt x="0" y="56652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144000" y="0"/>
            <a:ext cx="10618821" cy="10698197"/>
            <a:chOff x="0" y="0"/>
            <a:chExt cx="3592046" cy="361889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592045" cy="3618896"/>
            </a:xfrm>
            <a:custGeom>
              <a:avLst/>
              <a:gdLst/>
              <a:ahLst/>
              <a:cxnLst/>
              <a:rect l="l" t="t" r="r" b="b"/>
              <a:pathLst>
                <a:path w="3592045" h="3618896">
                  <a:moveTo>
                    <a:pt x="0" y="0"/>
                  </a:moveTo>
                  <a:lnTo>
                    <a:pt x="3592045" y="0"/>
                  </a:lnTo>
                  <a:lnTo>
                    <a:pt x="3592045" y="3618896"/>
                  </a:lnTo>
                  <a:lnTo>
                    <a:pt x="0" y="3618896"/>
                  </a:lnTo>
                  <a:close/>
                </a:path>
              </a:pathLst>
            </a:custGeom>
            <a:solidFill>
              <a:srgbClr val="A3CD5F"/>
            </a:solidFill>
          </p:spPr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8029" y="3453587"/>
            <a:ext cx="2067830" cy="206783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8647" y="3453587"/>
            <a:ext cx="2067830" cy="206783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93432" y="3453587"/>
            <a:ext cx="2067830" cy="206783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8029" y="6739733"/>
            <a:ext cx="2067830" cy="206783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68647" y="6739733"/>
            <a:ext cx="2067830" cy="206783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93432" y="6739733"/>
            <a:ext cx="2067830" cy="2067830"/>
          </a:xfrm>
          <a:prstGeom prst="rect">
            <a:avLst/>
          </a:prstGeom>
        </p:spPr>
      </p:pic>
      <p:grpSp>
        <p:nvGrpSpPr>
          <p:cNvPr id="11" name="Group 11"/>
          <p:cNvGrpSpPr/>
          <p:nvPr/>
        </p:nvGrpSpPr>
        <p:grpSpPr>
          <a:xfrm>
            <a:off x="1028700" y="875242"/>
            <a:ext cx="2172927" cy="2172927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ABB1E"/>
            </a:solidFill>
          </p:spPr>
        </p:sp>
      </p:grpSp>
      <p:sp>
        <p:nvSpPr>
          <p:cNvPr id="13" name="Freeform 13"/>
          <p:cNvSpPr/>
          <p:nvPr/>
        </p:nvSpPr>
        <p:spPr>
          <a:xfrm>
            <a:off x="189901" y="2004809"/>
            <a:ext cx="8776888" cy="8282191"/>
          </a:xfrm>
          <a:custGeom>
            <a:avLst/>
            <a:gdLst/>
            <a:ahLst/>
            <a:cxnLst/>
            <a:rect l="l" t="t" r="r" b="b"/>
            <a:pathLst>
              <a:path w="8776888" h="8282191">
                <a:moveTo>
                  <a:pt x="0" y="0"/>
                </a:moveTo>
                <a:lnTo>
                  <a:pt x="8776888" y="0"/>
                </a:lnTo>
                <a:lnTo>
                  <a:pt x="8776888" y="8282191"/>
                </a:lnTo>
                <a:lnTo>
                  <a:pt x="0" y="82821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974061" y="940826"/>
            <a:ext cx="7742703" cy="156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52"/>
              </a:lnSpc>
            </a:pPr>
            <a:r>
              <a:rPr lang="en-US" sz="6200">
                <a:solidFill>
                  <a:srgbClr val="FFFFFF"/>
                </a:solidFill>
                <a:latin typeface="League Spartan"/>
              </a:rPr>
              <a:t>Resources Available to 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38546" y="5617915"/>
            <a:ext cx="2866797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Land Resources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81911" y="5617915"/>
            <a:ext cx="2127002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Natural Gas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052431" y="5617915"/>
            <a:ext cx="2949833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Animal Resources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738546" y="8918575"/>
            <a:ext cx="2866797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Forest Resources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839061" y="8918575"/>
            <a:ext cx="2012702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Wind Energy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052431" y="8918575"/>
            <a:ext cx="2949833" cy="339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Montserrat Classic"/>
              </a:rPr>
              <a:t>Solar Energy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10352</TotalTime>
  <Words>328</Words>
  <Application>Microsoft Office PowerPoint</Application>
  <PresentationFormat>Custom</PresentationFormat>
  <Paragraphs>41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Montserrat Classic</vt:lpstr>
      <vt:lpstr>Proxima Nova</vt:lpstr>
      <vt:lpstr>Calibri</vt:lpstr>
      <vt:lpstr>League Spartan</vt:lpstr>
      <vt:lpstr>Arial</vt:lpstr>
      <vt:lpstr>Montserrat Classic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Resources </dc:title>
  <cp:lastModifiedBy>Holalakere, Ramesha (CIM TOOLS)</cp:lastModifiedBy>
  <cp:revision>4</cp:revision>
  <dcterms:created xsi:type="dcterms:W3CDTF">2006-08-16T00:00:00Z</dcterms:created>
  <dcterms:modified xsi:type="dcterms:W3CDTF">2025-02-13T11:47:50Z</dcterms:modified>
  <dc:identifier>DAF3-p8JU9k</dc:identifier>
</cp:coreProperties>
</file>