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8"/>
  </p:notesMasterIdLst>
  <p:sldIdLst>
    <p:sldId id="502" r:id="rId3"/>
    <p:sldId id="550" r:id="rId4"/>
    <p:sldId id="582" r:id="rId5"/>
    <p:sldId id="556" r:id="rId6"/>
    <p:sldId id="567" r:id="rId7"/>
    <p:sldId id="583" r:id="rId8"/>
    <p:sldId id="568" r:id="rId9"/>
    <p:sldId id="569" r:id="rId10"/>
    <p:sldId id="585" r:id="rId11"/>
    <p:sldId id="584" r:id="rId12"/>
    <p:sldId id="570" r:id="rId13"/>
    <p:sldId id="586" r:id="rId14"/>
    <p:sldId id="571" r:id="rId15"/>
    <p:sldId id="572" r:id="rId16"/>
    <p:sldId id="587" r:id="rId17"/>
    <p:sldId id="588" r:id="rId18"/>
    <p:sldId id="574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5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alingeshwara T" initials="ST" lastIdx="2" clrIdx="0">
    <p:extLst>
      <p:ext uri="{19B8F6BF-5375-455C-9EA6-DF929625EA0E}">
        <p15:presenceInfo xmlns:p15="http://schemas.microsoft.com/office/powerpoint/2012/main" userId="Siddalingeshwara 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11E27-5996-467C-AB46-48F9B0B4BE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2E6CB-31D8-4B49-94AF-F8BD964A2822}">
      <dgm:prSet phldrT="[Text]"/>
      <dgm:spPr>
        <a:xfrm>
          <a:off x="523233" y="1561584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NRC</a:t>
          </a:r>
        </a:p>
      </dgm:t>
    </dgm:pt>
    <dgm:pt modelId="{38E0B8EA-4691-4928-B293-C13F19FF70EC}" type="parTrans" cxnId="{44C63D3A-DEC5-4085-A003-73D0AE5A2942}">
      <dgm:prSet/>
      <dgm:spPr/>
      <dgm:t>
        <a:bodyPr/>
        <a:lstStyle/>
        <a:p>
          <a:endParaRPr lang="en-US"/>
        </a:p>
      </dgm:t>
    </dgm:pt>
    <dgm:pt modelId="{5472983C-E708-4F2B-BFEA-1CF1F1FEC4B4}" type="sibTrans" cxnId="{44C63D3A-DEC5-4085-A003-73D0AE5A2942}">
      <dgm:prSet/>
      <dgm:spPr/>
      <dgm:t>
        <a:bodyPr/>
        <a:lstStyle/>
        <a:p>
          <a:endParaRPr lang="en-US"/>
        </a:p>
      </dgm:t>
    </dgm:pt>
    <dgm:pt modelId="{819A55B0-9F49-4020-ADF0-B0BFF61C9829}">
      <dgm:prSet phldrT="[Text]"/>
      <dgm:spPr>
        <a:xfrm>
          <a:off x="1602803" y="1099333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Soft NRC</a:t>
          </a:r>
        </a:p>
      </dgm:t>
    </dgm:pt>
    <dgm:pt modelId="{7FCD792E-CC56-4BE1-B134-FA348C15C796}" type="parTrans" cxnId="{2EEB06B2-A6EA-462A-A981-4A0B1D29D59C}">
      <dgm:prSet/>
      <dgm:spPr>
        <a:xfrm rot="18202459">
          <a:off x="1173787" y="1510911"/>
          <a:ext cx="55353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53531" y="1331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E5F03FA-8965-46A0-B48F-AACCE4A5A465}" type="sibTrans" cxnId="{2EEB06B2-A6EA-462A-A981-4A0B1D29D59C}">
      <dgm:prSet/>
      <dgm:spPr/>
      <dgm:t>
        <a:bodyPr/>
        <a:lstStyle/>
        <a:p>
          <a:endParaRPr lang="en-US"/>
        </a:p>
      </dgm:t>
    </dgm:pt>
    <dgm:pt modelId="{0C2614D8-D0B7-4FB9-9A71-22CFC7642C25}">
      <dgm:prSet phldrT="[Text]"/>
      <dgm:spPr>
        <a:xfrm>
          <a:off x="2693426" y="1338752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FAI</a:t>
          </a:r>
        </a:p>
      </dgm:t>
    </dgm:pt>
    <dgm:pt modelId="{05854622-7A89-4522-AAE3-DA2B90AD086F}" type="parTrans" cxnId="{77101C52-CB17-4A29-B648-5D8EFADB70A6}">
      <dgm:prSet/>
      <dgm:spPr>
        <a:xfrm rot="2231312">
          <a:off x="2337599" y="1399494"/>
          <a:ext cx="3961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96100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0FF0E83-1E07-426F-85AB-17FEF4FF3D5C}" type="sibTrans" cxnId="{77101C52-CB17-4A29-B648-5D8EFADB70A6}">
      <dgm:prSet/>
      <dgm:spPr/>
      <dgm:t>
        <a:bodyPr/>
        <a:lstStyle/>
        <a:p>
          <a:endParaRPr lang="en-US"/>
        </a:p>
      </dgm:t>
    </dgm:pt>
    <dgm:pt modelId="{C8644C8E-8C23-471B-AEC2-3D338C03AE10}">
      <dgm:prSet phldrT="[Text]"/>
      <dgm:spPr>
        <a:xfrm>
          <a:off x="1608329" y="2007249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Hard NRC</a:t>
          </a:r>
        </a:p>
      </dgm:t>
    </dgm:pt>
    <dgm:pt modelId="{2867A672-1CEE-4C5A-A2AC-16A6B0A923AC}" type="parTrans" cxnId="{96A2AA99-B5B0-4F78-AAE4-55C23C70D05E}">
      <dgm:prSet/>
      <dgm:spPr>
        <a:xfrm rot="3310531">
          <a:off x="1181868" y="1964869"/>
          <a:ext cx="5428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2894" y="1331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2FCA0CF-800B-472E-B359-16B48D06B218}" type="sibTrans" cxnId="{96A2AA99-B5B0-4F78-AAE4-55C23C70D05E}">
      <dgm:prSet/>
      <dgm:spPr/>
      <dgm:t>
        <a:bodyPr/>
        <a:lstStyle/>
        <a:p>
          <a:endParaRPr lang="en-US"/>
        </a:p>
      </dgm:t>
    </dgm:pt>
    <dgm:pt modelId="{5BF18AB2-BBC0-4B59-A44D-F8EE6A3DC4ED}">
      <dgm:prSet phldrT="[Text]"/>
      <dgm:spPr>
        <a:xfrm>
          <a:off x="2693426" y="1784417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Tool desgin</a:t>
          </a:r>
        </a:p>
      </dgm:t>
    </dgm:pt>
    <dgm:pt modelId="{16543334-C694-4E61-98F7-743BA2ADFB6F}" type="parTrans" cxnId="{A8180A45-8B7B-4715-AB7B-B1A6DDFAA951}">
      <dgm:prSet/>
      <dgm:spPr>
        <a:xfrm rot="19457599">
          <a:off x="2347512" y="2076285"/>
          <a:ext cx="3818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81800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5B140AE-8B12-4A4A-ABB2-19FE7B8293EB}" type="sibTrans" cxnId="{A8180A45-8B7B-4715-AB7B-B1A6DDFAA951}">
      <dgm:prSet/>
      <dgm:spPr/>
      <dgm:t>
        <a:bodyPr/>
        <a:lstStyle/>
        <a:p>
          <a:endParaRPr lang="en-US"/>
        </a:p>
      </dgm:t>
    </dgm:pt>
    <dgm:pt modelId="{255C762A-7D8B-47AE-BB67-F227652FAFE4}">
      <dgm:prSet phldrT="[Text]"/>
      <dgm:spPr>
        <a:xfrm>
          <a:off x="2693426" y="2230081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Tool fabrication</a:t>
          </a:r>
        </a:p>
      </dgm:t>
    </dgm:pt>
    <dgm:pt modelId="{4F547643-4FF6-49C8-80BC-3D38A386C77F}" type="parTrans" cxnId="{05FC6EF4-C8E3-434B-99A9-2EEE451BF551}">
      <dgm:prSet/>
      <dgm:spPr>
        <a:xfrm rot="2142401">
          <a:off x="2347512" y="2299117"/>
          <a:ext cx="3818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81800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236959F-66DD-4781-9F6C-99F1D7960A42}" type="sibTrans" cxnId="{05FC6EF4-C8E3-434B-99A9-2EEE451BF551}">
      <dgm:prSet/>
      <dgm:spPr/>
      <dgm:t>
        <a:bodyPr/>
        <a:lstStyle/>
        <a:p>
          <a:endParaRPr lang="en-US"/>
        </a:p>
      </dgm:t>
    </dgm:pt>
    <dgm:pt modelId="{3D98B489-884E-48D5-A983-0394D018B2CB}">
      <dgm:prSet/>
      <dgm:spPr>
        <a:xfrm>
          <a:off x="3778522" y="1758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MOS</a:t>
          </a:r>
        </a:p>
      </dgm:t>
    </dgm:pt>
    <dgm:pt modelId="{927E11B5-26A1-42D9-93BC-5C2301740A82}" type="parTrans" cxnId="{FCFCACF3-37E7-43E3-A9E5-EAAE525411A9}">
      <dgm:prSet/>
      <dgm:spPr>
        <a:xfrm rot="17350740">
          <a:off x="3151654" y="627875"/>
          <a:ext cx="9437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43708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71754B1A-457D-4412-A341-6E56DB23C7AB}" type="sibTrans" cxnId="{FCFCACF3-37E7-43E3-A9E5-EAAE525411A9}">
      <dgm:prSet/>
      <dgm:spPr/>
      <dgm:t>
        <a:bodyPr/>
        <a:lstStyle/>
        <a:p>
          <a:endParaRPr lang="en-US"/>
        </a:p>
      </dgm:t>
    </dgm:pt>
    <dgm:pt modelId="{0C25180B-A9A6-4163-9D7B-3B4D37E67327}">
      <dgm:prSet/>
      <dgm:spPr>
        <a:xfrm>
          <a:off x="2693426" y="893087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Engineering efforts</a:t>
          </a:r>
        </a:p>
      </dgm:t>
    </dgm:pt>
    <dgm:pt modelId="{F9CE27A2-771C-4B73-B2F6-09368E070E08}" type="parTrans" cxnId="{E0D9EC98-71D1-4E36-AA0B-F1A1102C4DD5}">
      <dgm:prSet/>
      <dgm:spPr>
        <a:xfrm rot="19609883">
          <a:off x="2347160" y="1176662"/>
          <a:ext cx="376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76976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A911EF9-4474-4473-8245-318E8D792E16}" type="sibTrans" cxnId="{E0D9EC98-71D1-4E36-AA0B-F1A1102C4DD5}">
      <dgm:prSet/>
      <dgm:spPr/>
      <dgm:t>
        <a:bodyPr/>
        <a:lstStyle/>
        <a:p>
          <a:endParaRPr lang="en-US"/>
        </a:p>
      </dgm:t>
    </dgm:pt>
    <dgm:pt modelId="{03B46CD3-B172-428C-9EEC-9B3E37D1440D}">
      <dgm:prSet/>
      <dgm:spPr>
        <a:xfrm>
          <a:off x="3778522" y="447423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NC programming</a:t>
          </a:r>
        </a:p>
      </dgm:t>
    </dgm:pt>
    <dgm:pt modelId="{155AD89E-0002-433A-AA74-DF90A96072A5}" type="parTrans" cxnId="{B02E0127-234A-4ED5-8030-EF145235036C}">
      <dgm:prSet/>
      <dgm:spPr>
        <a:xfrm rot="18289469">
          <a:off x="3352061" y="850707"/>
          <a:ext cx="5428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2894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E5655B42-BDF4-438A-91DB-EBD31541C5DC}" type="sibTrans" cxnId="{B02E0127-234A-4ED5-8030-EF145235036C}">
      <dgm:prSet/>
      <dgm:spPr/>
      <dgm:t>
        <a:bodyPr/>
        <a:lstStyle/>
        <a:p>
          <a:endParaRPr lang="en-US"/>
        </a:p>
      </dgm:t>
    </dgm:pt>
    <dgm:pt modelId="{A138B7B9-DD1F-4FED-9480-026C7522CF2D}">
      <dgm:prSet/>
      <dgm:spPr>
        <a:xfrm>
          <a:off x="3778522" y="893087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Model +Digitizatian</a:t>
          </a:r>
        </a:p>
      </dgm:t>
    </dgm:pt>
    <dgm:pt modelId="{0C357061-9405-4AAC-ABE9-779834EDC106}" type="parTrans" cxnId="{921DC1FE-2AC5-4FDD-91D8-CAFFB535D021}">
      <dgm:prSet/>
      <dgm:spPr>
        <a:xfrm>
          <a:off x="3468495" y="1073539"/>
          <a:ext cx="3100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10027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901A46B-49A5-4E97-843D-A57399B2E1DD}" type="sibTrans" cxnId="{921DC1FE-2AC5-4FDD-91D8-CAFFB535D021}">
      <dgm:prSet/>
      <dgm:spPr/>
      <dgm:t>
        <a:bodyPr/>
        <a:lstStyle/>
        <a:p>
          <a:endParaRPr lang="en-US"/>
        </a:p>
      </dgm:t>
    </dgm:pt>
    <dgm:pt modelId="{E59EE20C-C5B3-4D08-A237-68344FB3E660}">
      <dgm:prSet/>
      <dgm:spPr>
        <a:xfrm>
          <a:off x="3778522" y="1338752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QA </a:t>
          </a:r>
          <a:r>
            <a:rPr lang="en-U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925B8E0-EEB4-481C-9C69-BE6CC2E5CB49}" type="parTrans" cxnId="{066D5929-2FAF-4B9C-845F-C5292404629D}">
      <dgm:prSet/>
      <dgm:spPr>
        <a:xfrm rot="3310531">
          <a:off x="3352061" y="1296372"/>
          <a:ext cx="5428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2894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4DAD514-1D3A-4C81-9F19-D5FC8046BFF6}" type="sibTrans" cxnId="{066D5929-2FAF-4B9C-845F-C5292404629D}">
      <dgm:prSet/>
      <dgm:spPr/>
      <dgm:t>
        <a:bodyPr/>
        <a:lstStyle/>
        <a:p>
          <a:endParaRPr lang="en-US"/>
        </a:p>
      </dgm:t>
    </dgm:pt>
    <dgm:pt modelId="{7B8348F1-5F56-4529-B0B3-98EA725A77D4}">
      <dgm:prSet/>
      <dgm:spPr>
        <a:xfrm>
          <a:off x="3778522" y="1784417"/>
          <a:ext cx="775068" cy="387534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FAI Plan</a:t>
          </a:r>
        </a:p>
      </dgm:t>
    </dgm:pt>
    <dgm:pt modelId="{4C8B4BBD-D759-45F8-88DF-43471627EB8D}" type="parTrans" cxnId="{128004D3-DDC0-451F-9E38-EA15A1B83A22}">
      <dgm:prSet/>
      <dgm:spPr>
        <a:xfrm rot="4249260">
          <a:off x="3151654" y="1519204"/>
          <a:ext cx="9437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43708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0B99A03-FB48-456F-8375-D1B444694D65}" type="sibTrans" cxnId="{128004D3-DDC0-451F-9E38-EA15A1B83A22}">
      <dgm:prSet/>
      <dgm:spPr/>
      <dgm:t>
        <a:bodyPr/>
        <a:lstStyle/>
        <a:p>
          <a:endParaRPr lang="en-US"/>
        </a:p>
      </dgm:t>
    </dgm:pt>
    <dgm:pt modelId="{CF507BF1-F276-4CBB-B947-BB0192088236}" type="pres">
      <dgm:prSet presAssocID="{92711E27-5996-467C-AB46-48F9B0B4B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445215-F437-41E6-9590-3B8F440C0C85}" type="pres">
      <dgm:prSet presAssocID="{2732E6CB-31D8-4B49-94AF-F8BD964A2822}" presName="root1" presStyleCnt="0"/>
      <dgm:spPr/>
    </dgm:pt>
    <dgm:pt modelId="{219E1A37-CC30-4C5B-AB1A-45F1F88B1F1E}" type="pres">
      <dgm:prSet presAssocID="{2732E6CB-31D8-4B49-94AF-F8BD964A282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06BE67-0D62-42BE-8DA4-9D7ED5DD6EFF}" type="pres">
      <dgm:prSet presAssocID="{2732E6CB-31D8-4B49-94AF-F8BD964A2822}" presName="level2hierChild" presStyleCnt="0"/>
      <dgm:spPr/>
    </dgm:pt>
    <dgm:pt modelId="{DFE47B27-0061-4E5B-9345-D82B218B2F0E}" type="pres">
      <dgm:prSet presAssocID="{7FCD792E-CC56-4BE1-B134-FA348C15C79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241D2AC-1CC8-45C4-B85C-202A22EA02C8}" type="pres">
      <dgm:prSet presAssocID="{7FCD792E-CC56-4BE1-B134-FA348C15C79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9E23E65-0345-4DAB-A060-986A250099BF}" type="pres">
      <dgm:prSet presAssocID="{819A55B0-9F49-4020-ADF0-B0BFF61C9829}" presName="root2" presStyleCnt="0"/>
      <dgm:spPr/>
    </dgm:pt>
    <dgm:pt modelId="{9961E3F1-A51D-4A2C-A9B5-AF3B0AA52446}" type="pres">
      <dgm:prSet presAssocID="{819A55B0-9F49-4020-ADF0-B0BFF61C9829}" presName="LevelTwoTextNode" presStyleLbl="node2" presStyleIdx="0" presStyleCnt="2" custLinFactNeighborX="-713" custLinFactNeighborY="-4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57248-407E-4034-8A6E-80DE0DCEBB41}" type="pres">
      <dgm:prSet presAssocID="{819A55B0-9F49-4020-ADF0-B0BFF61C9829}" presName="level3hierChild" presStyleCnt="0"/>
      <dgm:spPr/>
    </dgm:pt>
    <dgm:pt modelId="{8D482911-C978-4B85-8B6B-FF473314D7DF}" type="pres">
      <dgm:prSet presAssocID="{F9CE27A2-771C-4B73-B2F6-09368E070E0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F30B418-A5C4-4257-B32C-B480B07B46BB}" type="pres">
      <dgm:prSet presAssocID="{F9CE27A2-771C-4B73-B2F6-09368E070E0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61026ADD-3324-488C-B42B-2EA129C94D23}" type="pres">
      <dgm:prSet presAssocID="{0C25180B-A9A6-4163-9D7B-3B4D37E67327}" presName="root2" presStyleCnt="0"/>
      <dgm:spPr/>
    </dgm:pt>
    <dgm:pt modelId="{1A9BF22B-E69A-47E3-80C2-A9276FBF15BA}" type="pres">
      <dgm:prSet presAssocID="{0C25180B-A9A6-4163-9D7B-3B4D37E6732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FCB4FF-719D-456F-9CEC-36AEDE3ED86E}" type="pres">
      <dgm:prSet presAssocID="{0C25180B-A9A6-4163-9D7B-3B4D37E67327}" presName="level3hierChild" presStyleCnt="0"/>
      <dgm:spPr/>
    </dgm:pt>
    <dgm:pt modelId="{E44326DA-3F79-43A2-A03D-AED82CDFB113}" type="pres">
      <dgm:prSet presAssocID="{927E11B5-26A1-42D9-93BC-5C2301740A82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ABF1A64E-15A2-4B43-B21C-FCE392DBD813}" type="pres">
      <dgm:prSet presAssocID="{927E11B5-26A1-42D9-93BC-5C2301740A82}" presName="connTx" presStyleLbl="parChTrans1D4" presStyleIdx="0" presStyleCnt="5"/>
      <dgm:spPr/>
      <dgm:t>
        <a:bodyPr/>
        <a:lstStyle/>
        <a:p>
          <a:endParaRPr lang="en-US"/>
        </a:p>
      </dgm:t>
    </dgm:pt>
    <dgm:pt modelId="{2E27B086-4BB9-4D21-A6B2-EBE6B898800A}" type="pres">
      <dgm:prSet presAssocID="{3D98B489-884E-48D5-A983-0394D018B2CB}" presName="root2" presStyleCnt="0"/>
      <dgm:spPr/>
    </dgm:pt>
    <dgm:pt modelId="{3EF485A8-250A-42CF-A102-B5DBF18E94C4}" type="pres">
      <dgm:prSet presAssocID="{3D98B489-884E-48D5-A983-0394D018B2CB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E1AD78-0C68-4D2A-BAFD-DE204F2FCD3C}" type="pres">
      <dgm:prSet presAssocID="{3D98B489-884E-48D5-A983-0394D018B2CB}" presName="level3hierChild" presStyleCnt="0"/>
      <dgm:spPr/>
    </dgm:pt>
    <dgm:pt modelId="{1EE13D5F-E98B-4E19-A3E1-8006051FEDC0}" type="pres">
      <dgm:prSet presAssocID="{155AD89E-0002-433A-AA74-DF90A96072A5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879079DF-DBF8-42FA-9315-6DF7CEF0BB24}" type="pres">
      <dgm:prSet presAssocID="{155AD89E-0002-433A-AA74-DF90A96072A5}" presName="connTx" presStyleLbl="parChTrans1D4" presStyleIdx="1" presStyleCnt="5"/>
      <dgm:spPr/>
      <dgm:t>
        <a:bodyPr/>
        <a:lstStyle/>
        <a:p>
          <a:endParaRPr lang="en-US"/>
        </a:p>
      </dgm:t>
    </dgm:pt>
    <dgm:pt modelId="{3C763F08-1F94-4F61-8B79-05C3FC3AD09D}" type="pres">
      <dgm:prSet presAssocID="{03B46CD3-B172-428C-9EEC-9B3E37D1440D}" presName="root2" presStyleCnt="0"/>
      <dgm:spPr/>
    </dgm:pt>
    <dgm:pt modelId="{BB24B39A-0F8E-4624-B3CF-5D6BE0905806}" type="pres">
      <dgm:prSet presAssocID="{03B46CD3-B172-428C-9EEC-9B3E37D1440D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B9189-D3CE-4DE6-A95B-01E75AEA11C6}" type="pres">
      <dgm:prSet presAssocID="{03B46CD3-B172-428C-9EEC-9B3E37D1440D}" presName="level3hierChild" presStyleCnt="0"/>
      <dgm:spPr/>
    </dgm:pt>
    <dgm:pt modelId="{8B085357-12A0-49E7-856C-DEF92DF0C76B}" type="pres">
      <dgm:prSet presAssocID="{0C357061-9405-4AAC-ABE9-779834EDC106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C1F02F75-A1EB-4A8B-8C3B-B920E4E81A0C}" type="pres">
      <dgm:prSet presAssocID="{0C357061-9405-4AAC-ABE9-779834EDC106}" presName="connTx" presStyleLbl="parChTrans1D4" presStyleIdx="2" presStyleCnt="5"/>
      <dgm:spPr/>
      <dgm:t>
        <a:bodyPr/>
        <a:lstStyle/>
        <a:p>
          <a:endParaRPr lang="en-US"/>
        </a:p>
      </dgm:t>
    </dgm:pt>
    <dgm:pt modelId="{BCB34CDA-F15F-4D4F-BD6B-21C2C2A089A4}" type="pres">
      <dgm:prSet presAssocID="{A138B7B9-DD1F-4FED-9480-026C7522CF2D}" presName="root2" presStyleCnt="0"/>
      <dgm:spPr/>
    </dgm:pt>
    <dgm:pt modelId="{C4EB7AD9-1852-4AA0-8ABA-8053C983BA4B}" type="pres">
      <dgm:prSet presAssocID="{A138B7B9-DD1F-4FED-9480-026C7522CF2D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7A317-D776-49A6-AE7A-CA0E3A07CAE7}" type="pres">
      <dgm:prSet presAssocID="{A138B7B9-DD1F-4FED-9480-026C7522CF2D}" presName="level3hierChild" presStyleCnt="0"/>
      <dgm:spPr/>
    </dgm:pt>
    <dgm:pt modelId="{C98099E3-E2E0-4781-A195-6E497BEB5532}" type="pres">
      <dgm:prSet presAssocID="{F925B8E0-EEB4-481C-9C69-BE6CC2E5CB49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0AEA0386-F543-447C-B6D5-CBA443A2917A}" type="pres">
      <dgm:prSet presAssocID="{F925B8E0-EEB4-481C-9C69-BE6CC2E5CB49}" presName="connTx" presStyleLbl="parChTrans1D4" presStyleIdx="3" presStyleCnt="5"/>
      <dgm:spPr/>
      <dgm:t>
        <a:bodyPr/>
        <a:lstStyle/>
        <a:p>
          <a:endParaRPr lang="en-US"/>
        </a:p>
      </dgm:t>
    </dgm:pt>
    <dgm:pt modelId="{B3B768EF-047A-49A6-938D-AF844A0A251B}" type="pres">
      <dgm:prSet presAssocID="{E59EE20C-C5B3-4D08-A237-68344FB3E660}" presName="root2" presStyleCnt="0"/>
      <dgm:spPr/>
    </dgm:pt>
    <dgm:pt modelId="{8C589BB4-BEE5-43B8-B0ED-C2D540735F73}" type="pres">
      <dgm:prSet presAssocID="{E59EE20C-C5B3-4D08-A237-68344FB3E660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B9B04-966F-431E-BB20-B424D3AB0A26}" type="pres">
      <dgm:prSet presAssocID="{E59EE20C-C5B3-4D08-A237-68344FB3E660}" presName="level3hierChild" presStyleCnt="0"/>
      <dgm:spPr/>
    </dgm:pt>
    <dgm:pt modelId="{3F134C19-7351-41D3-8F92-DB5CC5FF6F2F}" type="pres">
      <dgm:prSet presAssocID="{4C8B4BBD-D759-45F8-88DF-43471627EB8D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26A9FD7-953F-4901-8BFC-283044F0BC26}" type="pres">
      <dgm:prSet presAssocID="{4C8B4BBD-D759-45F8-88DF-43471627EB8D}" presName="connTx" presStyleLbl="parChTrans1D4" presStyleIdx="4" presStyleCnt="5"/>
      <dgm:spPr/>
      <dgm:t>
        <a:bodyPr/>
        <a:lstStyle/>
        <a:p>
          <a:endParaRPr lang="en-US"/>
        </a:p>
      </dgm:t>
    </dgm:pt>
    <dgm:pt modelId="{A79DFDDD-B2D8-4524-896C-764FBCE265FC}" type="pres">
      <dgm:prSet presAssocID="{7B8348F1-5F56-4529-B0B3-98EA725A77D4}" presName="root2" presStyleCnt="0"/>
      <dgm:spPr/>
    </dgm:pt>
    <dgm:pt modelId="{1C651A2D-C3C7-4D35-B316-024DE8A3454F}" type="pres">
      <dgm:prSet presAssocID="{7B8348F1-5F56-4529-B0B3-98EA725A77D4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30247-C8D4-437C-8793-FD6B014C8C9E}" type="pres">
      <dgm:prSet presAssocID="{7B8348F1-5F56-4529-B0B3-98EA725A77D4}" presName="level3hierChild" presStyleCnt="0"/>
      <dgm:spPr/>
    </dgm:pt>
    <dgm:pt modelId="{CC1220B8-C472-4A83-9430-42B5171C12DE}" type="pres">
      <dgm:prSet presAssocID="{05854622-7A89-4522-AAE3-DA2B90AD086F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3386E698-829A-42A9-AEF1-81AA504D19AC}" type="pres">
      <dgm:prSet presAssocID="{05854622-7A89-4522-AAE3-DA2B90AD086F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D530B67-0CE0-455E-9ECD-74F3C49FD0F7}" type="pres">
      <dgm:prSet presAssocID="{0C2614D8-D0B7-4FB9-9A71-22CFC7642C25}" presName="root2" presStyleCnt="0"/>
      <dgm:spPr/>
    </dgm:pt>
    <dgm:pt modelId="{BA006F2D-1EA4-4E6B-8E0F-6D4F8BD41575}" type="pres">
      <dgm:prSet presAssocID="{0C2614D8-D0B7-4FB9-9A71-22CFC7642C2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4D0FB0-40AB-4B93-A55A-E7414DF409D1}" type="pres">
      <dgm:prSet presAssocID="{0C2614D8-D0B7-4FB9-9A71-22CFC7642C25}" presName="level3hierChild" presStyleCnt="0"/>
      <dgm:spPr/>
    </dgm:pt>
    <dgm:pt modelId="{11EAE569-0BD2-4B76-8E95-BFF5A916ADB8}" type="pres">
      <dgm:prSet presAssocID="{2867A672-1CEE-4C5A-A2AC-16A6B0A923A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0B6F06B-8432-454E-9EB1-5AB0D72ACE10}" type="pres">
      <dgm:prSet presAssocID="{2867A672-1CEE-4C5A-A2AC-16A6B0A923A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F3A6DFC-7190-4AE4-8135-9717F3DD6AB7}" type="pres">
      <dgm:prSet presAssocID="{C8644C8E-8C23-471B-AEC2-3D338C03AE10}" presName="root2" presStyleCnt="0"/>
      <dgm:spPr/>
    </dgm:pt>
    <dgm:pt modelId="{9C6F2348-11C3-4FD8-AB84-0680A521CC14}" type="pres">
      <dgm:prSet presAssocID="{C8644C8E-8C23-471B-AEC2-3D338C03AE1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F6EC10-F7D3-4DBE-989F-A881004403CB}" type="pres">
      <dgm:prSet presAssocID="{C8644C8E-8C23-471B-AEC2-3D338C03AE10}" presName="level3hierChild" presStyleCnt="0"/>
      <dgm:spPr/>
    </dgm:pt>
    <dgm:pt modelId="{A8A389FF-9DC3-4F86-BAA0-565717BF0136}" type="pres">
      <dgm:prSet presAssocID="{16543334-C694-4E61-98F7-743BA2ADFB6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237D879-1ABE-4371-AE3B-4F913F115F36}" type="pres">
      <dgm:prSet presAssocID="{16543334-C694-4E61-98F7-743BA2ADFB6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CAAD936-C3E9-4066-85A1-B12AC931D7F3}" type="pres">
      <dgm:prSet presAssocID="{5BF18AB2-BBC0-4B59-A44D-F8EE6A3DC4ED}" presName="root2" presStyleCnt="0"/>
      <dgm:spPr/>
    </dgm:pt>
    <dgm:pt modelId="{449BBCCF-6C32-4474-A238-214E934DAB38}" type="pres">
      <dgm:prSet presAssocID="{5BF18AB2-BBC0-4B59-A44D-F8EE6A3DC4E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9AD97-5E82-4435-90AF-5CB507212847}" type="pres">
      <dgm:prSet presAssocID="{5BF18AB2-BBC0-4B59-A44D-F8EE6A3DC4ED}" presName="level3hierChild" presStyleCnt="0"/>
      <dgm:spPr/>
    </dgm:pt>
    <dgm:pt modelId="{7982710A-7F49-4E46-9FC3-8F92511876F5}" type="pres">
      <dgm:prSet presAssocID="{4F547643-4FF6-49C8-80BC-3D38A386C77F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E21AA99-808C-45DA-BA4C-D1441AAA02E5}" type="pres">
      <dgm:prSet presAssocID="{4F547643-4FF6-49C8-80BC-3D38A386C77F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C201E49-0B17-48E5-83BD-90766108B7C0}" type="pres">
      <dgm:prSet presAssocID="{255C762A-7D8B-47AE-BB67-F227652FAFE4}" presName="root2" presStyleCnt="0"/>
      <dgm:spPr/>
    </dgm:pt>
    <dgm:pt modelId="{8FBF4F8C-25DB-438B-8826-4EFBE5B3402E}" type="pres">
      <dgm:prSet presAssocID="{255C762A-7D8B-47AE-BB67-F227652FAFE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AA70E6-2601-44AF-AA44-8C14279B7123}" type="pres">
      <dgm:prSet presAssocID="{255C762A-7D8B-47AE-BB67-F227652FAFE4}" presName="level3hierChild" presStyleCnt="0"/>
      <dgm:spPr/>
    </dgm:pt>
  </dgm:ptLst>
  <dgm:cxnLst>
    <dgm:cxn modelId="{8E278F56-33FC-4B23-95AD-213BE00FA638}" type="presOf" srcId="{F925B8E0-EEB4-481C-9C69-BE6CC2E5CB49}" destId="{C98099E3-E2E0-4781-A195-6E497BEB5532}" srcOrd="0" destOrd="0" presId="urn:microsoft.com/office/officeart/2005/8/layout/hierarchy2"/>
    <dgm:cxn modelId="{FCFCACF3-37E7-43E3-A9E5-EAAE525411A9}" srcId="{0C25180B-A9A6-4163-9D7B-3B4D37E67327}" destId="{3D98B489-884E-48D5-A983-0394D018B2CB}" srcOrd="0" destOrd="0" parTransId="{927E11B5-26A1-42D9-93BC-5C2301740A82}" sibTransId="{71754B1A-457D-4412-A341-6E56DB23C7AB}"/>
    <dgm:cxn modelId="{75C15A19-DD02-4D8E-998E-676BA51234A9}" type="presOf" srcId="{4C8B4BBD-D759-45F8-88DF-43471627EB8D}" destId="{B26A9FD7-953F-4901-8BFC-283044F0BC26}" srcOrd="1" destOrd="0" presId="urn:microsoft.com/office/officeart/2005/8/layout/hierarchy2"/>
    <dgm:cxn modelId="{69AFF403-174B-4D43-86EB-42004EFF3F2A}" type="presOf" srcId="{819A55B0-9F49-4020-ADF0-B0BFF61C9829}" destId="{9961E3F1-A51D-4A2C-A9B5-AF3B0AA52446}" srcOrd="0" destOrd="0" presId="urn:microsoft.com/office/officeart/2005/8/layout/hierarchy2"/>
    <dgm:cxn modelId="{39C72E22-809D-4616-B47B-1C514762F6E5}" type="presOf" srcId="{927E11B5-26A1-42D9-93BC-5C2301740A82}" destId="{E44326DA-3F79-43A2-A03D-AED82CDFB113}" srcOrd="0" destOrd="0" presId="urn:microsoft.com/office/officeart/2005/8/layout/hierarchy2"/>
    <dgm:cxn modelId="{0876A602-7224-416A-9FEE-2559CBE9A416}" type="presOf" srcId="{155AD89E-0002-433A-AA74-DF90A96072A5}" destId="{1EE13D5F-E98B-4E19-A3E1-8006051FEDC0}" srcOrd="0" destOrd="0" presId="urn:microsoft.com/office/officeart/2005/8/layout/hierarchy2"/>
    <dgm:cxn modelId="{714224A3-8C7D-4614-BADE-0ACD930326E3}" type="presOf" srcId="{03B46CD3-B172-428C-9EEC-9B3E37D1440D}" destId="{BB24B39A-0F8E-4624-B3CF-5D6BE0905806}" srcOrd="0" destOrd="0" presId="urn:microsoft.com/office/officeart/2005/8/layout/hierarchy2"/>
    <dgm:cxn modelId="{BA4099BA-7A09-4BBE-9742-E9A6BD24A93B}" type="presOf" srcId="{7FCD792E-CC56-4BE1-B134-FA348C15C796}" destId="{4241D2AC-1CC8-45C4-B85C-202A22EA02C8}" srcOrd="1" destOrd="0" presId="urn:microsoft.com/office/officeart/2005/8/layout/hierarchy2"/>
    <dgm:cxn modelId="{72FD6FA4-6C39-4FE4-AE45-4FA675CAFB50}" type="presOf" srcId="{0C25180B-A9A6-4163-9D7B-3B4D37E67327}" destId="{1A9BF22B-E69A-47E3-80C2-A9276FBF15BA}" srcOrd="0" destOrd="0" presId="urn:microsoft.com/office/officeart/2005/8/layout/hierarchy2"/>
    <dgm:cxn modelId="{EFC09858-5DDC-45BA-8458-E5D7581492C2}" type="presOf" srcId="{155AD89E-0002-433A-AA74-DF90A96072A5}" destId="{879079DF-DBF8-42FA-9315-6DF7CEF0BB24}" srcOrd="1" destOrd="0" presId="urn:microsoft.com/office/officeart/2005/8/layout/hierarchy2"/>
    <dgm:cxn modelId="{84932470-978C-4673-A5F2-9D52B6A6B2DA}" type="presOf" srcId="{16543334-C694-4E61-98F7-743BA2ADFB6F}" destId="{2237D879-1ABE-4371-AE3B-4F913F115F36}" srcOrd="1" destOrd="0" presId="urn:microsoft.com/office/officeart/2005/8/layout/hierarchy2"/>
    <dgm:cxn modelId="{18E56858-CA23-46BE-AC95-ED08E34CEAE7}" type="presOf" srcId="{0C2614D8-D0B7-4FB9-9A71-22CFC7642C25}" destId="{BA006F2D-1EA4-4E6B-8E0F-6D4F8BD41575}" srcOrd="0" destOrd="0" presId="urn:microsoft.com/office/officeart/2005/8/layout/hierarchy2"/>
    <dgm:cxn modelId="{921DC1FE-2AC5-4FDD-91D8-CAFFB535D021}" srcId="{0C25180B-A9A6-4163-9D7B-3B4D37E67327}" destId="{A138B7B9-DD1F-4FED-9480-026C7522CF2D}" srcOrd="2" destOrd="0" parTransId="{0C357061-9405-4AAC-ABE9-779834EDC106}" sibTransId="{C901A46B-49A5-4E97-843D-A57399B2E1DD}"/>
    <dgm:cxn modelId="{915B606A-D019-4474-8278-5765C2D28F8D}" type="presOf" srcId="{927E11B5-26A1-42D9-93BC-5C2301740A82}" destId="{ABF1A64E-15A2-4B43-B21C-FCE392DBD813}" srcOrd="1" destOrd="0" presId="urn:microsoft.com/office/officeart/2005/8/layout/hierarchy2"/>
    <dgm:cxn modelId="{B26CF20A-B5EB-44FA-AF50-9E3D7BB67D54}" type="presOf" srcId="{2867A672-1CEE-4C5A-A2AC-16A6B0A923AC}" destId="{70B6F06B-8432-454E-9EB1-5AB0D72ACE10}" srcOrd="1" destOrd="0" presId="urn:microsoft.com/office/officeart/2005/8/layout/hierarchy2"/>
    <dgm:cxn modelId="{B02E0127-234A-4ED5-8030-EF145235036C}" srcId="{0C25180B-A9A6-4163-9D7B-3B4D37E67327}" destId="{03B46CD3-B172-428C-9EEC-9B3E37D1440D}" srcOrd="1" destOrd="0" parTransId="{155AD89E-0002-433A-AA74-DF90A96072A5}" sibTransId="{E5655B42-BDF4-438A-91DB-EBD31541C5DC}"/>
    <dgm:cxn modelId="{A8180A45-8B7B-4715-AB7B-B1A6DDFAA951}" srcId="{C8644C8E-8C23-471B-AEC2-3D338C03AE10}" destId="{5BF18AB2-BBC0-4B59-A44D-F8EE6A3DC4ED}" srcOrd="0" destOrd="0" parTransId="{16543334-C694-4E61-98F7-743BA2ADFB6F}" sibTransId="{C5B140AE-8B12-4A4A-ABB2-19FE7B8293EB}"/>
    <dgm:cxn modelId="{17912991-47F7-4AAA-A16A-A8300ACBE33E}" type="presOf" srcId="{16543334-C694-4E61-98F7-743BA2ADFB6F}" destId="{A8A389FF-9DC3-4F86-BAA0-565717BF0136}" srcOrd="0" destOrd="0" presId="urn:microsoft.com/office/officeart/2005/8/layout/hierarchy2"/>
    <dgm:cxn modelId="{B30BE929-6EC7-401F-A25D-03A264C826AA}" type="presOf" srcId="{05854622-7A89-4522-AAE3-DA2B90AD086F}" destId="{3386E698-829A-42A9-AEF1-81AA504D19AC}" srcOrd="1" destOrd="0" presId="urn:microsoft.com/office/officeart/2005/8/layout/hierarchy2"/>
    <dgm:cxn modelId="{05FC6EF4-C8E3-434B-99A9-2EEE451BF551}" srcId="{C8644C8E-8C23-471B-AEC2-3D338C03AE10}" destId="{255C762A-7D8B-47AE-BB67-F227652FAFE4}" srcOrd="1" destOrd="0" parTransId="{4F547643-4FF6-49C8-80BC-3D38A386C77F}" sibTransId="{0236959F-66DD-4781-9F6C-99F1D7960A42}"/>
    <dgm:cxn modelId="{2EEB06B2-A6EA-462A-A981-4A0B1D29D59C}" srcId="{2732E6CB-31D8-4B49-94AF-F8BD964A2822}" destId="{819A55B0-9F49-4020-ADF0-B0BFF61C9829}" srcOrd="0" destOrd="0" parTransId="{7FCD792E-CC56-4BE1-B134-FA348C15C796}" sibTransId="{4E5F03FA-8965-46A0-B48F-AACCE4A5A465}"/>
    <dgm:cxn modelId="{804B0B78-DDAC-41C9-A4AF-D6E18A578B82}" type="presOf" srcId="{2867A672-1CEE-4C5A-A2AC-16A6B0A923AC}" destId="{11EAE569-0BD2-4B76-8E95-BFF5A916ADB8}" srcOrd="0" destOrd="0" presId="urn:microsoft.com/office/officeart/2005/8/layout/hierarchy2"/>
    <dgm:cxn modelId="{15911E4E-1268-44F6-AB55-D86FB1D68AEC}" type="presOf" srcId="{05854622-7A89-4522-AAE3-DA2B90AD086F}" destId="{CC1220B8-C472-4A83-9430-42B5171C12DE}" srcOrd="0" destOrd="0" presId="urn:microsoft.com/office/officeart/2005/8/layout/hierarchy2"/>
    <dgm:cxn modelId="{E0D9EC98-71D1-4E36-AA0B-F1A1102C4DD5}" srcId="{819A55B0-9F49-4020-ADF0-B0BFF61C9829}" destId="{0C25180B-A9A6-4163-9D7B-3B4D37E67327}" srcOrd="0" destOrd="0" parTransId="{F9CE27A2-771C-4B73-B2F6-09368E070E08}" sibTransId="{FA911EF9-4474-4473-8245-318E8D792E16}"/>
    <dgm:cxn modelId="{FFF3A752-54C5-4511-8E8D-3E3AA2E6E558}" type="presOf" srcId="{A138B7B9-DD1F-4FED-9480-026C7522CF2D}" destId="{C4EB7AD9-1852-4AA0-8ABA-8053C983BA4B}" srcOrd="0" destOrd="0" presId="urn:microsoft.com/office/officeart/2005/8/layout/hierarchy2"/>
    <dgm:cxn modelId="{4497A101-2240-46C5-B1B0-77D8B8D483B5}" type="presOf" srcId="{F9CE27A2-771C-4B73-B2F6-09368E070E08}" destId="{8D482911-C978-4B85-8B6B-FF473314D7DF}" srcOrd="0" destOrd="0" presId="urn:microsoft.com/office/officeart/2005/8/layout/hierarchy2"/>
    <dgm:cxn modelId="{46AA19EC-54C7-4EE7-A25C-634983F219D8}" type="presOf" srcId="{4C8B4BBD-D759-45F8-88DF-43471627EB8D}" destId="{3F134C19-7351-41D3-8F92-DB5CC5FF6F2F}" srcOrd="0" destOrd="0" presId="urn:microsoft.com/office/officeart/2005/8/layout/hierarchy2"/>
    <dgm:cxn modelId="{B63113EF-0B55-4742-82D9-AFE81544F4C3}" type="presOf" srcId="{5BF18AB2-BBC0-4B59-A44D-F8EE6A3DC4ED}" destId="{449BBCCF-6C32-4474-A238-214E934DAB38}" srcOrd="0" destOrd="0" presId="urn:microsoft.com/office/officeart/2005/8/layout/hierarchy2"/>
    <dgm:cxn modelId="{A7EA8608-E177-46A4-8789-565FA38F15B5}" type="presOf" srcId="{4F547643-4FF6-49C8-80BC-3D38A386C77F}" destId="{FE21AA99-808C-45DA-BA4C-D1441AAA02E5}" srcOrd="1" destOrd="0" presId="urn:microsoft.com/office/officeart/2005/8/layout/hierarchy2"/>
    <dgm:cxn modelId="{B0824938-307C-4CA6-8B16-DB6A47F005A6}" type="presOf" srcId="{4F547643-4FF6-49C8-80BC-3D38A386C77F}" destId="{7982710A-7F49-4E46-9FC3-8F92511876F5}" srcOrd="0" destOrd="0" presId="urn:microsoft.com/office/officeart/2005/8/layout/hierarchy2"/>
    <dgm:cxn modelId="{A365D4B2-AE69-4C90-BC62-84F6F45FCE85}" type="presOf" srcId="{C8644C8E-8C23-471B-AEC2-3D338C03AE10}" destId="{9C6F2348-11C3-4FD8-AB84-0680A521CC14}" srcOrd="0" destOrd="0" presId="urn:microsoft.com/office/officeart/2005/8/layout/hierarchy2"/>
    <dgm:cxn modelId="{679A200E-194A-4653-BD84-314A7AFC5182}" type="presOf" srcId="{2732E6CB-31D8-4B49-94AF-F8BD964A2822}" destId="{219E1A37-CC30-4C5B-AB1A-45F1F88B1F1E}" srcOrd="0" destOrd="0" presId="urn:microsoft.com/office/officeart/2005/8/layout/hierarchy2"/>
    <dgm:cxn modelId="{3FB62EF9-6F42-451E-9CB7-0C011EDE56B9}" type="presOf" srcId="{F925B8E0-EEB4-481C-9C69-BE6CC2E5CB49}" destId="{0AEA0386-F543-447C-B6D5-CBA443A2917A}" srcOrd="1" destOrd="0" presId="urn:microsoft.com/office/officeart/2005/8/layout/hierarchy2"/>
    <dgm:cxn modelId="{439DCF4D-3DF0-416F-BB70-C7E276B9BA2C}" type="presOf" srcId="{3D98B489-884E-48D5-A983-0394D018B2CB}" destId="{3EF485A8-250A-42CF-A102-B5DBF18E94C4}" srcOrd="0" destOrd="0" presId="urn:microsoft.com/office/officeart/2005/8/layout/hierarchy2"/>
    <dgm:cxn modelId="{3CDE74FD-DFA5-40BC-8C39-4DC33FC77FED}" type="presOf" srcId="{255C762A-7D8B-47AE-BB67-F227652FAFE4}" destId="{8FBF4F8C-25DB-438B-8826-4EFBE5B3402E}" srcOrd="0" destOrd="0" presId="urn:microsoft.com/office/officeart/2005/8/layout/hierarchy2"/>
    <dgm:cxn modelId="{77101C52-CB17-4A29-B648-5D8EFADB70A6}" srcId="{819A55B0-9F49-4020-ADF0-B0BFF61C9829}" destId="{0C2614D8-D0B7-4FB9-9A71-22CFC7642C25}" srcOrd="1" destOrd="0" parTransId="{05854622-7A89-4522-AAE3-DA2B90AD086F}" sibTransId="{40FF0E83-1E07-426F-85AB-17FEF4FF3D5C}"/>
    <dgm:cxn modelId="{72C89DCE-C66C-4267-9D5E-A9BC868EC5CB}" type="presOf" srcId="{0C357061-9405-4AAC-ABE9-779834EDC106}" destId="{C1F02F75-A1EB-4A8B-8C3B-B920E4E81A0C}" srcOrd="1" destOrd="0" presId="urn:microsoft.com/office/officeart/2005/8/layout/hierarchy2"/>
    <dgm:cxn modelId="{EBF819C0-87E7-4F2A-A8E2-A9D3BFC3D1B9}" type="presOf" srcId="{F9CE27A2-771C-4B73-B2F6-09368E070E08}" destId="{3F30B418-A5C4-4257-B32C-B480B07B46BB}" srcOrd="1" destOrd="0" presId="urn:microsoft.com/office/officeart/2005/8/layout/hierarchy2"/>
    <dgm:cxn modelId="{4211F11A-0933-45A4-9BB5-FBAA0C002F98}" type="presOf" srcId="{92711E27-5996-467C-AB46-48F9B0B4BEA4}" destId="{CF507BF1-F276-4CBB-B947-BB0192088236}" srcOrd="0" destOrd="0" presId="urn:microsoft.com/office/officeart/2005/8/layout/hierarchy2"/>
    <dgm:cxn modelId="{3F8A86B9-07B2-45E0-B376-CDB5B0ED78B0}" type="presOf" srcId="{7B8348F1-5F56-4529-B0B3-98EA725A77D4}" destId="{1C651A2D-C3C7-4D35-B316-024DE8A3454F}" srcOrd="0" destOrd="0" presId="urn:microsoft.com/office/officeart/2005/8/layout/hierarchy2"/>
    <dgm:cxn modelId="{16AED873-5D3C-4258-BEBF-9334FEEC30E3}" type="presOf" srcId="{7FCD792E-CC56-4BE1-B134-FA348C15C796}" destId="{DFE47B27-0061-4E5B-9345-D82B218B2F0E}" srcOrd="0" destOrd="0" presId="urn:microsoft.com/office/officeart/2005/8/layout/hierarchy2"/>
    <dgm:cxn modelId="{B8ECCA3D-A6A5-4CCA-A4C0-FD72E646066C}" type="presOf" srcId="{0C357061-9405-4AAC-ABE9-779834EDC106}" destId="{8B085357-12A0-49E7-856C-DEF92DF0C76B}" srcOrd="0" destOrd="0" presId="urn:microsoft.com/office/officeart/2005/8/layout/hierarchy2"/>
    <dgm:cxn modelId="{128004D3-DDC0-451F-9E38-EA15A1B83A22}" srcId="{0C25180B-A9A6-4163-9D7B-3B4D37E67327}" destId="{7B8348F1-5F56-4529-B0B3-98EA725A77D4}" srcOrd="4" destOrd="0" parTransId="{4C8B4BBD-D759-45F8-88DF-43471627EB8D}" sibTransId="{20B99A03-FB48-456F-8375-D1B444694D65}"/>
    <dgm:cxn modelId="{024A731E-BAA5-4726-8691-F4002A5F7FBA}" type="presOf" srcId="{E59EE20C-C5B3-4D08-A237-68344FB3E660}" destId="{8C589BB4-BEE5-43B8-B0ED-C2D540735F73}" srcOrd="0" destOrd="0" presId="urn:microsoft.com/office/officeart/2005/8/layout/hierarchy2"/>
    <dgm:cxn modelId="{066D5929-2FAF-4B9C-845F-C5292404629D}" srcId="{0C25180B-A9A6-4163-9D7B-3B4D37E67327}" destId="{E59EE20C-C5B3-4D08-A237-68344FB3E660}" srcOrd="3" destOrd="0" parTransId="{F925B8E0-EEB4-481C-9C69-BE6CC2E5CB49}" sibTransId="{24DAD514-1D3A-4C81-9F19-D5FC8046BFF6}"/>
    <dgm:cxn modelId="{96A2AA99-B5B0-4F78-AAE4-55C23C70D05E}" srcId="{2732E6CB-31D8-4B49-94AF-F8BD964A2822}" destId="{C8644C8E-8C23-471B-AEC2-3D338C03AE10}" srcOrd="1" destOrd="0" parTransId="{2867A672-1CEE-4C5A-A2AC-16A6B0A923AC}" sibTransId="{22FCA0CF-800B-472E-B359-16B48D06B218}"/>
    <dgm:cxn modelId="{44C63D3A-DEC5-4085-A003-73D0AE5A2942}" srcId="{92711E27-5996-467C-AB46-48F9B0B4BEA4}" destId="{2732E6CB-31D8-4B49-94AF-F8BD964A2822}" srcOrd="0" destOrd="0" parTransId="{38E0B8EA-4691-4928-B293-C13F19FF70EC}" sibTransId="{5472983C-E708-4F2B-BFEA-1CF1F1FEC4B4}"/>
    <dgm:cxn modelId="{F144469E-2BDC-48AE-9D4B-541DD84129AA}" type="presParOf" srcId="{CF507BF1-F276-4CBB-B947-BB0192088236}" destId="{20445215-F437-41E6-9590-3B8F440C0C85}" srcOrd="0" destOrd="0" presId="urn:microsoft.com/office/officeart/2005/8/layout/hierarchy2"/>
    <dgm:cxn modelId="{8936D986-2057-4526-A980-946770FDDF1D}" type="presParOf" srcId="{20445215-F437-41E6-9590-3B8F440C0C85}" destId="{219E1A37-CC30-4C5B-AB1A-45F1F88B1F1E}" srcOrd="0" destOrd="0" presId="urn:microsoft.com/office/officeart/2005/8/layout/hierarchy2"/>
    <dgm:cxn modelId="{0BE2633D-8A30-40AC-9916-20CCD9A93FE2}" type="presParOf" srcId="{20445215-F437-41E6-9590-3B8F440C0C85}" destId="{1106BE67-0D62-42BE-8DA4-9D7ED5DD6EFF}" srcOrd="1" destOrd="0" presId="urn:microsoft.com/office/officeart/2005/8/layout/hierarchy2"/>
    <dgm:cxn modelId="{3777833F-DD5F-4E56-B6F6-87A3B65E05FB}" type="presParOf" srcId="{1106BE67-0D62-42BE-8DA4-9D7ED5DD6EFF}" destId="{DFE47B27-0061-4E5B-9345-D82B218B2F0E}" srcOrd="0" destOrd="0" presId="urn:microsoft.com/office/officeart/2005/8/layout/hierarchy2"/>
    <dgm:cxn modelId="{61178441-0302-4C08-8F8C-F52ED46D642E}" type="presParOf" srcId="{DFE47B27-0061-4E5B-9345-D82B218B2F0E}" destId="{4241D2AC-1CC8-45C4-B85C-202A22EA02C8}" srcOrd="0" destOrd="0" presId="urn:microsoft.com/office/officeart/2005/8/layout/hierarchy2"/>
    <dgm:cxn modelId="{B641DEFD-1300-4CAC-914E-4CD2803AC9F0}" type="presParOf" srcId="{1106BE67-0D62-42BE-8DA4-9D7ED5DD6EFF}" destId="{09E23E65-0345-4DAB-A060-986A250099BF}" srcOrd="1" destOrd="0" presId="urn:microsoft.com/office/officeart/2005/8/layout/hierarchy2"/>
    <dgm:cxn modelId="{25B51041-0677-431A-BD43-46BF2D407164}" type="presParOf" srcId="{09E23E65-0345-4DAB-A060-986A250099BF}" destId="{9961E3F1-A51D-4A2C-A9B5-AF3B0AA52446}" srcOrd="0" destOrd="0" presId="urn:microsoft.com/office/officeart/2005/8/layout/hierarchy2"/>
    <dgm:cxn modelId="{D7A006BB-D726-4C36-ACE2-990CE2ADE2F3}" type="presParOf" srcId="{09E23E65-0345-4DAB-A060-986A250099BF}" destId="{5BB57248-407E-4034-8A6E-80DE0DCEBB41}" srcOrd="1" destOrd="0" presId="urn:microsoft.com/office/officeart/2005/8/layout/hierarchy2"/>
    <dgm:cxn modelId="{5E95733B-98DA-41ED-BA0A-1CBFA7F663C6}" type="presParOf" srcId="{5BB57248-407E-4034-8A6E-80DE0DCEBB41}" destId="{8D482911-C978-4B85-8B6B-FF473314D7DF}" srcOrd="0" destOrd="0" presId="urn:microsoft.com/office/officeart/2005/8/layout/hierarchy2"/>
    <dgm:cxn modelId="{89F32BF3-3CE7-431E-B184-E24D76D8E5BC}" type="presParOf" srcId="{8D482911-C978-4B85-8B6B-FF473314D7DF}" destId="{3F30B418-A5C4-4257-B32C-B480B07B46BB}" srcOrd="0" destOrd="0" presId="urn:microsoft.com/office/officeart/2005/8/layout/hierarchy2"/>
    <dgm:cxn modelId="{F557B015-A2BA-463B-8015-C362C9E7B961}" type="presParOf" srcId="{5BB57248-407E-4034-8A6E-80DE0DCEBB41}" destId="{61026ADD-3324-488C-B42B-2EA129C94D23}" srcOrd="1" destOrd="0" presId="urn:microsoft.com/office/officeart/2005/8/layout/hierarchy2"/>
    <dgm:cxn modelId="{394C7B77-8015-42EE-AB0A-37E2EA36CAE7}" type="presParOf" srcId="{61026ADD-3324-488C-B42B-2EA129C94D23}" destId="{1A9BF22B-E69A-47E3-80C2-A9276FBF15BA}" srcOrd="0" destOrd="0" presId="urn:microsoft.com/office/officeart/2005/8/layout/hierarchy2"/>
    <dgm:cxn modelId="{8464600B-F0B3-4952-A54D-C6138C394B1E}" type="presParOf" srcId="{61026ADD-3324-488C-B42B-2EA129C94D23}" destId="{17FCB4FF-719D-456F-9CEC-36AEDE3ED86E}" srcOrd="1" destOrd="0" presId="urn:microsoft.com/office/officeart/2005/8/layout/hierarchy2"/>
    <dgm:cxn modelId="{AD8DADAC-5359-4C44-9E65-2C3C82D89A35}" type="presParOf" srcId="{17FCB4FF-719D-456F-9CEC-36AEDE3ED86E}" destId="{E44326DA-3F79-43A2-A03D-AED82CDFB113}" srcOrd="0" destOrd="0" presId="urn:microsoft.com/office/officeart/2005/8/layout/hierarchy2"/>
    <dgm:cxn modelId="{FD686A3E-4EB4-4E2B-B6C3-19593E2400D3}" type="presParOf" srcId="{E44326DA-3F79-43A2-A03D-AED82CDFB113}" destId="{ABF1A64E-15A2-4B43-B21C-FCE392DBD813}" srcOrd="0" destOrd="0" presId="urn:microsoft.com/office/officeart/2005/8/layout/hierarchy2"/>
    <dgm:cxn modelId="{73D4A1B1-5616-4060-8A46-801494F2E85E}" type="presParOf" srcId="{17FCB4FF-719D-456F-9CEC-36AEDE3ED86E}" destId="{2E27B086-4BB9-4D21-A6B2-EBE6B898800A}" srcOrd="1" destOrd="0" presId="urn:microsoft.com/office/officeart/2005/8/layout/hierarchy2"/>
    <dgm:cxn modelId="{A54E889D-0FEC-4C6E-BB92-75685B9BA656}" type="presParOf" srcId="{2E27B086-4BB9-4D21-A6B2-EBE6B898800A}" destId="{3EF485A8-250A-42CF-A102-B5DBF18E94C4}" srcOrd="0" destOrd="0" presId="urn:microsoft.com/office/officeart/2005/8/layout/hierarchy2"/>
    <dgm:cxn modelId="{133B4BCF-6D33-4BF4-9365-A69C003A9B41}" type="presParOf" srcId="{2E27B086-4BB9-4D21-A6B2-EBE6B898800A}" destId="{75E1AD78-0C68-4D2A-BAFD-DE204F2FCD3C}" srcOrd="1" destOrd="0" presId="urn:microsoft.com/office/officeart/2005/8/layout/hierarchy2"/>
    <dgm:cxn modelId="{7DEBFE2B-C4A9-4C58-8A34-42EFBDDF82CB}" type="presParOf" srcId="{17FCB4FF-719D-456F-9CEC-36AEDE3ED86E}" destId="{1EE13D5F-E98B-4E19-A3E1-8006051FEDC0}" srcOrd="2" destOrd="0" presId="urn:microsoft.com/office/officeart/2005/8/layout/hierarchy2"/>
    <dgm:cxn modelId="{7144822C-A12C-4BEE-ABBE-5E7CCB7C2E2B}" type="presParOf" srcId="{1EE13D5F-E98B-4E19-A3E1-8006051FEDC0}" destId="{879079DF-DBF8-42FA-9315-6DF7CEF0BB24}" srcOrd="0" destOrd="0" presId="urn:microsoft.com/office/officeart/2005/8/layout/hierarchy2"/>
    <dgm:cxn modelId="{12F58F66-D5BA-431D-BA44-DB401216C7DC}" type="presParOf" srcId="{17FCB4FF-719D-456F-9CEC-36AEDE3ED86E}" destId="{3C763F08-1F94-4F61-8B79-05C3FC3AD09D}" srcOrd="3" destOrd="0" presId="urn:microsoft.com/office/officeart/2005/8/layout/hierarchy2"/>
    <dgm:cxn modelId="{3EFA3772-72AD-44F2-BC0E-D1F4950F179A}" type="presParOf" srcId="{3C763F08-1F94-4F61-8B79-05C3FC3AD09D}" destId="{BB24B39A-0F8E-4624-B3CF-5D6BE0905806}" srcOrd="0" destOrd="0" presId="urn:microsoft.com/office/officeart/2005/8/layout/hierarchy2"/>
    <dgm:cxn modelId="{C0A55B6F-6502-45C3-802C-1AAC5BDF2387}" type="presParOf" srcId="{3C763F08-1F94-4F61-8B79-05C3FC3AD09D}" destId="{3D6B9189-D3CE-4DE6-A95B-01E75AEA11C6}" srcOrd="1" destOrd="0" presId="urn:microsoft.com/office/officeart/2005/8/layout/hierarchy2"/>
    <dgm:cxn modelId="{0771150B-AD30-4B9A-8F5B-D4E7FFBF4CE0}" type="presParOf" srcId="{17FCB4FF-719D-456F-9CEC-36AEDE3ED86E}" destId="{8B085357-12A0-49E7-856C-DEF92DF0C76B}" srcOrd="4" destOrd="0" presId="urn:microsoft.com/office/officeart/2005/8/layout/hierarchy2"/>
    <dgm:cxn modelId="{6FB5D21E-9A4C-48CA-942D-25A29A5E5F82}" type="presParOf" srcId="{8B085357-12A0-49E7-856C-DEF92DF0C76B}" destId="{C1F02F75-A1EB-4A8B-8C3B-B920E4E81A0C}" srcOrd="0" destOrd="0" presId="urn:microsoft.com/office/officeart/2005/8/layout/hierarchy2"/>
    <dgm:cxn modelId="{4CE81FDA-BFCC-4063-8D0F-99F45E7A6202}" type="presParOf" srcId="{17FCB4FF-719D-456F-9CEC-36AEDE3ED86E}" destId="{BCB34CDA-F15F-4D4F-BD6B-21C2C2A089A4}" srcOrd="5" destOrd="0" presId="urn:microsoft.com/office/officeart/2005/8/layout/hierarchy2"/>
    <dgm:cxn modelId="{386A8778-D238-42EB-AE93-6FA3A1D447C3}" type="presParOf" srcId="{BCB34CDA-F15F-4D4F-BD6B-21C2C2A089A4}" destId="{C4EB7AD9-1852-4AA0-8ABA-8053C983BA4B}" srcOrd="0" destOrd="0" presId="urn:microsoft.com/office/officeart/2005/8/layout/hierarchy2"/>
    <dgm:cxn modelId="{E419B722-F50D-4BBC-A651-CA2ED1A0BC16}" type="presParOf" srcId="{BCB34CDA-F15F-4D4F-BD6B-21C2C2A089A4}" destId="{5377A317-D776-49A6-AE7A-CA0E3A07CAE7}" srcOrd="1" destOrd="0" presId="urn:microsoft.com/office/officeart/2005/8/layout/hierarchy2"/>
    <dgm:cxn modelId="{66EE3055-D4A3-41CC-845D-4752D058610F}" type="presParOf" srcId="{17FCB4FF-719D-456F-9CEC-36AEDE3ED86E}" destId="{C98099E3-E2E0-4781-A195-6E497BEB5532}" srcOrd="6" destOrd="0" presId="urn:microsoft.com/office/officeart/2005/8/layout/hierarchy2"/>
    <dgm:cxn modelId="{3936C3E8-C3D3-4337-904E-0E195CC372C7}" type="presParOf" srcId="{C98099E3-E2E0-4781-A195-6E497BEB5532}" destId="{0AEA0386-F543-447C-B6D5-CBA443A2917A}" srcOrd="0" destOrd="0" presId="urn:microsoft.com/office/officeart/2005/8/layout/hierarchy2"/>
    <dgm:cxn modelId="{AC4B3CEE-4200-4442-84CD-4F4083876BE8}" type="presParOf" srcId="{17FCB4FF-719D-456F-9CEC-36AEDE3ED86E}" destId="{B3B768EF-047A-49A6-938D-AF844A0A251B}" srcOrd="7" destOrd="0" presId="urn:microsoft.com/office/officeart/2005/8/layout/hierarchy2"/>
    <dgm:cxn modelId="{967D65FB-DD47-4608-95B4-B9D46CE16A8A}" type="presParOf" srcId="{B3B768EF-047A-49A6-938D-AF844A0A251B}" destId="{8C589BB4-BEE5-43B8-B0ED-C2D540735F73}" srcOrd="0" destOrd="0" presId="urn:microsoft.com/office/officeart/2005/8/layout/hierarchy2"/>
    <dgm:cxn modelId="{5793225C-6938-40A0-A1B3-83D933C94F00}" type="presParOf" srcId="{B3B768EF-047A-49A6-938D-AF844A0A251B}" destId="{2D2B9B04-966F-431E-BB20-B424D3AB0A26}" srcOrd="1" destOrd="0" presId="urn:microsoft.com/office/officeart/2005/8/layout/hierarchy2"/>
    <dgm:cxn modelId="{251A8FDC-9E7B-4530-A1E7-C613207A7CCC}" type="presParOf" srcId="{17FCB4FF-719D-456F-9CEC-36AEDE3ED86E}" destId="{3F134C19-7351-41D3-8F92-DB5CC5FF6F2F}" srcOrd="8" destOrd="0" presId="urn:microsoft.com/office/officeart/2005/8/layout/hierarchy2"/>
    <dgm:cxn modelId="{6A31EA1D-B963-49D3-8D16-F987FAD44721}" type="presParOf" srcId="{3F134C19-7351-41D3-8F92-DB5CC5FF6F2F}" destId="{B26A9FD7-953F-4901-8BFC-283044F0BC26}" srcOrd="0" destOrd="0" presId="urn:microsoft.com/office/officeart/2005/8/layout/hierarchy2"/>
    <dgm:cxn modelId="{9C454C0C-9A6D-4056-A1EB-C0E79E970849}" type="presParOf" srcId="{17FCB4FF-719D-456F-9CEC-36AEDE3ED86E}" destId="{A79DFDDD-B2D8-4524-896C-764FBCE265FC}" srcOrd="9" destOrd="0" presId="urn:microsoft.com/office/officeart/2005/8/layout/hierarchy2"/>
    <dgm:cxn modelId="{DE255AAF-F196-4CCB-B2EF-5DFB0F42B2B5}" type="presParOf" srcId="{A79DFDDD-B2D8-4524-896C-764FBCE265FC}" destId="{1C651A2D-C3C7-4D35-B316-024DE8A3454F}" srcOrd="0" destOrd="0" presId="urn:microsoft.com/office/officeart/2005/8/layout/hierarchy2"/>
    <dgm:cxn modelId="{EEEB226A-DDE7-4CEE-80E1-E9E43931991C}" type="presParOf" srcId="{A79DFDDD-B2D8-4524-896C-764FBCE265FC}" destId="{C1A30247-C8D4-437C-8793-FD6B014C8C9E}" srcOrd="1" destOrd="0" presId="urn:microsoft.com/office/officeart/2005/8/layout/hierarchy2"/>
    <dgm:cxn modelId="{9C25CD35-8F9A-4EB9-86F2-3A87615DCC18}" type="presParOf" srcId="{5BB57248-407E-4034-8A6E-80DE0DCEBB41}" destId="{CC1220B8-C472-4A83-9430-42B5171C12DE}" srcOrd="2" destOrd="0" presId="urn:microsoft.com/office/officeart/2005/8/layout/hierarchy2"/>
    <dgm:cxn modelId="{AB17047A-515C-4F28-AA7E-4F05F00615B7}" type="presParOf" srcId="{CC1220B8-C472-4A83-9430-42B5171C12DE}" destId="{3386E698-829A-42A9-AEF1-81AA504D19AC}" srcOrd="0" destOrd="0" presId="urn:microsoft.com/office/officeart/2005/8/layout/hierarchy2"/>
    <dgm:cxn modelId="{A6E41C42-353B-4539-AD85-6A5975B2A0EA}" type="presParOf" srcId="{5BB57248-407E-4034-8A6E-80DE0DCEBB41}" destId="{6D530B67-0CE0-455E-9ECD-74F3C49FD0F7}" srcOrd="3" destOrd="0" presId="urn:microsoft.com/office/officeart/2005/8/layout/hierarchy2"/>
    <dgm:cxn modelId="{7EDB613C-80AC-409D-8A33-A3EB3FBADE11}" type="presParOf" srcId="{6D530B67-0CE0-455E-9ECD-74F3C49FD0F7}" destId="{BA006F2D-1EA4-4E6B-8E0F-6D4F8BD41575}" srcOrd="0" destOrd="0" presId="urn:microsoft.com/office/officeart/2005/8/layout/hierarchy2"/>
    <dgm:cxn modelId="{E8A1F3C8-AD17-479F-935E-B32958F272F7}" type="presParOf" srcId="{6D530B67-0CE0-455E-9ECD-74F3C49FD0F7}" destId="{B74D0FB0-40AB-4B93-A55A-E7414DF409D1}" srcOrd="1" destOrd="0" presId="urn:microsoft.com/office/officeart/2005/8/layout/hierarchy2"/>
    <dgm:cxn modelId="{74A9318A-16BB-4038-BC40-B31646FEB8E4}" type="presParOf" srcId="{1106BE67-0D62-42BE-8DA4-9D7ED5DD6EFF}" destId="{11EAE569-0BD2-4B76-8E95-BFF5A916ADB8}" srcOrd="2" destOrd="0" presId="urn:microsoft.com/office/officeart/2005/8/layout/hierarchy2"/>
    <dgm:cxn modelId="{EAEEB108-4242-4BAC-A873-8A186D48D2EE}" type="presParOf" srcId="{11EAE569-0BD2-4B76-8E95-BFF5A916ADB8}" destId="{70B6F06B-8432-454E-9EB1-5AB0D72ACE10}" srcOrd="0" destOrd="0" presId="urn:microsoft.com/office/officeart/2005/8/layout/hierarchy2"/>
    <dgm:cxn modelId="{A0E1966F-9D58-414F-8699-21536DF955F7}" type="presParOf" srcId="{1106BE67-0D62-42BE-8DA4-9D7ED5DD6EFF}" destId="{2F3A6DFC-7190-4AE4-8135-9717F3DD6AB7}" srcOrd="3" destOrd="0" presId="urn:microsoft.com/office/officeart/2005/8/layout/hierarchy2"/>
    <dgm:cxn modelId="{77C76A8E-3EE3-47F2-B054-CB06EAA08FC2}" type="presParOf" srcId="{2F3A6DFC-7190-4AE4-8135-9717F3DD6AB7}" destId="{9C6F2348-11C3-4FD8-AB84-0680A521CC14}" srcOrd="0" destOrd="0" presId="urn:microsoft.com/office/officeart/2005/8/layout/hierarchy2"/>
    <dgm:cxn modelId="{6F539743-D415-4B80-B147-DB0470D87AA6}" type="presParOf" srcId="{2F3A6DFC-7190-4AE4-8135-9717F3DD6AB7}" destId="{13F6EC10-F7D3-4DBE-989F-A881004403CB}" srcOrd="1" destOrd="0" presId="urn:microsoft.com/office/officeart/2005/8/layout/hierarchy2"/>
    <dgm:cxn modelId="{FE2BD3C3-3B11-41D8-940E-31A189C040D4}" type="presParOf" srcId="{13F6EC10-F7D3-4DBE-989F-A881004403CB}" destId="{A8A389FF-9DC3-4F86-BAA0-565717BF0136}" srcOrd="0" destOrd="0" presId="urn:microsoft.com/office/officeart/2005/8/layout/hierarchy2"/>
    <dgm:cxn modelId="{77DDA4CC-5403-48FE-BC1A-252DD8E07109}" type="presParOf" srcId="{A8A389FF-9DC3-4F86-BAA0-565717BF0136}" destId="{2237D879-1ABE-4371-AE3B-4F913F115F36}" srcOrd="0" destOrd="0" presId="urn:microsoft.com/office/officeart/2005/8/layout/hierarchy2"/>
    <dgm:cxn modelId="{A6838BA6-D82B-48B0-BFF6-D810A38D1C3F}" type="presParOf" srcId="{13F6EC10-F7D3-4DBE-989F-A881004403CB}" destId="{FCAAD936-C3E9-4066-85A1-B12AC931D7F3}" srcOrd="1" destOrd="0" presId="urn:microsoft.com/office/officeart/2005/8/layout/hierarchy2"/>
    <dgm:cxn modelId="{F30CEDB0-C0D1-48D2-825E-69E278165B8B}" type="presParOf" srcId="{FCAAD936-C3E9-4066-85A1-B12AC931D7F3}" destId="{449BBCCF-6C32-4474-A238-214E934DAB38}" srcOrd="0" destOrd="0" presId="urn:microsoft.com/office/officeart/2005/8/layout/hierarchy2"/>
    <dgm:cxn modelId="{7AFBE1DF-2024-41B6-93B0-33C513BA3FCC}" type="presParOf" srcId="{FCAAD936-C3E9-4066-85A1-B12AC931D7F3}" destId="{6069AD97-5E82-4435-90AF-5CB507212847}" srcOrd="1" destOrd="0" presId="urn:microsoft.com/office/officeart/2005/8/layout/hierarchy2"/>
    <dgm:cxn modelId="{D9F1DC99-282C-4934-AA4F-9002F8A90CB5}" type="presParOf" srcId="{13F6EC10-F7D3-4DBE-989F-A881004403CB}" destId="{7982710A-7F49-4E46-9FC3-8F92511876F5}" srcOrd="2" destOrd="0" presId="urn:microsoft.com/office/officeart/2005/8/layout/hierarchy2"/>
    <dgm:cxn modelId="{E6E1C3F8-0B96-4405-8967-82D74DF6FA8E}" type="presParOf" srcId="{7982710A-7F49-4E46-9FC3-8F92511876F5}" destId="{FE21AA99-808C-45DA-BA4C-D1441AAA02E5}" srcOrd="0" destOrd="0" presId="urn:microsoft.com/office/officeart/2005/8/layout/hierarchy2"/>
    <dgm:cxn modelId="{D5C2EB90-1859-470F-8A12-8485021393BB}" type="presParOf" srcId="{13F6EC10-F7D3-4DBE-989F-A881004403CB}" destId="{1C201E49-0B17-48E5-83BD-90766108B7C0}" srcOrd="3" destOrd="0" presId="urn:microsoft.com/office/officeart/2005/8/layout/hierarchy2"/>
    <dgm:cxn modelId="{F95D6D44-2B59-4DB2-BD3F-0B16C1005D72}" type="presParOf" srcId="{1C201E49-0B17-48E5-83BD-90766108B7C0}" destId="{8FBF4F8C-25DB-438B-8826-4EFBE5B3402E}" srcOrd="0" destOrd="0" presId="urn:microsoft.com/office/officeart/2005/8/layout/hierarchy2"/>
    <dgm:cxn modelId="{C844D11F-C81F-4C1E-B57F-AB20A7C277DF}" type="presParOf" srcId="{1C201E49-0B17-48E5-83BD-90766108B7C0}" destId="{56AA70E6-2601-44AF-AA44-8C14279B71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E1A37-CC30-4C5B-AB1A-45F1F88B1F1E}">
      <dsp:nvSpPr>
        <dsp:cNvPr id="0" name=""/>
        <dsp:cNvSpPr/>
      </dsp:nvSpPr>
      <dsp:spPr>
        <a:xfrm>
          <a:off x="2248174" y="2334427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NRC</a:t>
          </a:r>
        </a:p>
      </dsp:txBody>
      <dsp:txXfrm>
        <a:off x="2265142" y="2351395"/>
        <a:ext cx="1124721" cy="545392"/>
      </dsp:txXfrm>
    </dsp:sp>
    <dsp:sp modelId="{DFE47B27-0061-4E5B-9345-D82B218B2F0E}">
      <dsp:nvSpPr>
        <dsp:cNvPr id="0" name=""/>
        <dsp:cNvSpPr/>
      </dsp:nvSpPr>
      <dsp:spPr>
        <a:xfrm rot="18202459">
          <a:off x="3220693" y="2265265"/>
          <a:ext cx="82747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53531" y="1331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05778" y="2284475"/>
        <a:ext cx="0" cy="0"/>
      </dsp:txXfrm>
    </dsp:sp>
    <dsp:sp modelId="{9961E3F1-A51D-4A2C-A9B5-AF3B0AA52446}">
      <dsp:nvSpPr>
        <dsp:cNvPr id="0" name=""/>
        <dsp:cNvSpPr/>
      </dsp:nvSpPr>
      <dsp:spPr>
        <a:xfrm>
          <a:off x="3862034" y="1643404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Soft NRC</a:t>
          </a:r>
        </a:p>
      </dsp:txBody>
      <dsp:txXfrm>
        <a:off x="3879002" y="1660372"/>
        <a:ext cx="1124721" cy="545392"/>
      </dsp:txXfrm>
    </dsp:sp>
    <dsp:sp modelId="{8D482911-C978-4B85-8B6B-FF473314D7DF}">
      <dsp:nvSpPr>
        <dsp:cNvPr id="0" name=""/>
        <dsp:cNvSpPr/>
      </dsp:nvSpPr>
      <dsp:spPr>
        <a:xfrm rot="19609883">
          <a:off x="4974781" y="1765593"/>
          <a:ext cx="56354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76976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37053" y="1774823"/>
        <a:ext cx="0" cy="0"/>
      </dsp:txXfrm>
    </dsp:sp>
    <dsp:sp modelId="{1A9BF22B-E69A-47E3-80C2-A9276FBF15BA}">
      <dsp:nvSpPr>
        <dsp:cNvPr id="0" name=""/>
        <dsp:cNvSpPr/>
      </dsp:nvSpPr>
      <dsp:spPr>
        <a:xfrm>
          <a:off x="5492416" y="1335085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Engineering efforts</a:t>
          </a:r>
        </a:p>
      </dsp:txBody>
      <dsp:txXfrm>
        <a:off x="5509384" y="1352053"/>
        <a:ext cx="1124721" cy="545392"/>
      </dsp:txXfrm>
    </dsp:sp>
    <dsp:sp modelId="{E44326DA-3F79-43A2-A03D-AED82CDFB113}">
      <dsp:nvSpPr>
        <dsp:cNvPr id="0" name=""/>
        <dsp:cNvSpPr/>
      </dsp:nvSpPr>
      <dsp:spPr>
        <a:xfrm rot="17350740">
          <a:off x="6177426" y="945206"/>
          <a:ext cx="141075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43708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837907" y="980245"/>
        <a:ext cx="0" cy="0"/>
      </dsp:txXfrm>
    </dsp:sp>
    <dsp:sp modelId="{3EF485A8-250A-42CF-A102-B5DBF18E94C4}">
      <dsp:nvSpPr>
        <dsp:cNvPr id="0" name=""/>
        <dsp:cNvSpPr/>
      </dsp:nvSpPr>
      <dsp:spPr>
        <a:xfrm>
          <a:off x="7114537" y="2628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MOS</a:t>
          </a:r>
        </a:p>
      </dsp:txBody>
      <dsp:txXfrm>
        <a:off x="7131505" y="19596"/>
        <a:ext cx="1124721" cy="545392"/>
      </dsp:txXfrm>
    </dsp:sp>
    <dsp:sp modelId="{1EE13D5F-E98B-4E19-A3E1-8006051FEDC0}">
      <dsp:nvSpPr>
        <dsp:cNvPr id="0" name=""/>
        <dsp:cNvSpPr/>
      </dsp:nvSpPr>
      <dsp:spPr>
        <a:xfrm rot="18289469">
          <a:off x="6477017" y="1278320"/>
          <a:ext cx="8115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2894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854563" y="1296704"/>
        <a:ext cx="0" cy="0"/>
      </dsp:txXfrm>
    </dsp:sp>
    <dsp:sp modelId="{BB24B39A-0F8E-4624-B3CF-5D6BE0905806}">
      <dsp:nvSpPr>
        <dsp:cNvPr id="0" name=""/>
        <dsp:cNvSpPr/>
      </dsp:nvSpPr>
      <dsp:spPr>
        <a:xfrm>
          <a:off x="7114537" y="668857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NC programming</a:t>
          </a:r>
        </a:p>
      </dsp:txBody>
      <dsp:txXfrm>
        <a:off x="7131505" y="685825"/>
        <a:ext cx="1124721" cy="545392"/>
      </dsp:txXfrm>
    </dsp:sp>
    <dsp:sp modelId="{8B085357-12A0-49E7-856C-DEF92DF0C76B}">
      <dsp:nvSpPr>
        <dsp:cNvPr id="0" name=""/>
        <dsp:cNvSpPr/>
      </dsp:nvSpPr>
      <dsp:spPr>
        <a:xfrm>
          <a:off x="6651074" y="1611434"/>
          <a:ext cx="46346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10027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871219" y="1613163"/>
        <a:ext cx="0" cy="0"/>
      </dsp:txXfrm>
    </dsp:sp>
    <dsp:sp modelId="{C4EB7AD9-1852-4AA0-8ABA-8053C983BA4B}">
      <dsp:nvSpPr>
        <dsp:cNvPr id="0" name=""/>
        <dsp:cNvSpPr/>
      </dsp:nvSpPr>
      <dsp:spPr>
        <a:xfrm>
          <a:off x="7114537" y="1335085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Model +Digitizatian</a:t>
          </a:r>
        </a:p>
      </dsp:txBody>
      <dsp:txXfrm>
        <a:off x="7131505" y="1352053"/>
        <a:ext cx="1124721" cy="545392"/>
      </dsp:txXfrm>
    </dsp:sp>
    <dsp:sp modelId="{C98099E3-E2E0-4781-A195-6E497BEB5532}">
      <dsp:nvSpPr>
        <dsp:cNvPr id="0" name=""/>
        <dsp:cNvSpPr/>
      </dsp:nvSpPr>
      <dsp:spPr>
        <a:xfrm rot="3310531">
          <a:off x="6477017" y="1944548"/>
          <a:ext cx="8115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2894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887874" y="1929621"/>
        <a:ext cx="0" cy="0"/>
      </dsp:txXfrm>
    </dsp:sp>
    <dsp:sp modelId="{8C589BB4-BEE5-43B8-B0ED-C2D540735F73}">
      <dsp:nvSpPr>
        <dsp:cNvPr id="0" name=""/>
        <dsp:cNvSpPr/>
      </dsp:nvSpPr>
      <dsp:spPr>
        <a:xfrm>
          <a:off x="7114537" y="2001313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QA </a:t>
          </a:r>
          <a:r>
            <a:rPr lang="en-US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131505" y="2018281"/>
        <a:ext cx="1124721" cy="545392"/>
      </dsp:txXfrm>
    </dsp:sp>
    <dsp:sp modelId="{3F134C19-7351-41D3-8F92-DB5CC5FF6F2F}">
      <dsp:nvSpPr>
        <dsp:cNvPr id="0" name=""/>
        <dsp:cNvSpPr/>
      </dsp:nvSpPr>
      <dsp:spPr>
        <a:xfrm rot="4249260">
          <a:off x="6177426" y="2277662"/>
          <a:ext cx="141075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43708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6904529" y="2246080"/>
        <a:ext cx="0" cy="0"/>
      </dsp:txXfrm>
    </dsp:sp>
    <dsp:sp modelId="{1C651A2D-C3C7-4D35-B316-024DE8A3454F}">
      <dsp:nvSpPr>
        <dsp:cNvPr id="0" name=""/>
        <dsp:cNvSpPr/>
      </dsp:nvSpPr>
      <dsp:spPr>
        <a:xfrm>
          <a:off x="7114537" y="2667541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FAI Plan</a:t>
          </a:r>
        </a:p>
      </dsp:txBody>
      <dsp:txXfrm>
        <a:off x="7131505" y="2684509"/>
        <a:ext cx="1124721" cy="545392"/>
      </dsp:txXfrm>
    </dsp:sp>
    <dsp:sp modelId="{CC1220B8-C472-4A83-9430-42B5171C12DE}">
      <dsp:nvSpPr>
        <dsp:cNvPr id="0" name=""/>
        <dsp:cNvSpPr/>
      </dsp:nvSpPr>
      <dsp:spPr>
        <a:xfrm rot="2231312">
          <a:off x="4960487" y="2098707"/>
          <a:ext cx="59213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96100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53709" y="2091283"/>
        <a:ext cx="0" cy="0"/>
      </dsp:txXfrm>
    </dsp:sp>
    <dsp:sp modelId="{BA006F2D-1EA4-4E6B-8E0F-6D4F8BD41575}">
      <dsp:nvSpPr>
        <dsp:cNvPr id="0" name=""/>
        <dsp:cNvSpPr/>
      </dsp:nvSpPr>
      <dsp:spPr>
        <a:xfrm>
          <a:off x="5492416" y="2001313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FAI</a:t>
          </a:r>
        </a:p>
      </dsp:txBody>
      <dsp:txXfrm>
        <a:off x="5509384" y="2018281"/>
        <a:ext cx="1124721" cy="545392"/>
      </dsp:txXfrm>
    </dsp:sp>
    <dsp:sp modelId="{11EAE569-0BD2-4B76-8E95-BFF5A916ADB8}">
      <dsp:nvSpPr>
        <dsp:cNvPr id="0" name=""/>
        <dsp:cNvSpPr/>
      </dsp:nvSpPr>
      <dsp:spPr>
        <a:xfrm rot="3310531">
          <a:off x="3232775" y="2943890"/>
          <a:ext cx="8115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2894" y="13315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43632" y="2928963"/>
        <a:ext cx="0" cy="0"/>
      </dsp:txXfrm>
    </dsp:sp>
    <dsp:sp modelId="{9C6F2348-11C3-4FD8-AB84-0680A521CC14}">
      <dsp:nvSpPr>
        <dsp:cNvPr id="0" name=""/>
        <dsp:cNvSpPr/>
      </dsp:nvSpPr>
      <dsp:spPr>
        <a:xfrm>
          <a:off x="3870295" y="3000656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Hard NRC</a:t>
          </a:r>
        </a:p>
      </dsp:txBody>
      <dsp:txXfrm>
        <a:off x="3887263" y="3017624"/>
        <a:ext cx="1124721" cy="545392"/>
      </dsp:txXfrm>
    </dsp:sp>
    <dsp:sp modelId="{A8A389FF-9DC3-4F86-BAA0-565717BF0136}">
      <dsp:nvSpPr>
        <dsp:cNvPr id="0" name=""/>
        <dsp:cNvSpPr/>
      </dsp:nvSpPr>
      <dsp:spPr>
        <a:xfrm rot="19457599">
          <a:off x="4975306" y="3110447"/>
          <a:ext cx="57075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81800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40771" y="3120504"/>
        <a:ext cx="0" cy="0"/>
      </dsp:txXfrm>
    </dsp:sp>
    <dsp:sp modelId="{449BBCCF-6C32-4474-A238-214E934DAB38}">
      <dsp:nvSpPr>
        <dsp:cNvPr id="0" name=""/>
        <dsp:cNvSpPr/>
      </dsp:nvSpPr>
      <dsp:spPr>
        <a:xfrm>
          <a:off x="5492416" y="2667541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Tool desgin</a:t>
          </a:r>
        </a:p>
      </dsp:txBody>
      <dsp:txXfrm>
        <a:off x="5509384" y="2684509"/>
        <a:ext cx="1124721" cy="545392"/>
      </dsp:txXfrm>
    </dsp:sp>
    <dsp:sp modelId="{7982710A-7F49-4E46-9FC3-8F92511876F5}">
      <dsp:nvSpPr>
        <dsp:cNvPr id="0" name=""/>
        <dsp:cNvSpPr/>
      </dsp:nvSpPr>
      <dsp:spPr>
        <a:xfrm rot="2142401">
          <a:off x="4975306" y="3443562"/>
          <a:ext cx="57075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81800" y="13315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57426" y="3436963"/>
        <a:ext cx="0" cy="0"/>
      </dsp:txXfrm>
    </dsp:sp>
    <dsp:sp modelId="{8FBF4F8C-25DB-438B-8826-4EFBE5B3402E}">
      <dsp:nvSpPr>
        <dsp:cNvPr id="0" name=""/>
        <dsp:cNvSpPr/>
      </dsp:nvSpPr>
      <dsp:spPr>
        <a:xfrm>
          <a:off x="5492416" y="3333770"/>
          <a:ext cx="1158657" cy="579328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Tool fabrication</a:t>
          </a:r>
        </a:p>
      </dsp:txBody>
      <dsp:txXfrm>
        <a:off x="5509384" y="3350738"/>
        <a:ext cx="1124721" cy="54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8853A-0D41-4B82-BF1A-D01F1FF7BA2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4400-C8A4-48E7-8680-81E87034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50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1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90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88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83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51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70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02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673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81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578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44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6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98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747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049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63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783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996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621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73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133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313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123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74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8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87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10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44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74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21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07" y="332911"/>
            <a:ext cx="10515600" cy="426129"/>
          </a:xfrm>
          <a:prstGeom prst="rect">
            <a:avLst/>
          </a:prstGeom>
        </p:spPr>
        <p:txBody>
          <a:bodyPr/>
          <a:lstStyle>
            <a:lvl1pPr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07" y="1038687"/>
            <a:ext cx="11537272" cy="5291092"/>
          </a:xfrm>
          <a:prstGeom prst="rect">
            <a:avLst/>
          </a:prstGeom>
        </p:spPr>
        <p:txBody>
          <a:bodyPr/>
          <a:lstStyle>
            <a:lvl1pPr marL="2286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95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65000"/>
              <a:buFontTx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95000"/>
              <a:buFontTx/>
              <a:buBlip>
                <a:blip r:embed="rId5"/>
              </a:buBlip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95000"/>
              <a:buFontTx/>
              <a:buBlip>
                <a:blip r:embed="rId6"/>
              </a:buBlip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2979" y="6462944"/>
            <a:ext cx="2743200" cy="25853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4576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3565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9692640" y="16318"/>
            <a:ext cx="2499359" cy="3758847"/>
          </a:xfrm>
          <a:prstGeom prst="rt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593726" y="42124"/>
            <a:ext cx="10963275" cy="670984"/>
          </a:xfrm>
          <a:prstGeom prst="rect">
            <a:avLst/>
          </a:prstGeom>
        </p:spPr>
        <p:txBody>
          <a:bodyPr vert="horz" wrap="square" lIns="60960" tIns="30480" rIns="60960" bIns="3048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4400" spc="50" dirty="0">
              <a:solidFill>
                <a:srgbClr val="486AAE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32632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4F2-A7ED-4983-A9BF-26671BF0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57150"/>
            <a:ext cx="9448800" cy="7778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E32F-45F5-45B1-B34F-40E875199E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41301" y="1290638"/>
            <a:ext cx="5744633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7743-5550-4789-B157-49CA212C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34" y="1290638"/>
            <a:ext cx="5744633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B1CB4-E25E-4D7C-8AAB-B2E726A46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752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522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kern="0">
                <a:solidFill>
                  <a:prstClr val="black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-IN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625" y="4158596"/>
            <a:ext cx="9371861" cy="518187"/>
          </a:xfrm>
          <a:prstGeom prst="rect">
            <a:avLst/>
          </a:prstGeom>
        </p:spPr>
        <p:txBody>
          <a:bodyPr anchor="b"/>
          <a:lstStyle>
            <a:lvl1pPr algn="r">
              <a:defRPr sz="2800" b="1">
                <a:solidFill>
                  <a:srgbClr val="3A7DD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625" y="4740675"/>
            <a:ext cx="9371861" cy="37286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1821"/>
            <a:ext cx="4114800" cy="249654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Myriad Pro" panose="020B0503030403020204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2979" y="6462944"/>
            <a:ext cx="2743200" cy="25853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678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D765E7-B6BD-46C8-B05C-1249C6CBD1CE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3565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9692640" y="16318"/>
            <a:ext cx="2499359" cy="3758847"/>
          </a:xfrm>
          <a:prstGeom prst="rt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593726" y="42124"/>
            <a:ext cx="10963275" cy="670984"/>
          </a:xfrm>
          <a:prstGeom prst="rect">
            <a:avLst/>
          </a:prstGeom>
        </p:spPr>
        <p:txBody>
          <a:bodyPr vert="horz" wrap="square" lIns="60960" tIns="30480" rIns="60960" bIns="3048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4400" spc="50" dirty="0">
              <a:solidFill>
                <a:srgbClr val="486AAE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66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4F2-A7ED-4983-A9BF-26671BF0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57150"/>
            <a:ext cx="9448800" cy="7778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E32F-45F5-45B1-B34F-40E875199E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41301" y="1290638"/>
            <a:ext cx="5744633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7743-5550-4789-B157-49CA212C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34" y="1290638"/>
            <a:ext cx="5744633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B1CB4-E25E-4D7C-8AAB-B2E726A462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752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3132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 kern="0">
                <a:solidFill>
                  <a:prstClr val="black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-IN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07" y="332911"/>
            <a:ext cx="10515600" cy="426129"/>
          </a:xfrm>
          <a:prstGeom prst="rect">
            <a:avLst/>
          </a:prstGeom>
        </p:spPr>
        <p:txBody>
          <a:bodyPr/>
          <a:lstStyle>
            <a:lvl1pPr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07" y="1038687"/>
            <a:ext cx="11537272" cy="5291092"/>
          </a:xfrm>
          <a:prstGeom prst="rect">
            <a:avLst/>
          </a:prstGeom>
        </p:spPr>
        <p:txBody>
          <a:bodyPr/>
          <a:lstStyle>
            <a:lvl1pPr marL="2286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95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65000"/>
              <a:buFontTx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95000"/>
              <a:buFontTx/>
              <a:buBlip>
                <a:blip r:embed="rId5"/>
              </a:buBlip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ct val="95000"/>
              <a:buFontTx/>
              <a:buBlip>
                <a:blip r:embed="rId6"/>
              </a:buBlip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2979" y="6462944"/>
            <a:ext cx="2743200" cy="25853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186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625" y="4158596"/>
            <a:ext cx="9371861" cy="518187"/>
          </a:xfrm>
          <a:prstGeom prst="rect">
            <a:avLst/>
          </a:prstGeom>
        </p:spPr>
        <p:txBody>
          <a:bodyPr anchor="b"/>
          <a:lstStyle>
            <a:lvl1pPr algn="r">
              <a:defRPr sz="2800" b="1">
                <a:solidFill>
                  <a:srgbClr val="3A7DD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625" y="4740675"/>
            <a:ext cx="9371861" cy="37286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1821"/>
            <a:ext cx="4114800" cy="249654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Myriad Pro" panose="020B0503030403020204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2979" y="6462944"/>
            <a:ext cx="2743200" cy="25853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CD765E7-B6BD-46C8-B05C-1249C6CBD1CE}" type="slidenum">
              <a:rPr lang="en-US" smtClean="0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862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D765E7-B6BD-46C8-B05C-1249C6CBD1CE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2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" y="0"/>
            <a:ext cx="12189612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" y="0"/>
            <a:ext cx="12189612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1379204" y="6333871"/>
            <a:ext cx="9144000" cy="5241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N" sz="1000" dirty="0"/>
              <a:t>Note: This Document is classified as "CONFIDENTIAL"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Form 03101-07_Rev.00_Effective Date: 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01-Jul-2019</a:t>
            </a:r>
          </a:p>
          <a:p>
            <a:endParaRPr lang="en-IN" sz="1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9204" y="2826185"/>
            <a:ext cx="9371861" cy="518187"/>
          </a:xfrm>
        </p:spPr>
        <p:txBody>
          <a:bodyPr/>
          <a:lstStyle/>
          <a:p>
            <a:pPr algn="ctr"/>
            <a:r>
              <a:rPr lang="en-US" dirty="0" smtClean="0"/>
              <a:t>Sheet </a:t>
            </a:r>
            <a:r>
              <a:rPr lang="en-US" dirty="0" smtClean="0"/>
              <a:t>Metal </a:t>
            </a:r>
            <a:r>
              <a:rPr lang="en-US" dirty="0" smtClean="0"/>
              <a:t>E</a:t>
            </a:r>
            <a:r>
              <a:rPr lang="en-US" dirty="0" smtClean="0"/>
              <a:t>stimation File </a:t>
            </a:r>
            <a:r>
              <a:rPr lang="en-US" dirty="0"/>
              <a:t>T</a:t>
            </a:r>
            <a:r>
              <a:rPr lang="en-US" dirty="0" smtClean="0"/>
              <a:t>raining </a:t>
            </a:r>
            <a:r>
              <a:rPr lang="en-US" dirty="0"/>
              <a:t>T</a:t>
            </a:r>
            <a:r>
              <a:rPr lang="en-US" dirty="0" smtClean="0"/>
              <a:t>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457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457" y="3066795"/>
            <a:ext cx="112553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Formula in Column </a:t>
            </a:r>
            <a:r>
              <a:rPr lang="en-US" dirty="0" smtClean="0"/>
              <a:t>BP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=IF($B7&lt;&gt;"",IF(BF7 =</a:t>
            </a:r>
            <a:r>
              <a:rPr lang="en-US" dirty="0" smtClean="0"/>
              <a:t>"</a:t>
            </a:r>
            <a:r>
              <a:rPr lang="en-US" dirty="0" err="1"/>
              <a:t>Make",IF</a:t>
            </a:r>
            <a:r>
              <a:rPr lang="en-US" dirty="0"/>
              <a:t>(ISNUMBER(SEARCH("Nibbler",BO7)),((AN7)/(96*60%))+(AQ7)*10/60,0),0),"")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Nibbling Min/Part = Perimeter/(96*60</a:t>
            </a:r>
            <a:r>
              <a:rPr lang="en-IN" dirty="0"/>
              <a:t>%) + (No. of </a:t>
            </a:r>
            <a:r>
              <a:rPr lang="en-IN" dirty="0" smtClean="0"/>
              <a:t>holes*10)/60 </a:t>
            </a: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Note: Considering 60</a:t>
            </a:r>
            <a:r>
              <a:rPr lang="en-IN" dirty="0"/>
              <a:t>% of machine Feed rate 96 inches/min</a:t>
            </a:r>
            <a:r>
              <a:rPr lang="en-IN" dirty="0" smtClean="0"/>
              <a:t> </a:t>
            </a:r>
            <a:r>
              <a:rPr lang="en-IN" dirty="0"/>
              <a:t>and Time taken for drilling one hole is </a:t>
            </a:r>
            <a:r>
              <a:rPr lang="en-IN" dirty="0" smtClean="0"/>
              <a:t>10 secs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Nibbling </a:t>
            </a:r>
            <a:r>
              <a:rPr lang="en-US" dirty="0"/>
              <a:t>Min/SS = Nibbling</a:t>
            </a:r>
            <a:r>
              <a:rPr lang="en-US" dirty="0" smtClean="0"/>
              <a:t> </a:t>
            </a:r>
            <a:r>
              <a:rPr lang="en-US" dirty="0"/>
              <a:t>Min/Part*(</a:t>
            </a:r>
            <a:r>
              <a:rPr lang="en-US" dirty="0" err="1"/>
              <a:t>Qty</a:t>
            </a:r>
            <a:r>
              <a:rPr lang="en-US" dirty="0"/>
              <a:t>/SS)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Nibbling </a:t>
            </a:r>
            <a:r>
              <a:rPr lang="en-IN" dirty="0" smtClean="0"/>
              <a:t>Cost </a:t>
            </a:r>
            <a:r>
              <a:rPr lang="en-IN" dirty="0"/>
              <a:t>= (Nibbling </a:t>
            </a:r>
            <a:r>
              <a:rPr lang="en-IN" dirty="0" smtClean="0"/>
              <a:t>Min/60) * MHR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Manufacturing Process Time and Cost Estimation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8907" y="901100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Technology-Nibbling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79457" y="1270432"/>
            <a:ext cx="11491802" cy="1479500"/>
            <a:chOff x="279895" y="1414936"/>
            <a:chExt cx="11491802" cy="1479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895" y="1574379"/>
              <a:ext cx="11386912" cy="11606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8676106" y="1414936"/>
              <a:ext cx="3095591" cy="14795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8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724" y="3124170"/>
            <a:ext cx="117911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Brake Press no. of stages = no. of Bends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Formula </a:t>
            </a:r>
            <a:r>
              <a:rPr lang="en-US" dirty="0"/>
              <a:t>in column </a:t>
            </a:r>
            <a:r>
              <a:rPr lang="en-US" dirty="0" smtClean="0"/>
              <a:t>BU</a:t>
            </a:r>
            <a:r>
              <a:rPr lang="en-US" dirty="0"/>
              <a:t> </a:t>
            </a:r>
            <a:r>
              <a:rPr lang="en-US" dirty="0" smtClean="0"/>
              <a:t>    = COUNTIFS(BS:BS</a:t>
            </a:r>
            <a:r>
              <a:rPr lang="en-US" dirty="0"/>
              <a:t>,$BS7,AU:AU,$AU7</a:t>
            </a:r>
            <a:r>
              <a:rPr lang="en-US" dirty="0" smtClean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Formula </a:t>
            </a:r>
            <a:r>
              <a:rPr lang="en-US" dirty="0"/>
              <a:t>in Column BV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=IF</a:t>
            </a:r>
            <a:r>
              <a:rPr lang="en-US" dirty="0"/>
              <a:t>($B7&lt;&gt;"",IF(BF7="</a:t>
            </a:r>
            <a:r>
              <a:rPr lang="en-US" dirty="0" err="1"/>
              <a:t>Make",IF</a:t>
            </a:r>
            <a:r>
              <a:rPr lang="en-US" dirty="0"/>
              <a:t>(ISNUMBER(SEARCH("</a:t>
            </a:r>
            <a:r>
              <a:rPr lang="en-US" dirty="0" smtClean="0"/>
              <a:t>Brake Press</a:t>
            </a:r>
            <a:r>
              <a:rPr lang="en-US" dirty="0"/>
              <a:t>",BS7)),((1.5*BT7)+(30/MIN((BU7*D7*Q7),50))),0),0</a:t>
            </a:r>
            <a:r>
              <a:rPr lang="en-US" dirty="0" smtClean="0"/>
              <a:t>),"")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Break Press </a:t>
            </a:r>
            <a:r>
              <a:rPr lang="en-IN" dirty="0"/>
              <a:t>Min = 1.5 * Brake Press No of stages + 30/(No of Parts with same bend radius and same </a:t>
            </a:r>
            <a:r>
              <a:rPr lang="en-IN" dirty="0" smtClean="0"/>
              <a:t>machine*</a:t>
            </a:r>
            <a:r>
              <a:rPr lang="en-IN" dirty="0" err="1" smtClean="0"/>
              <a:t>Qty</a:t>
            </a:r>
            <a:r>
              <a:rPr lang="en-IN" dirty="0" smtClean="0"/>
              <a:t>/SS * EBQ)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Note: Considering 30Min </a:t>
            </a:r>
            <a:r>
              <a:rPr lang="en-IN" dirty="0"/>
              <a:t>Setup time </a:t>
            </a:r>
            <a:r>
              <a:rPr lang="en-IN" dirty="0" smtClean="0"/>
              <a:t>and 1.5 mins Single stroke 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Brake </a:t>
            </a:r>
            <a:r>
              <a:rPr lang="en-US" dirty="0"/>
              <a:t>Press</a:t>
            </a:r>
            <a:r>
              <a:rPr lang="en-US" dirty="0" smtClean="0"/>
              <a:t> </a:t>
            </a:r>
            <a:r>
              <a:rPr lang="en-US" dirty="0"/>
              <a:t>Min/SS = Brake Press</a:t>
            </a:r>
            <a:r>
              <a:rPr lang="en-US" dirty="0" smtClean="0"/>
              <a:t> </a:t>
            </a:r>
            <a:r>
              <a:rPr lang="en-US" dirty="0"/>
              <a:t>Min/Part*(</a:t>
            </a:r>
            <a:r>
              <a:rPr lang="en-US" dirty="0" err="1"/>
              <a:t>Qty</a:t>
            </a:r>
            <a:r>
              <a:rPr lang="en-US" dirty="0"/>
              <a:t>/SS</a:t>
            </a:r>
            <a:r>
              <a:rPr lang="en-US" dirty="0" smtClean="0"/>
              <a:t>)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Break Press </a:t>
            </a:r>
            <a:r>
              <a:rPr lang="en-IN" dirty="0" smtClean="0"/>
              <a:t>Cost </a:t>
            </a:r>
            <a:r>
              <a:rPr lang="en-IN" dirty="0"/>
              <a:t>= </a:t>
            </a:r>
            <a:r>
              <a:rPr lang="en-IN" dirty="0" smtClean="0"/>
              <a:t>(Break </a:t>
            </a:r>
            <a:r>
              <a:rPr lang="en-IN" dirty="0"/>
              <a:t>Press </a:t>
            </a:r>
            <a:r>
              <a:rPr lang="en-IN" dirty="0" smtClean="0"/>
              <a:t>Min/60) * MHR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81000" y="270087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78907" y="901100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Brake Press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6" y="1337912"/>
            <a:ext cx="11662811" cy="1309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7301830" y="1261955"/>
            <a:ext cx="4768250" cy="14795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36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2616" y="3042103"/>
            <a:ext cx="1226659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Formula in Column </a:t>
            </a:r>
            <a:r>
              <a:rPr lang="en-US" dirty="0" smtClean="0"/>
              <a:t>CB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=IF($B7&lt;&gt;"",IF(BF7="</a:t>
            </a:r>
            <a:r>
              <a:rPr lang="en-US" dirty="0" err="1"/>
              <a:t>Make",IF</a:t>
            </a:r>
            <a:r>
              <a:rPr lang="en-US" dirty="0"/>
              <a:t>(ISNUMBER(SEARCH("Hydraulic Press",BY7)),(50*BZ7)/(MIN(Q7*D7,50))+(3*BZ7)+(3*CA7),0),0),"")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Hydraulic Press </a:t>
            </a:r>
            <a:r>
              <a:rPr lang="en-IN" dirty="0"/>
              <a:t>Min = </a:t>
            </a:r>
            <a:r>
              <a:rPr lang="en-IN" dirty="0" smtClean="0"/>
              <a:t>50*No of setups/(Qty/SS * EBQ</a:t>
            </a:r>
            <a:r>
              <a:rPr lang="en-IN" dirty="0"/>
              <a:t>)+ 3 * </a:t>
            </a:r>
            <a:r>
              <a:rPr lang="en-IN" dirty="0" smtClean="0"/>
              <a:t>No </a:t>
            </a:r>
            <a:r>
              <a:rPr lang="en-IN" dirty="0"/>
              <a:t>of </a:t>
            </a:r>
            <a:r>
              <a:rPr lang="en-IN" dirty="0" smtClean="0"/>
              <a:t>stages+3*No. of Joggles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Considering </a:t>
            </a:r>
            <a:r>
              <a:rPr lang="en-IN" dirty="0" smtClean="0"/>
              <a:t>50Min </a:t>
            </a:r>
            <a:r>
              <a:rPr lang="en-IN" dirty="0"/>
              <a:t>Setup time and 3</a:t>
            </a:r>
            <a:r>
              <a:rPr lang="en-IN" dirty="0" smtClean="0"/>
              <a:t> </a:t>
            </a:r>
            <a:r>
              <a:rPr lang="en-IN" dirty="0"/>
              <a:t>mins Single stroke </a:t>
            </a:r>
            <a:r>
              <a:rPr lang="en-IN" dirty="0" smtClean="0"/>
              <a:t>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If Part requires 2 Setups(Forming + Re-</a:t>
            </a:r>
            <a:r>
              <a:rPr lang="en-US" dirty="0" err="1" smtClean="0"/>
              <a:t>stricking</a:t>
            </a:r>
            <a:r>
              <a:rPr lang="en-US" dirty="0" smtClean="0"/>
              <a:t>) then No. of tools required will be 2.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Hence Setup time will be 50min*2(Setting up Forming tool + Setting up Re-</a:t>
            </a:r>
            <a:r>
              <a:rPr lang="en-US" dirty="0" err="1"/>
              <a:t>S</a:t>
            </a:r>
            <a:r>
              <a:rPr lang="en-US" dirty="0" err="1" smtClean="0"/>
              <a:t>tricking</a:t>
            </a:r>
            <a:r>
              <a:rPr lang="en-US" dirty="0" smtClean="0"/>
              <a:t> tool)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Hydraulic Press </a:t>
            </a:r>
            <a:r>
              <a:rPr lang="en-US" dirty="0"/>
              <a:t>Min/SS = Hydraulic Press</a:t>
            </a:r>
            <a:r>
              <a:rPr lang="en-US" dirty="0" smtClean="0"/>
              <a:t> </a:t>
            </a:r>
            <a:r>
              <a:rPr lang="en-US" dirty="0"/>
              <a:t>Min/Part*(</a:t>
            </a:r>
            <a:r>
              <a:rPr lang="en-US" dirty="0" err="1"/>
              <a:t>Qty</a:t>
            </a:r>
            <a:r>
              <a:rPr lang="en-US" dirty="0"/>
              <a:t>/SS</a:t>
            </a:r>
            <a:r>
              <a:rPr lang="en-US" dirty="0" smtClean="0"/>
              <a:t>)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Hydraulic </a:t>
            </a:r>
            <a:r>
              <a:rPr lang="en-IN" dirty="0"/>
              <a:t>Press </a:t>
            </a:r>
            <a:r>
              <a:rPr lang="en-IN" dirty="0" smtClean="0"/>
              <a:t>Cost = (Hydraulic </a:t>
            </a:r>
            <a:r>
              <a:rPr lang="en-IN" dirty="0"/>
              <a:t>Press </a:t>
            </a:r>
            <a:r>
              <a:rPr lang="en-IN" dirty="0" smtClean="0"/>
              <a:t>Min/60) * MHR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81000" y="270087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0" y="1337492"/>
            <a:ext cx="11648173" cy="1704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907" y="901100"/>
            <a:ext cx="314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Hydraulic Press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02932" y="1187237"/>
            <a:ext cx="5403517" cy="19295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1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19362" y="2967987"/>
            <a:ext cx="1177371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Formula in Column </a:t>
            </a:r>
            <a:r>
              <a:rPr lang="en-US" sz="1400" dirty="0" smtClean="0"/>
              <a:t>CG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=IF($B7&lt;&gt;"",IF(BF7="</a:t>
            </a:r>
            <a:r>
              <a:rPr lang="en-US" sz="1400" dirty="0" err="1"/>
              <a:t>Make",IF</a:t>
            </a:r>
            <a:r>
              <a:rPr lang="en-US" sz="1400" dirty="0"/>
              <a:t>(ISNUMBER(SEARCH("</a:t>
            </a:r>
            <a:r>
              <a:rPr lang="en-US" sz="1400" dirty="0" err="1"/>
              <a:t>Flexiform</a:t>
            </a:r>
            <a:r>
              <a:rPr lang="en-US" sz="1400" dirty="0"/>
              <a:t> Avure",CE7)),(40/(4*((2232*25.4*25.4)/((AK7+6*25.4)*(AL7+6*25.4)))))+(2/(2232*25.4*25.4)/((AK7+6*25.4)*(AL7+6*25.4)))+(IF((AK7+6*25.4)&lt;=500,1,IF((AND((AK7+6*25.4)&gt;500,(AK7+6*25.4)&lt;1000)),1.5,IF((AK7+6*25.4)&gt;1000,2,0)))/2)*CF7,IF(ISNUMBER(SEARCH("</a:t>
            </a:r>
            <a:r>
              <a:rPr lang="en-US" sz="1400" dirty="0" smtClean="0"/>
              <a:t>FlexiformTriform</a:t>
            </a:r>
            <a:r>
              <a:rPr lang="en-US" sz="1400" dirty="0"/>
              <a:t>",CE7)),(((((AK7+150)*(AL7+150))/(2400*500*0.7))*((40/30)+1.5))*CF7),0</a:t>
            </a:r>
            <a:r>
              <a:rPr lang="en-US" sz="1400" dirty="0" smtClean="0"/>
              <a:t>))),"“)</a:t>
            </a:r>
            <a:endParaRPr lang="en-IN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400" dirty="0" smtClean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Rubber Press </a:t>
            </a:r>
            <a:r>
              <a:rPr lang="en-IN" sz="1400" dirty="0">
                <a:solidFill>
                  <a:schemeClr val="tx1"/>
                </a:solidFill>
              </a:rPr>
              <a:t>Min = </a:t>
            </a:r>
            <a:r>
              <a:rPr lang="en-IN" sz="1400" dirty="0" smtClean="0">
                <a:solidFill>
                  <a:schemeClr val="tx1"/>
                </a:solidFill>
              </a:rPr>
              <a:t>[(Setup time/(Batch Size*No</a:t>
            </a:r>
            <a:r>
              <a:rPr lang="en-IN" sz="1400" dirty="0">
                <a:solidFill>
                  <a:schemeClr val="tx1"/>
                </a:solidFill>
              </a:rPr>
              <a:t>. of parts per </a:t>
            </a:r>
            <a:r>
              <a:rPr lang="en-IN" sz="1400" dirty="0" smtClean="0">
                <a:solidFill>
                  <a:schemeClr val="tx1"/>
                </a:solidFill>
              </a:rPr>
              <a:t>tray))+(</a:t>
            </a:r>
            <a:r>
              <a:rPr lang="en-IN" sz="1400" dirty="0">
                <a:solidFill>
                  <a:schemeClr val="tx1"/>
                </a:solidFill>
              </a:rPr>
              <a:t>Cycle </a:t>
            </a:r>
            <a:r>
              <a:rPr lang="en-IN" sz="1400" dirty="0" smtClean="0">
                <a:solidFill>
                  <a:schemeClr val="tx1"/>
                </a:solidFill>
              </a:rPr>
              <a:t>time/No. of </a:t>
            </a:r>
            <a:r>
              <a:rPr lang="en-IN" sz="1400" dirty="0">
                <a:solidFill>
                  <a:schemeClr val="tx1"/>
                </a:solidFill>
              </a:rPr>
              <a:t>parts per tray</a:t>
            </a:r>
            <a:r>
              <a:rPr lang="en-IN" sz="1400" dirty="0" smtClean="0">
                <a:solidFill>
                  <a:schemeClr val="tx1"/>
                </a:solidFill>
              </a:rPr>
              <a:t>)+(</a:t>
            </a:r>
            <a:r>
              <a:rPr lang="en-IN" sz="1400" dirty="0">
                <a:solidFill>
                  <a:schemeClr val="tx1"/>
                </a:solidFill>
              </a:rPr>
              <a:t>Unit time based on size/No. of persons per tray</a:t>
            </a:r>
            <a:r>
              <a:rPr lang="en-IN" sz="1400" dirty="0"/>
              <a:t>)]* </a:t>
            </a:r>
            <a:r>
              <a:rPr lang="en-IN" sz="1400" dirty="0" err="1"/>
              <a:t>No.of</a:t>
            </a:r>
            <a:r>
              <a:rPr lang="en-IN" sz="1400" dirty="0"/>
              <a:t> Stages</a:t>
            </a:r>
            <a:endParaRPr lang="en-I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Note: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Setup time=40Mins, Batch Size=4, Cycle time= 2mins, No.of Personal per Tray=2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No.of Parts per tray= Tray Size/Part Size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Unit Time= 1 for Length&lt;500mm, 1.5 </a:t>
            </a:r>
            <a:r>
              <a:rPr lang="en-IN" sz="1400" dirty="0">
                <a:solidFill>
                  <a:schemeClr val="tx1"/>
                </a:solidFill>
              </a:rPr>
              <a:t>for </a:t>
            </a:r>
            <a:r>
              <a:rPr lang="en-IN" sz="1400" dirty="0" smtClean="0">
                <a:solidFill>
                  <a:schemeClr val="tx1"/>
                </a:solidFill>
              </a:rPr>
              <a:t>500&lt;Length&lt;1000mm, 2.5 </a:t>
            </a:r>
            <a:r>
              <a:rPr lang="en-IN" sz="1400" dirty="0">
                <a:solidFill>
                  <a:schemeClr val="tx1"/>
                </a:solidFill>
              </a:rPr>
              <a:t>for </a:t>
            </a:r>
            <a:r>
              <a:rPr lang="en-IN" sz="1400" dirty="0" smtClean="0">
                <a:solidFill>
                  <a:schemeClr val="tx1"/>
                </a:solidFill>
              </a:rPr>
              <a:t>1000&lt;Length</a:t>
            </a:r>
            <a:endParaRPr lang="en-I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Rubber </a:t>
            </a:r>
            <a:r>
              <a:rPr lang="en-US" sz="1400" dirty="0"/>
              <a:t>Press Min/SS = </a:t>
            </a:r>
            <a:r>
              <a:rPr lang="en-US" sz="1400" dirty="0" smtClean="0"/>
              <a:t>Rubber </a:t>
            </a:r>
            <a:r>
              <a:rPr lang="en-US" sz="1400" dirty="0"/>
              <a:t>Press Min/Part*(</a:t>
            </a:r>
            <a:r>
              <a:rPr lang="en-US" sz="1400" dirty="0" err="1"/>
              <a:t>Qty</a:t>
            </a:r>
            <a:r>
              <a:rPr lang="en-US" sz="1400" dirty="0"/>
              <a:t>/SS</a:t>
            </a:r>
            <a:r>
              <a:rPr lang="en-US" sz="1400" dirty="0" smtClean="0"/>
              <a:t>)</a:t>
            </a:r>
            <a:endParaRPr lang="en-IN" sz="1400" dirty="0" smtClean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tx1"/>
                </a:solidFill>
              </a:rPr>
              <a:t>Rubber </a:t>
            </a:r>
            <a:r>
              <a:rPr lang="en-IN" sz="1400" dirty="0">
                <a:solidFill>
                  <a:schemeClr val="tx1"/>
                </a:solidFill>
              </a:rPr>
              <a:t>Press Cost = </a:t>
            </a:r>
            <a:r>
              <a:rPr lang="en-IN" sz="1400" dirty="0" smtClean="0">
                <a:solidFill>
                  <a:schemeClr val="tx1"/>
                </a:solidFill>
              </a:rPr>
              <a:t>(Rubber </a:t>
            </a:r>
            <a:r>
              <a:rPr lang="en-IN" sz="1400" dirty="0">
                <a:solidFill>
                  <a:schemeClr val="tx1"/>
                </a:solidFill>
              </a:rPr>
              <a:t>Press </a:t>
            </a:r>
            <a:r>
              <a:rPr lang="en-IN" sz="1400" dirty="0" smtClean="0">
                <a:solidFill>
                  <a:schemeClr val="tx1"/>
                </a:solidFill>
              </a:rPr>
              <a:t>Min/60) * MHR	</a:t>
            </a:r>
            <a:endParaRPr lang="en-US" altLang="en-US" sz="14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4" y="1183091"/>
            <a:ext cx="11414413" cy="1704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7151573" y="1100686"/>
            <a:ext cx="4716377" cy="1867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195" y="813759"/>
            <a:ext cx="314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Rubber 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47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0195" y="3283599"/>
            <a:ext cx="11834716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Formula in Column </a:t>
            </a:r>
            <a:r>
              <a:rPr lang="en-US" sz="1600" dirty="0" smtClean="0"/>
              <a:t>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=(</a:t>
            </a:r>
            <a:r>
              <a:rPr lang="en-US" sz="1600" dirty="0"/>
              <a:t>45/(MIN(Q18*D18,40))+(AK18/400)*IF(AJ18&lt;1.9,2,IF(AJ18&gt;1.9&lt;2.9,3,IF(AJ18&gt;2.9,4,0))))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Machine Rolling </a:t>
            </a:r>
            <a:r>
              <a:rPr lang="en-IN" sz="1600" dirty="0" smtClean="0"/>
              <a:t> Min/Part= 45min(Setup time)/(Batch </a:t>
            </a:r>
            <a:r>
              <a:rPr lang="en-IN" sz="1600" dirty="0" err="1" smtClean="0"/>
              <a:t>Qty</a:t>
            </a:r>
            <a:r>
              <a:rPr lang="en-IN" sz="1600" dirty="0" smtClean="0"/>
              <a:t>*</a:t>
            </a:r>
            <a:r>
              <a:rPr lang="en-IN" sz="1600" dirty="0" err="1" smtClean="0"/>
              <a:t>Qty</a:t>
            </a:r>
            <a:r>
              <a:rPr lang="en-IN" sz="1600" dirty="0" smtClean="0"/>
              <a:t>/SS)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+(RM Part Length/(400mm/Min(Feed rate))*No. of passes(If thickness&gt;1.9&lt;2.9mm=3 Passes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 </a:t>
            </a:r>
            <a:r>
              <a:rPr lang="en-IN" sz="1600" dirty="0" smtClean="0"/>
              <a:t>                                                                                                                                                               &amp; Thickness&gt;2.9mm=4 Passes)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Machine </a:t>
            </a:r>
            <a:r>
              <a:rPr lang="en-IN" sz="1600" dirty="0"/>
              <a:t>Rolling</a:t>
            </a:r>
            <a:r>
              <a:rPr lang="en-US" sz="1600" dirty="0" smtClean="0"/>
              <a:t> </a:t>
            </a:r>
            <a:r>
              <a:rPr lang="en-US" sz="1600" dirty="0"/>
              <a:t>Min/SS = </a:t>
            </a:r>
            <a:r>
              <a:rPr lang="en-IN" sz="1600" dirty="0"/>
              <a:t>Machine Rolling</a:t>
            </a:r>
            <a:r>
              <a:rPr lang="en-US" sz="1600" dirty="0" smtClean="0"/>
              <a:t> </a:t>
            </a:r>
            <a:r>
              <a:rPr lang="en-US" sz="1600" dirty="0"/>
              <a:t>Min/Part*(</a:t>
            </a:r>
            <a:r>
              <a:rPr lang="en-US" sz="1600" dirty="0" err="1"/>
              <a:t>Qty</a:t>
            </a:r>
            <a:r>
              <a:rPr lang="en-US" sz="1600" dirty="0"/>
              <a:t>/SS</a:t>
            </a:r>
            <a:r>
              <a:rPr lang="en-US" sz="1600" dirty="0" smtClean="0"/>
              <a:t>)</a:t>
            </a:r>
            <a:endParaRPr lang="en-IN" alt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Machine Rolling</a:t>
            </a:r>
            <a:r>
              <a:rPr lang="en-IN" sz="1600" dirty="0" smtClean="0"/>
              <a:t> Cost </a:t>
            </a:r>
            <a:r>
              <a:rPr lang="en-IN" sz="1600" dirty="0"/>
              <a:t>= </a:t>
            </a:r>
            <a:r>
              <a:rPr lang="en-IN" sz="1600" dirty="0" smtClean="0"/>
              <a:t>((Machine </a:t>
            </a:r>
            <a:r>
              <a:rPr lang="en-IN" sz="1600" dirty="0"/>
              <a:t>Rolling</a:t>
            </a:r>
            <a:r>
              <a:rPr lang="en-IN" sz="1600" dirty="0" smtClean="0"/>
              <a:t> Min/Part)/60) * MHR	</a:t>
            </a: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40195" y="813759"/>
            <a:ext cx="314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Machine Rolling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95" y="1202558"/>
            <a:ext cx="11456717" cy="1660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32800" y="1108364"/>
            <a:ext cx="3264112" cy="18288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1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57284" y="3231159"/>
            <a:ext cx="1121196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Formula in Column </a:t>
            </a:r>
            <a:r>
              <a:rPr lang="en-US" sz="1600" dirty="0" smtClean="0"/>
              <a:t>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=IF($B8&lt;&gt;"",IF(BF8="</a:t>
            </a:r>
            <a:r>
              <a:rPr lang="en-US" sz="1600" dirty="0" err="1"/>
              <a:t>Make",IF</a:t>
            </a:r>
            <a:r>
              <a:rPr lang="en-US" sz="1600" dirty="0"/>
              <a:t>(ISNUMBER(SEARCH("Mechanical Press 0.5M",CN8)),((50/(D8*Q8))+1),0),0</a:t>
            </a:r>
            <a:r>
              <a:rPr lang="en-US" sz="16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Setup time(30min/(</a:t>
            </a:r>
            <a:r>
              <a:rPr lang="en-IN" sz="1600" dirty="0" err="1"/>
              <a:t>Qty</a:t>
            </a:r>
            <a:r>
              <a:rPr lang="en-IN" sz="1600" dirty="0"/>
              <a:t>/SS*Batch </a:t>
            </a:r>
            <a:r>
              <a:rPr lang="en-IN" sz="1600" dirty="0" err="1"/>
              <a:t>Qty</a:t>
            </a:r>
            <a:r>
              <a:rPr lang="en-IN" sz="1600" dirty="0" smtClean="0"/>
              <a:t>))+Run Time(1 Min)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Mechanical Press </a:t>
            </a:r>
            <a:r>
              <a:rPr lang="en-US" sz="1600" dirty="0" smtClean="0"/>
              <a:t>0.5M</a:t>
            </a:r>
            <a:r>
              <a:rPr lang="en-IN" sz="1600" dirty="0" smtClean="0"/>
              <a:t> Cost/Part </a:t>
            </a:r>
            <a:r>
              <a:rPr lang="en-IN" sz="1600" dirty="0"/>
              <a:t>= </a:t>
            </a:r>
            <a:r>
              <a:rPr lang="en-IN" sz="1600" dirty="0" smtClean="0"/>
              <a:t>((</a:t>
            </a:r>
            <a:r>
              <a:rPr lang="en-US" sz="1600" dirty="0"/>
              <a:t>Mechanical Press </a:t>
            </a:r>
            <a:r>
              <a:rPr lang="en-US" sz="1600" dirty="0" smtClean="0"/>
              <a:t>0.5M</a:t>
            </a:r>
            <a:r>
              <a:rPr lang="en-IN" sz="1600" dirty="0" smtClean="0"/>
              <a:t> </a:t>
            </a:r>
            <a:r>
              <a:rPr lang="en-IN" sz="1600" dirty="0"/>
              <a:t>Min/Part)/60) * </a:t>
            </a:r>
            <a:r>
              <a:rPr lang="en-IN" sz="1600" dirty="0" smtClean="0"/>
              <a:t>MHR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Criteria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Hard Metal(Steel/Titanium/Inconel..</a:t>
            </a:r>
            <a:r>
              <a:rPr lang="en-US" altLang="en-US" sz="1600" dirty="0" err="1" smtClean="0"/>
              <a:t>etc</a:t>
            </a:r>
            <a:r>
              <a:rPr lang="en-US" altLang="en-US" sz="1600" dirty="0" smtClean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Finished Part Length &lt; 450mm &amp; Part Thickness to be &lt;=1.2mm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	</a:t>
            </a: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40195" y="813759"/>
            <a:ext cx="43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Mechanical Press 0.5M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1" y="1439188"/>
            <a:ext cx="11342307" cy="14225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177867" y="1337734"/>
            <a:ext cx="2652168" cy="15240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67266" y="3317441"/>
            <a:ext cx="1143846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Formula in Column </a:t>
            </a:r>
            <a:r>
              <a:rPr lang="en-US" sz="1400" dirty="0" smtClean="0"/>
              <a:t>CR(Shape Correction)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=IF($B21&lt;&gt;"",IF(BF21="</a:t>
            </a:r>
            <a:r>
              <a:rPr lang="en-US" sz="1400" dirty="0" err="1"/>
              <a:t>Make",IF</a:t>
            </a:r>
            <a:r>
              <a:rPr lang="en-US" sz="1400" dirty="0"/>
              <a:t>(ISNUMBER(SEARCH("Shape correction",CQ21)),IF(AH21&lt;500,15,IF(AH21&lt;1000,20,30)),0),0</a:t>
            </a:r>
            <a:r>
              <a:rPr lang="en-US" sz="14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/>
              <a:t>Shape Correction </a:t>
            </a:r>
            <a:r>
              <a:rPr lang="en-IN" sz="1400" dirty="0"/>
              <a:t>Min = </a:t>
            </a:r>
            <a:r>
              <a:rPr lang="en-IN" sz="1400" dirty="0" smtClean="0"/>
              <a:t>15min </a:t>
            </a:r>
            <a:r>
              <a:rPr lang="en-IN" sz="1400" dirty="0"/>
              <a:t>(Finished Part length&lt;500), </a:t>
            </a:r>
            <a:r>
              <a:rPr lang="en-IN" sz="1400" dirty="0" smtClean="0"/>
              <a:t>20min </a:t>
            </a:r>
            <a:r>
              <a:rPr lang="en-IN" sz="1400" dirty="0"/>
              <a:t>(if Finished Part length&lt;1000), </a:t>
            </a:r>
            <a:r>
              <a:rPr lang="en-IN" sz="1400" dirty="0" smtClean="0"/>
              <a:t>30min </a:t>
            </a:r>
            <a:r>
              <a:rPr lang="en-IN" sz="1400" dirty="0"/>
              <a:t>(if Finished Part length&gt;=1000</a:t>
            </a:r>
            <a:r>
              <a:rPr lang="en-IN" sz="1400" dirty="0" smtClean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Shape correction to be considered for Rubber Press parts.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Formula in Column </a:t>
            </a:r>
            <a:r>
              <a:rPr lang="en-US" sz="1400" dirty="0" smtClean="0"/>
              <a:t>CU(Hand Forming)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=IF($B21&lt;&gt;"",IF(BF21="</a:t>
            </a:r>
            <a:r>
              <a:rPr lang="en-US" sz="1400" dirty="0" err="1"/>
              <a:t>Make",IF</a:t>
            </a:r>
            <a:r>
              <a:rPr lang="en-US" sz="1400" dirty="0"/>
              <a:t>(ISNUMBER(SEARCH("Hand Form",CT21)),IF(AH21&lt;500,10,IF(AH21&lt;1000,15,30)),0),0</a:t>
            </a:r>
            <a:r>
              <a:rPr lang="en-US" sz="14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Hand Forming min = </a:t>
            </a:r>
            <a:r>
              <a:rPr lang="en-IN" sz="1400" dirty="0" smtClean="0"/>
              <a:t>10min </a:t>
            </a:r>
            <a:r>
              <a:rPr lang="en-IN" sz="1400" dirty="0"/>
              <a:t>(Finished Part length&lt;500), </a:t>
            </a:r>
            <a:r>
              <a:rPr lang="en-IN" sz="1400" dirty="0" smtClean="0"/>
              <a:t>15min </a:t>
            </a:r>
            <a:r>
              <a:rPr lang="en-IN" sz="1400" dirty="0"/>
              <a:t>(if Finished Part length&lt;1000), 30min (if Finished Part length&gt;=1000</a:t>
            </a:r>
            <a:r>
              <a:rPr lang="en-IN" sz="1400" dirty="0" smtClean="0"/>
              <a:t>)</a:t>
            </a:r>
            <a:endParaRPr lang="en-US" sz="14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Formula in Column </a:t>
            </a:r>
            <a:r>
              <a:rPr lang="en-US" sz="1400" dirty="0" smtClean="0"/>
              <a:t>CX(Hand Trim)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=IF($B21&lt;&gt;"",IF(BF21="</a:t>
            </a:r>
            <a:r>
              <a:rPr lang="en-US" sz="1400" dirty="0" err="1"/>
              <a:t>Make",IF</a:t>
            </a:r>
            <a:r>
              <a:rPr lang="en-US" sz="1400" dirty="0"/>
              <a:t>(ISNUMBER(SEARCH("Hand Trim",CW21)),IF(AH21&lt;500,5,IF(AH21&lt;1000,15,35)),0),0),"")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Hand </a:t>
            </a:r>
            <a:r>
              <a:rPr lang="en-US" sz="1400" dirty="0" smtClean="0"/>
              <a:t>Trimming </a:t>
            </a:r>
            <a:r>
              <a:rPr lang="en-US" sz="1400" dirty="0"/>
              <a:t>min = </a:t>
            </a:r>
            <a:r>
              <a:rPr lang="en-IN" sz="1400" dirty="0"/>
              <a:t>5</a:t>
            </a:r>
            <a:r>
              <a:rPr lang="en-IN" sz="1400" dirty="0" smtClean="0"/>
              <a:t>min </a:t>
            </a:r>
            <a:r>
              <a:rPr lang="en-IN" sz="1400" dirty="0"/>
              <a:t>(Finished Part length&lt;500), 15min (if Finished Part length&lt;1000), </a:t>
            </a:r>
            <a:r>
              <a:rPr lang="en-IN" sz="1400" dirty="0" smtClean="0"/>
              <a:t>35min </a:t>
            </a:r>
            <a:r>
              <a:rPr lang="en-IN" sz="1400" dirty="0"/>
              <a:t>(if Finished Part length&gt;=1000</a:t>
            </a:r>
            <a:r>
              <a:rPr lang="en-IN" sz="1400" dirty="0" smtClean="0"/>
              <a:t>)</a:t>
            </a:r>
            <a:endParaRPr lang="en-US" sz="1400" dirty="0"/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40195" y="813759"/>
            <a:ext cx="61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Shape Correction, Hand Forming, Hand Trim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6" y="1497135"/>
            <a:ext cx="11016749" cy="13476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562600" y="1430867"/>
            <a:ext cx="6101527" cy="15253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81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32311" y="3251549"/>
            <a:ext cx="118167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Formula in Column </a:t>
            </a:r>
            <a:r>
              <a:rPr lang="en-US" dirty="0" smtClean="0"/>
              <a:t>DA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=IF($B21&lt;&gt;"",IF(BF21="</a:t>
            </a:r>
            <a:r>
              <a:rPr lang="en-US" dirty="0" err="1"/>
              <a:t>Make",IF</a:t>
            </a:r>
            <a:r>
              <a:rPr lang="en-US" dirty="0"/>
              <a:t>(ISNUMBER(SEARCH("Hand Drill",CZ21)),((10/(D21*Q21))+(AR21*20/60)),0),0),"")</a:t>
            </a: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Hand Drilling Min </a:t>
            </a:r>
            <a:r>
              <a:rPr lang="en-IN" dirty="0"/>
              <a:t>= </a:t>
            </a:r>
            <a:r>
              <a:rPr lang="en-IN" dirty="0" smtClean="0"/>
              <a:t> 10min/(</a:t>
            </a:r>
            <a:r>
              <a:rPr lang="en-IN" dirty="0"/>
              <a:t>Qty/SS * EBQ) + No Of Holes on formed </a:t>
            </a:r>
            <a:r>
              <a:rPr lang="en-IN" dirty="0" smtClean="0"/>
              <a:t>surfaces*20/60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Hand Drilling Cost </a:t>
            </a:r>
            <a:r>
              <a:rPr lang="en-IN" dirty="0"/>
              <a:t>= </a:t>
            </a:r>
            <a:r>
              <a:rPr lang="en-IN" dirty="0" smtClean="0"/>
              <a:t>(Hand Drilling Min/Part</a:t>
            </a:r>
            <a:r>
              <a:rPr lang="en-IN" dirty="0"/>
              <a:t>)/60) * </a:t>
            </a:r>
            <a:r>
              <a:rPr lang="en-IN" dirty="0" smtClean="0"/>
              <a:t>MHR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4" y="1478455"/>
            <a:ext cx="11532610" cy="136194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504218" y="1381452"/>
            <a:ext cx="2475346" cy="157473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195" y="813759"/>
            <a:ext cx="43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Hand Drill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129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57283" y="2819503"/>
            <a:ext cx="10800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For Extrusion &amp; Formed Sections.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Band Saw Min </a:t>
            </a:r>
            <a:r>
              <a:rPr lang="en-IN" dirty="0"/>
              <a:t>= </a:t>
            </a:r>
            <a:r>
              <a:rPr lang="en-IN" dirty="0" smtClean="0"/>
              <a:t>3 Min[Standard]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Band Saw </a:t>
            </a:r>
            <a:r>
              <a:rPr lang="en-IN" dirty="0" smtClean="0"/>
              <a:t>Cost </a:t>
            </a:r>
            <a:r>
              <a:rPr lang="en-IN" dirty="0"/>
              <a:t>= </a:t>
            </a:r>
            <a:r>
              <a:rPr lang="en-IN" dirty="0" smtClean="0"/>
              <a:t>(Band </a:t>
            </a:r>
            <a:r>
              <a:rPr lang="en-IN" dirty="0"/>
              <a:t>Saw Min/Part)/60</a:t>
            </a:r>
            <a:r>
              <a:rPr lang="en-IN" dirty="0" smtClean="0"/>
              <a:t>)*MHR 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84777" y="845781"/>
            <a:ext cx="761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</a:t>
            </a:r>
            <a:r>
              <a:rPr lang="en-US" dirty="0" err="1" smtClean="0"/>
              <a:t>Bandsaw</a:t>
            </a:r>
            <a:r>
              <a:rPr lang="en-US" dirty="0" smtClean="0"/>
              <a:t> Machine, Shearing </a:t>
            </a:r>
            <a:r>
              <a:rPr lang="en-US" dirty="0" err="1" smtClean="0"/>
              <a:t>Machine,Sheet</a:t>
            </a:r>
            <a:r>
              <a:rPr lang="en-US" dirty="0" smtClean="0"/>
              <a:t> Flattening Machine</a:t>
            </a:r>
            <a:endParaRPr lang="en-IN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57282" y="4153021"/>
            <a:ext cx="108002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Shearing Min </a:t>
            </a:r>
            <a:r>
              <a:rPr lang="en-IN" dirty="0"/>
              <a:t>= </a:t>
            </a:r>
            <a:r>
              <a:rPr lang="en-IN" dirty="0" smtClean="0"/>
              <a:t>3 Min[Standard]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Shearing </a:t>
            </a:r>
            <a:r>
              <a:rPr lang="en-IN" dirty="0" smtClean="0"/>
              <a:t>Cost </a:t>
            </a:r>
            <a:r>
              <a:rPr lang="en-IN" dirty="0"/>
              <a:t>= (Shearing Min/Part)/60</a:t>
            </a:r>
            <a:r>
              <a:rPr lang="en-IN" dirty="0" smtClean="0"/>
              <a:t>)*MHR 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2" y="1348826"/>
            <a:ext cx="11742479" cy="126842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498109" y="1262501"/>
            <a:ext cx="7573817" cy="146222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57282" y="4961249"/>
            <a:ext cx="10800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Sheet flattening process to be considered for </a:t>
            </a:r>
            <a:r>
              <a:rPr lang="en-US" dirty="0" err="1" smtClean="0"/>
              <a:t>Aluminium</a:t>
            </a:r>
            <a:r>
              <a:rPr lang="en-US" dirty="0" smtClean="0"/>
              <a:t>(Sheet) parts having Heat treatment( </a:t>
            </a:r>
            <a:r>
              <a:rPr lang="en-US" dirty="0" err="1" smtClean="0"/>
              <a:t>Solutionising</a:t>
            </a:r>
            <a:r>
              <a:rPr lang="en-US" dirty="0" smtClean="0"/>
              <a:t> 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Sheet Flattening Machine Min </a:t>
            </a:r>
            <a:r>
              <a:rPr lang="en-IN" dirty="0"/>
              <a:t>= </a:t>
            </a:r>
            <a:r>
              <a:rPr lang="en-IN" dirty="0" smtClean="0"/>
              <a:t>0.5 Min[Standard]</a:t>
            </a:r>
            <a:endParaRPr lang="en-IN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Sheet Flattening Machine Cost = </a:t>
            </a:r>
            <a:r>
              <a:rPr lang="en-IN" dirty="0" smtClean="0"/>
              <a:t>(</a:t>
            </a:r>
            <a:r>
              <a:rPr lang="en-IN" dirty="0"/>
              <a:t>Sheet Flattening Machine</a:t>
            </a:r>
            <a:r>
              <a:rPr lang="en-IN" dirty="0" smtClean="0"/>
              <a:t> </a:t>
            </a:r>
            <a:r>
              <a:rPr lang="en-IN" dirty="0"/>
              <a:t>Min/Part)/60</a:t>
            </a:r>
            <a:r>
              <a:rPr lang="en-IN" dirty="0" smtClean="0"/>
              <a:t>)*MHR 	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4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57284" y="4701072"/>
            <a:ext cx="115934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Formula in Column </a:t>
            </a:r>
            <a:r>
              <a:rPr lang="en-US" sz="1600" dirty="0" smtClean="0"/>
              <a:t>DM</a:t>
            </a:r>
            <a:endParaRPr 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=IF($B21&lt;&gt;"",IF(BF21="</a:t>
            </a:r>
            <a:r>
              <a:rPr lang="en-US" sz="1600" dirty="0" err="1"/>
              <a:t>Make",IF</a:t>
            </a:r>
            <a:r>
              <a:rPr lang="en-US" sz="1600" dirty="0"/>
              <a:t>(ISNUMBER(SEARCH("</a:t>
            </a:r>
            <a:r>
              <a:rPr lang="en-US" sz="1600" dirty="0" smtClean="0"/>
              <a:t>Automaticdeburr</a:t>
            </a:r>
            <a:r>
              <a:rPr lang="en-US" sz="1600" dirty="0"/>
              <a:t>",DL21)),((AN21*0.5)+((AQ21+AR21)*1))/60,0),0</a:t>
            </a:r>
            <a:r>
              <a:rPr lang="en-US" sz="16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Automatic </a:t>
            </a:r>
            <a:r>
              <a:rPr lang="en-US" sz="1600" dirty="0"/>
              <a:t>deburring of parts after </a:t>
            </a:r>
            <a:r>
              <a:rPr lang="en-US" sz="1600" dirty="0" smtClean="0"/>
              <a:t>3A Routing</a:t>
            </a:r>
            <a:endParaRPr lang="en-IN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Automatic Deburring Min </a:t>
            </a:r>
            <a:r>
              <a:rPr lang="en-IN" sz="1600" dirty="0"/>
              <a:t>= </a:t>
            </a:r>
            <a:r>
              <a:rPr lang="en-IN" sz="1600" dirty="0" smtClean="0"/>
              <a:t>(Perimeter *0.5sec +(Holes)</a:t>
            </a:r>
            <a:r>
              <a:rPr lang="en-IN" sz="1600" dirty="0"/>
              <a:t>*</a:t>
            </a:r>
            <a:r>
              <a:rPr lang="en-IN" sz="1600" dirty="0" smtClean="0"/>
              <a:t>1sec)/60</a:t>
            </a:r>
            <a:endParaRPr lang="en-IN" alt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Automatic Deburring </a:t>
            </a:r>
            <a:r>
              <a:rPr lang="en-IN" sz="1600" dirty="0" smtClean="0"/>
              <a:t>Cost </a:t>
            </a:r>
            <a:r>
              <a:rPr lang="en-IN" sz="1600" dirty="0"/>
              <a:t>= </a:t>
            </a:r>
            <a:r>
              <a:rPr lang="en-IN" sz="1600" dirty="0" smtClean="0"/>
              <a:t>(Automatic </a:t>
            </a:r>
            <a:r>
              <a:rPr lang="en-IN" sz="1600" dirty="0"/>
              <a:t>Deburring Min/Part)/60)*MHR </a:t>
            </a:r>
            <a:r>
              <a:rPr lang="en-IN" sz="1600" dirty="0" smtClean="0"/>
              <a:t>	</a:t>
            </a: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62513" y="2996850"/>
            <a:ext cx="118294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Formula in Column </a:t>
            </a:r>
            <a:r>
              <a:rPr lang="en-US" sz="1600" dirty="0" smtClean="0"/>
              <a:t>DG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=IF($B21&lt;&gt;"",IF(BF21="</a:t>
            </a:r>
            <a:r>
              <a:rPr lang="en-US" sz="1600" dirty="0" err="1"/>
              <a:t>Make",IF</a:t>
            </a:r>
            <a:r>
              <a:rPr lang="en-US" sz="1600" dirty="0"/>
              <a:t>(ISNUMBER(SEARCH("Manual Deburr",DF21)),((AN21*4)+((AQ21+AR21)*5))/60,0),0</a:t>
            </a:r>
            <a:r>
              <a:rPr lang="en-US" sz="1600" dirty="0" smtClean="0"/>
              <a:t>),"")</a:t>
            </a:r>
            <a:endParaRPr lang="en-IN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Manual deburring of parts after 5A Routing/3A VMC &amp; 5A VMC</a:t>
            </a:r>
            <a:endParaRPr lang="en-I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Manual Deburring Min </a:t>
            </a:r>
            <a:r>
              <a:rPr lang="en-IN" sz="1600" dirty="0"/>
              <a:t>= </a:t>
            </a:r>
            <a:r>
              <a:rPr lang="en-IN" sz="1600" dirty="0" smtClean="0"/>
              <a:t>(Perimeter*4 + Number </a:t>
            </a:r>
            <a:r>
              <a:rPr lang="en-IN" sz="1600" dirty="0"/>
              <a:t>Of </a:t>
            </a:r>
            <a:r>
              <a:rPr lang="en-IN" sz="1600" dirty="0" smtClean="0"/>
              <a:t>Holes * 5)/60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Manual </a:t>
            </a:r>
            <a:r>
              <a:rPr lang="en-IN" sz="1600" dirty="0"/>
              <a:t>Deburring </a:t>
            </a:r>
            <a:r>
              <a:rPr lang="en-IN" sz="1600" dirty="0" smtClean="0"/>
              <a:t>Cost </a:t>
            </a:r>
            <a:r>
              <a:rPr lang="en-IN" sz="1600" dirty="0"/>
              <a:t>= </a:t>
            </a:r>
            <a:r>
              <a:rPr lang="en-IN" sz="1600" dirty="0" smtClean="0"/>
              <a:t>(Manual </a:t>
            </a:r>
            <a:r>
              <a:rPr lang="en-IN" sz="1600" dirty="0"/>
              <a:t>Deburring Min/Part)/60)*MHR </a:t>
            </a:r>
            <a:endParaRPr lang="en-US" altLang="en-US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2486" y="965079"/>
            <a:ext cx="502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Manual Deburr, Automatic Deburr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6" y="1573665"/>
            <a:ext cx="11575484" cy="134970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501233" y="1500184"/>
            <a:ext cx="5449455" cy="151876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8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8907" y="314439"/>
            <a:ext cx="10515600" cy="426129"/>
          </a:xfrm>
        </p:spPr>
        <p:txBody>
          <a:bodyPr/>
          <a:lstStyle/>
          <a:p>
            <a:r>
              <a:rPr lang="en-IN" dirty="0">
                <a:latin typeface="+mn-lt"/>
              </a:rPr>
              <a:t>Capturing DP BOM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1100"/>
              </p:ext>
            </p:extLst>
          </p:nvPr>
        </p:nvGraphicFramePr>
        <p:xfrm>
          <a:off x="489528" y="1824842"/>
          <a:ext cx="10855035" cy="4075811"/>
        </p:xfrm>
        <a:graphic>
          <a:graphicData uri="http://schemas.openxmlformats.org/drawingml/2006/table">
            <a:tbl>
              <a:tblPr/>
              <a:tblGrid>
                <a:gridCol w="613075">
                  <a:extLst>
                    <a:ext uri="{9D8B030D-6E8A-4147-A177-3AD203B41FA5}">
                      <a16:colId xmlns:a16="http://schemas.microsoft.com/office/drawing/2014/main" val="3846262702"/>
                    </a:ext>
                  </a:extLst>
                </a:gridCol>
                <a:gridCol w="1093919">
                  <a:extLst>
                    <a:ext uri="{9D8B030D-6E8A-4147-A177-3AD203B41FA5}">
                      <a16:colId xmlns:a16="http://schemas.microsoft.com/office/drawing/2014/main" val="3924991245"/>
                    </a:ext>
                  </a:extLst>
                </a:gridCol>
                <a:gridCol w="1286256">
                  <a:extLst>
                    <a:ext uri="{9D8B030D-6E8A-4147-A177-3AD203B41FA5}">
                      <a16:colId xmlns:a16="http://schemas.microsoft.com/office/drawing/2014/main" val="1326575976"/>
                    </a:ext>
                  </a:extLst>
                </a:gridCol>
                <a:gridCol w="913602">
                  <a:extLst>
                    <a:ext uri="{9D8B030D-6E8A-4147-A177-3AD203B41FA5}">
                      <a16:colId xmlns:a16="http://schemas.microsoft.com/office/drawing/2014/main" val="3014774313"/>
                    </a:ext>
                  </a:extLst>
                </a:gridCol>
                <a:gridCol w="1081897">
                  <a:extLst>
                    <a:ext uri="{9D8B030D-6E8A-4147-A177-3AD203B41FA5}">
                      <a16:colId xmlns:a16="http://schemas.microsoft.com/office/drawing/2014/main" val="3166422256"/>
                    </a:ext>
                  </a:extLst>
                </a:gridCol>
                <a:gridCol w="2199857">
                  <a:extLst>
                    <a:ext uri="{9D8B030D-6E8A-4147-A177-3AD203B41FA5}">
                      <a16:colId xmlns:a16="http://schemas.microsoft.com/office/drawing/2014/main" val="2935602244"/>
                    </a:ext>
                  </a:extLst>
                </a:gridCol>
                <a:gridCol w="625096">
                  <a:extLst>
                    <a:ext uri="{9D8B030D-6E8A-4147-A177-3AD203B41FA5}">
                      <a16:colId xmlns:a16="http://schemas.microsoft.com/office/drawing/2014/main" val="1635392435"/>
                    </a:ext>
                  </a:extLst>
                </a:gridCol>
                <a:gridCol w="540948">
                  <a:extLst>
                    <a:ext uri="{9D8B030D-6E8A-4147-A177-3AD203B41FA5}">
                      <a16:colId xmlns:a16="http://schemas.microsoft.com/office/drawing/2014/main" val="3212073929"/>
                    </a:ext>
                  </a:extLst>
                </a:gridCol>
                <a:gridCol w="949665">
                  <a:extLst>
                    <a:ext uri="{9D8B030D-6E8A-4147-A177-3AD203B41FA5}">
                      <a16:colId xmlns:a16="http://schemas.microsoft.com/office/drawing/2014/main" val="29810202"/>
                    </a:ext>
                  </a:extLst>
                </a:gridCol>
                <a:gridCol w="1550720">
                  <a:extLst>
                    <a:ext uri="{9D8B030D-6E8A-4147-A177-3AD203B41FA5}">
                      <a16:colId xmlns:a16="http://schemas.microsoft.com/office/drawing/2014/main" val="2820935773"/>
                    </a:ext>
                  </a:extLst>
                </a:gridCol>
              </a:tblGrid>
              <a:tr h="3610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Deliverable Part number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number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description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Qty/Assy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Qty/ss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Category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Shop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00090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 PAN SUP EQUIPE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3826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D53113450202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PLANCHER CASE TRAIN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94988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D53113551002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TRAVERSE EQUIP C12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Assembly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644362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D53113850200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TRAVERSE C10 11 12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44650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D53113881200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00591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PQ10010-020-00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MASTIC D'ETANCHEITE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67072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ASNA2050DEJ040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RIVET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399917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ASNA2050DXJ040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RIVET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07842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D53113552002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TRAVERSE EQUIP C11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Assembly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673369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D53113850200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TRAVERSE C10 11 12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79686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D53113921200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085009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PQ10010-020-00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MASTIC D'ETANCHEITE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52999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ASNA2050DEJ040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RIVET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17152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ASNA2050DXJ040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RIVET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870303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D53113554003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TRAVERSE EQUIP C13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Assembly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34645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D53113854200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TRAVERSE C13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387198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D53113921200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154019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D53113862200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83103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D53113883200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01764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D53113882200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63054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D53113884200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 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954509"/>
                  </a:ext>
                </a:extLst>
              </a:tr>
              <a:tr h="1688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A320 CEO/NEO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D53137394   000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PQ10010-020-00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MASTIC D'ETANCHEITE</a:t>
                      </a:r>
                    </a:p>
                  </a:txBody>
                  <a:tcPr marL="5823" marR="5823" marT="5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</a:t>
                      </a:r>
                    </a:p>
                  </a:txBody>
                  <a:tcPr marL="5823" marR="5823" marT="58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454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0218" y="907477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Detail Part number identification from Configuration BOM if the deliverable is Assembly</a:t>
            </a:r>
            <a:r>
              <a:rPr lang="en-IN" sz="1600" dirty="0" smtClean="0"/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Refer to the part category column for Detail parts &amp; identify Shop details by referring engineering data.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7628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2486" y="965079"/>
            <a:ext cx="502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Sheet Stretch Forming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6" y="1413540"/>
            <a:ext cx="11559339" cy="233642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44247" y="1918856"/>
            <a:ext cx="5070662" cy="191023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486" y="3752515"/>
            <a:ext cx="11915121" cy="2200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Formula in Column </a:t>
            </a:r>
            <a:r>
              <a:rPr lang="en-US" sz="1500" dirty="0" smtClean="0"/>
              <a:t>DW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=IF($B28&lt;&gt;"",IF(BF28="</a:t>
            </a:r>
            <a:r>
              <a:rPr lang="en-US" sz="1500" dirty="0" err="1"/>
              <a:t>Make",IF</a:t>
            </a:r>
            <a:r>
              <a:rPr lang="en-US" sz="1500" dirty="0"/>
              <a:t>(ISNUMBER(SEARCH("Sheet Stretch Forming Machine",DS28)),(((60*OP28)/($X$3))+(10*OP28+5*OP28+5)*1),0),0</a:t>
            </a:r>
            <a:r>
              <a:rPr lang="en-US" sz="15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/>
              <a:t>Stretch forming Machine Min/Part= Setup time(60min*No. of SSF stages)/(Batch </a:t>
            </a:r>
            <a:r>
              <a:rPr lang="en-US" sz="1500" dirty="0" err="1" smtClean="0"/>
              <a:t>Qty</a:t>
            </a:r>
            <a:r>
              <a:rPr lang="en-US" sz="1500" dirty="0" smtClean="0"/>
              <a:t> considered)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 </a:t>
            </a:r>
            <a:r>
              <a:rPr lang="en-US" sz="1500" dirty="0" smtClean="0"/>
              <a:t>                                                                +10min(Part Setup on tool)*</a:t>
            </a:r>
            <a:r>
              <a:rPr lang="en-US" sz="1500" dirty="0"/>
              <a:t>No. of SSF </a:t>
            </a:r>
            <a:r>
              <a:rPr lang="en-US" sz="1500" dirty="0" smtClean="0"/>
              <a:t>stages+5Min*(</a:t>
            </a:r>
            <a:r>
              <a:rPr lang="en-US" sz="1500" dirty="0"/>
              <a:t>No. of SSF </a:t>
            </a:r>
            <a:r>
              <a:rPr lang="en-US" sz="1500" dirty="0" smtClean="0"/>
              <a:t>stages)+5min*1(Top Tool Press stage)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Stretch forming</a:t>
            </a:r>
            <a:r>
              <a:rPr lang="en-US" sz="1600" dirty="0" smtClean="0"/>
              <a:t> </a:t>
            </a:r>
            <a:r>
              <a:rPr lang="en-US" sz="1600" dirty="0"/>
              <a:t>Min/SS = Stretch forming </a:t>
            </a:r>
            <a:r>
              <a:rPr lang="en-US" sz="1600" dirty="0" smtClean="0"/>
              <a:t>Min/Part</a:t>
            </a:r>
            <a:r>
              <a:rPr lang="en-US" sz="1600" dirty="0"/>
              <a:t>*(</a:t>
            </a:r>
            <a:r>
              <a:rPr lang="en-US" sz="1600" dirty="0" err="1"/>
              <a:t>Qty</a:t>
            </a:r>
            <a:r>
              <a:rPr lang="en-US" sz="1600" dirty="0"/>
              <a:t>/SS)</a:t>
            </a:r>
            <a:endParaRPr lang="en-I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Stretch forming</a:t>
            </a:r>
            <a:r>
              <a:rPr lang="en-IN" sz="1600" dirty="0" smtClean="0"/>
              <a:t> </a:t>
            </a:r>
            <a:r>
              <a:rPr lang="en-IN" sz="1600" dirty="0"/>
              <a:t>Cost = </a:t>
            </a:r>
            <a:r>
              <a:rPr lang="en-IN" sz="1600" dirty="0" smtClean="0"/>
              <a:t>(</a:t>
            </a:r>
            <a:r>
              <a:rPr lang="en-US" sz="1600" dirty="0"/>
              <a:t>Stretch forming</a:t>
            </a:r>
            <a:r>
              <a:rPr lang="en-IN" sz="1600" dirty="0" smtClean="0"/>
              <a:t> </a:t>
            </a:r>
            <a:r>
              <a:rPr lang="en-IN" sz="1600" dirty="0"/>
              <a:t>Min/60) * MHR	</a:t>
            </a:r>
            <a:endParaRPr lang="en-US" alt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97056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2486" y="965079"/>
            <a:ext cx="394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Extrusion Stretch Forming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7284" y="3420006"/>
            <a:ext cx="10655674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Formula in Column </a:t>
            </a:r>
            <a:r>
              <a:rPr lang="en-US" sz="1500" dirty="0" smtClean="0"/>
              <a:t>EO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=IF($B21&lt;&gt;"",IF(BF21="</a:t>
            </a:r>
            <a:r>
              <a:rPr lang="en-US" sz="1500" dirty="0" err="1"/>
              <a:t>Make",IF</a:t>
            </a:r>
            <a:r>
              <a:rPr lang="en-US" sz="1500" dirty="0"/>
              <a:t>(ISNUMBER(SEARCH("Ext Stretch wrap 3M </a:t>
            </a:r>
            <a:r>
              <a:rPr lang="en-US" sz="1500" dirty="0" err="1"/>
              <a:t>Triform</a:t>
            </a:r>
            <a:r>
              <a:rPr lang="en-US" sz="1500" dirty="0"/>
              <a:t> 28T",EO21)),(30/(MIN(Q21*D21,30))+5+2),0),0</a:t>
            </a:r>
            <a:r>
              <a:rPr lang="en-US" sz="15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/>
              <a:t>Extrusion Stretch forming Machine Min/Part= Setup time(30min*/(Batch </a:t>
            </a:r>
            <a:r>
              <a:rPr lang="en-US" sz="1500" dirty="0" err="1" smtClean="0"/>
              <a:t>Qty</a:t>
            </a:r>
            <a:r>
              <a:rPr lang="en-US" sz="1500" dirty="0" smtClean="0"/>
              <a:t>*</a:t>
            </a:r>
            <a:r>
              <a:rPr lang="en-US" sz="1500" dirty="0" err="1" smtClean="0"/>
              <a:t>Qty</a:t>
            </a:r>
            <a:r>
              <a:rPr lang="en-US" sz="1500" dirty="0" smtClean="0"/>
              <a:t>/SS)+5Min(Part loading)+2min(Stretching)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Extrusion Stretch </a:t>
            </a:r>
            <a:r>
              <a:rPr lang="en-US" sz="1600" dirty="0"/>
              <a:t>forming</a:t>
            </a:r>
            <a:r>
              <a:rPr lang="en-US" sz="1600" dirty="0" smtClean="0"/>
              <a:t> </a:t>
            </a:r>
            <a:r>
              <a:rPr lang="en-US" sz="1600" dirty="0"/>
              <a:t>Min/SS = Extrusion </a:t>
            </a:r>
            <a:r>
              <a:rPr lang="en-US" sz="1600" dirty="0" smtClean="0"/>
              <a:t>Stretch </a:t>
            </a:r>
            <a:r>
              <a:rPr lang="en-US" sz="1600" dirty="0"/>
              <a:t>forming </a:t>
            </a:r>
            <a:r>
              <a:rPr lang="en-US" sz="1600" dirty="0" smtClean="0"/>
              <a:t>Min/Part</a:t>
            </a:r>
            <a:r>
              <a:rPr lang="en-US" sz="1600" dirty="0"/>
              <a:t>*(</a:t>
            </a:r>
            <a:r>
              <a:rPr lang="en-US" sz="1600" dirty="0" err="1"/>
              <a:t>Qty</a:t>
            </a:r>
            <a:r>
              <a:rPr lang="en-US" sz="1600" dirty="0"/>
              <a:t>/SS)</a:t>
            </a:r>
            <a:endParaRPr lang="en-I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Extrusion </a:t>
            </a:r>
            <a:r>
              <a:rPr lang="en-US" sz="1600" dirty="0" smtClean="0"/>
              <a:t>Stretch </a:t>
            </a:r>
            <a:r>
              <a:rPr lang="en-US" sz="1600" dirty="0"/>
              <a:t>forming</a:t>
            </a:r>
            <a:r>
              <a:rPr lang="en-IN" sz="1600" dirty="0" smtClean="0"/>
              <a:t> </a:t>
            </a:r>
            <a:r>
              <a:rPr lang="en-IN" sz="1600" dirty="0"/>
              <a:t>Cost = </a:t>
            </a:r>
            <a:r>
              <a:rPr lang="en-IN" sz="1600" dirty="0" smtClean="0"/>
              <a:t>(</a:t>
            </a:r>
            <a:r>
              <a:rPr lang="en-US" sz="1600" dirty="0"/>
              <a:t>Extrusion </a:t>
            </a:r>
            <a:r>
              <a:rPr lang="en-US" sz="1600" dirty="0" smtClean="0"/>
              <a:t>Stretch </a:t>
            </a:r>
            <a:r>
              <a:rPr lang="en-US" sz="1600" dirty="0"/>
              <a:t>forming</a:t>
            </a:r>
            <a:r>
              <a:rPr lang="en-IN" sz="1600" dirty="0" smtClean="0"/>
              <a:t> </a:t>
            </a:r>
            <a:r>
              <a:rPr lang="en-IN" sz="1600" dirty="0"/>
              <a:t>Min/60) * MHR	</a:t>
            </a:r>
            <a:endParaRPr lang="en-US" alt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84" y="1611012"/>
            <a:ext cx="11434471" cy="123378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100292" y="1439045"/>
            <a:ext cx="3749962" cy="147041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1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357284" y="262348"/>
            <a:ext cx="10515600" cy="426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Manufacturing Process Time and Cost Estimation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2485" y="965079"/>
            <a:ext cx="47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 MMS(Mirror Milling System)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0193" y="3374805"/>
            <a:ext cx="120811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Formula in Column </a:t>
            </a:r>
            <a:r>
              <a:rPr lang="en-US" sz="1600" dirty="0" smtClean="0"/>
              <a:t>EW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=IF($B11&lt;&gt;"",IF(BF11="</a:t>
            </a:r>
            <a:r>
              <a:rPr lang="en-US" sz="1600" dirty="0" err="1"/>
              <a:t>Make",IF</a:t>
            </a:r>
            <a:r>
              <a:rPr lang="en-US" sz="1600" dirty="0"/>
              <a:t>(ISNUMBER(SEARCH("MMS",EV11)),(40*OV11/(Q11*D11*5</a:t>
            </a:r>
            <a:r>
              <a:rPr lang="en-US" sz="1600" dirty="0" smtClean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+((</a:t>
            </a:r>
            <a:r>
              <a:rPr lang="en-US" sz="1600" dirty="0"/>
              <a:t>OV11*(AH11*AI11)/(1000*1000))*PL11)+(AN11)/$EW$1+(4/60)*(AQ11+AR11)),0),0</a:t>
            </a:r>
            <a:r>
              <a:rPr lang="en-US" sz="1600" dirty="0" smtClean="0"/>
              <a:t>),"")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Extrusion Stretch forming Machine Min/Part= Setup time(40min*No. of Milling Side/(Batch </a:t>
            </a:r>
            <a:r>
              <a:rPr lang="en-US" sz="1600" dirty="0" err="1" smtClean="0"/>
              <a:t>Qty</a:t>
            </a:r>
            <a:r>
              <a:rPr lang="en-US" sz="1600" dirty="0" smtClean="0"/>
              <a:t>*</a:t>
            </a:r>
            <a:r>
              <a:rPr lang="en-US" sz="1600" dirty="0" err="1" smtClean="0"/>
              <a:t>Qty</a:t>
            </a:r>
            <a:r>
              <a:rPr lang="en-US" sz="1600" dirty="0" smtClean="0"/>
              <a:t>/SS)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+No. of Milling Side*Part Area*Time per </a:t>
            </a:r>
            <a:r>
              <a:rPr lang="en-US" sz="1600" dirty="0" err="1" smtClean="0"/>
              <a:t>SqM</a:t>
            </a:r>
            <a:r>
              <a:rPr lang="en-US" sz="1600" dirty="0" smtClean="0"/>
              <a:t>(60min or 45 min)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+ Perimeter/Feed rate in inch/Min(50”)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+(4sec per Hole/60)*(no. of Holes).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MMS </a:t>
            </a:r>
            <a:r>
              <a:rPr lang="en-US" sz="1600" dirty="0"/>
              <a:t>Min/SS = </a:t>
            </a:r>
            <a:r>
              <a:rPr lang="en-US" sz="1600" dirty="0" smtClean="0"/>
              <a:t>MMS Min/Part</a:t>
            </a:r>
            <a:r>
              <a:rPr lang="en-US" sz="1600" dirty="0"/>
              <a:t>*(</a:t>
            </a:r>
            <a:r>
              <a:rPr lang="en-US" sz="1600" dirty="0" err="1"/>
              <a:t>Qty</a:t>
            </a:r>
            <a:r>
              <a:rPr lang="en-US" sz="1600" dirty="0"/>
              <a:t>/SS)</a:t>
            </a:r>
            <a:endParaRPr lang="en-I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MMS</a:t>
            </a:r>
            <a:r>
              <a:rPr lang="en-IN" sz="1600" dirty="0" smtClean="0"/>
              <a:t> Cost per Part </a:t>
            </a:r>
            <a:r>
              <a:rPr lang="en-IN" sz="1600" dirty="0"/>
              <a:t>= </a:t>
            </a:r>
            <a:r>
              <a:rPr lang="en-IN" sz="1600" dirty="0" smtClean="0"/>
              <a:t>(</a:t>
            </a:r>
            <a:r>
              <a:rPr lang="en-US" sz="1600" dirty="0" smtClean="0"/>
              <a:t>MMS</a:t>
            </a:r>
            <a:r>
              <a:rPr lang="en-IN" sz="1600" dirty="0" smtClean="0"/>
              <a:t> </a:t>
            </a:r>
            <a:r>
              <a:rPr lang="en-IN" sz="1600" dirty="0"/>
              <a:t>Min/60) * MHR	</a:t>
            </a:r>
            <a:endParaRPr lang="en-US" alt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0" y="1497988"/>
            <a:ext cx="11099961" cy="17132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564581" y="1431636"/>
            <a:ext cx="4147127" cy="17795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7" y="1120280"/>
            <a:ext cx="1097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*NRC-is </a:t>
            </a:r>
            <a:r>
              <a:rPr lang="en-US" dirty="0"/>
              <a:t>a one-time or infrequent expense that a business incurs and is not expected to pay again in the </a:t>
            </a:r>
            <a:r>
              <a:rPr lang="en-US" dirty="0" smtClean="0"/>
              <a:t>future.</a:t>
            </a:r>
          </a:p>
          <a:p>
            <a:r>
              <a:rPr lang="en-US" dirty="0" smtClean="0"/>
              <a:t>*Below are the components of NRC.</a:t>
            </a:r>
          </a:p>
          <a:p>
            <a:r>
              <a:rPr lang="en-US" dirty="0" smtClean="0"/>
              <a:t>*30 $ is the hourly rate for Engineering effort </a:t>
            </a:r>
            <a:r>
              <a:rPr lang="en-US" dirty="0" err="1" smtClean="0"/>
              <a:t>hrs</a:t>
            </a:r>
            <a:r>
              <a:rPr lang="en-US" dirty="0"/>
              <a:t> </a:t>
            </a:r>
            <a:r>
              <a:rPr lang="en-US" dirty="0" smtClean="0"/>
              <a:t>&amp; Tool design </a:t>
            </a:r>
            <a:r>
              <a:rPr lang="en-US" dirty="0" err="1" smtClean="0"/>
              <a:t>hrs</a:t>
            </a:r>
            <a:endParaRPr lang="en-IN" dirty="0"/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1061132" y="2040935"/>
          <a:ext cx="10521370" cy="391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1646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262739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48193" y="2312126"/>
            <a:ext cx="11534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 </a:t>
            </a:r>
            <a:r>
              <a:rPr lang="en-US" dirty="0" err="1" smtClean="0"/>
              <a:t>hrs</a:t>
            </a:r>
            <a:r>
              <a:rPr lang="en-US" dirty="0" smtClean="0"/>
              <a:t>, </a:t>
            </a:r>
            <a:r>
              <a:rPr lang="en-US" dirty="0" err="1" smtClean="0"/>
              <a:t>Model+digitization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r>
              <a:rPr lang="en-US" dirty="0"/>
              <a:t> </a:t>
            </a:r>
            <a:r>
              <a:rPr lang="en-US" dirty="0" smtClean="0"/>
              <a:t>&amp; NC 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r>
              <a:rPr lang="en-US" dirty="0" smtClean="0"/>
              <a:t> are calculated based on the complexity of the part and values taken from “</a:t>
            </a:r>
            <a:r>
              <a:rPr lang="en-US" b="1" dirty="0" smtClean="0"/>
              <a:t>Input sheet”</a:t>
            </a:r>
            <a:r>
              <a:rPr lang="en-US" dirty="0" smtClean="0"/>
              <a:t>, refer below table.</a:t>
            </a:r>
          </a:p>
          <a:p>
            <a:r>
              <a:rPr lang="en-US" dirty="0" smtClean="0"/>
              <a:t>The Tool design </a:t>
            </a:r>
            <a:r>
              <a:rPr lang="en-US" dirty="0" err="1" smtClean="0"/>
              <a:t>hrs</a:t>
            </a:r>
            <a:r>
              <a:rPr lang="en-US" dirty="0" smtClean="0"/>
              <a:t> will be calculated upon identifying the type of tools required based on the part in the </a:t>
            </a:r>
            <a:r>
              <a:rPr lang="en-US" dirty="0" err="1" smtClean="0"/>
              <a:t>column”Fixtures</a:t>
            </a:r>
            <a:r>
              <a:rPr lang="en-US" dirty="0" smtClean="0"/>
              <a:t> required”.</a:t>
            </a:r>
          </a:p>
          <a:p>
            <a:r>
              <a:rPr lang="en-US" dirty="0" smtClean="0"/>
              <a:t>QA Plan and FAI Plan will be zero, as it will be provided in the quality workout, and is considered in the business case.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8" y="3713432"/>
            <a:ext cx="5012051" cy="25648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3541" y="969167"/>
            <a:ext cx="7629933" cy="1342959"/>
            <a:chOff x="573541" y="969167"/>
            <a:chExt cx="7629933" cy="13429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541" y="969167"/>
              <a:ext cx="7629933" cy="121933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573541" y="1306286"/>
              <a:ext cx="4024585" cy="10058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78128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7" y="235132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7" y="937400"/>
            <a:ext cx="1097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Rubber press tool cost calculation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4946" y="2200446"/>
            <a:ext cx="10972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No of tools will be calculated based on the number of stages mapped </a:t>
            </a:r>
            <a:r>
              <a:rPr lang="en-US" dirty="0"/>
              <a:t>in the </a:t>
            </a:r>
            <a:r>
              <a:rPr lang="en-US" b="1" dirty="0"/>
              <a:t>“Rubber Press No of </a:t>
            </a:r>
            <a:r>
              <a:rPr lang="en-US" b="1" dirty="0" smtClean="0"/>
              <a:t>stages”.</a:t>
            </a:r>
          </a:p>
          <a:p>
            <a:endParaRPr lang="en-US" dirty="0" smtClean="0"/>
          </a:p>
          <a:p>
            <a:r>
              <a:rPr lang="en-US" dirty="0" smtClean="0"/>
              <a:t>*RP Die weight(Kgs)- (RM Length in mm+100mm)*(RM Width in mm+100mm)*(3”*25.4mm)*2.85/10^6</a:t>
            </a:r>
          </a:p>
          <a:p>
            <a:r>
              <a:rPr lang="en-US" dirty="0" smtClean="0"/>
              <a:t>Note</a:t>
            </a:r>
          </a:p>
          <a:p>
            <a:r>
              <a:rPr lang="en-US" dirty="0" smtClean="0"/>
              <a:t>2.85 g/cm3 is density of aluminum for weight calc.</a:t>
            </a:r>
          </a:p>
          <a:p>
            <a:r>
              <a:rPr lang="en-US" dirty="0" smtClean="0"/>
              <a:t>And 100mm is the allowance for Tool RM.</a:t>
            </a:r>
          </a:p>
          <a:p>
            <a:endParaRPr lang="en-US" dirty="0" smtClean="0"/>
          </a:p>
          <a:p>
            <a:r>
              <a:rPr lang="en-US" dirty="0" smtClean="0"/>
              <a:t>*RP die RM cost= </a:t>
            </a:r>
            <a:r>
              <a:rPr lang="en-US" dirty="0"/>
              <a:t>RP Die weight(Kgs</a:t>
            </a:r>
            <a:r>
              <a:rPr lang="en-US" dirty="0" smtClean="0"/>
              <a:t>) * 8.5</a:t>
            </a:r>
          </a:p>
          <a:p>
            <a:r>
              <a:rPr lang="en-US" dirty="0" smtClean="0"/>
              <a:t>Note- 8.5 is $/Kg(is the standard derived upon the agreement with CFT team)</a:t>
            </a:r>
          </a:p>
          <a:p>
            <a:endParaRPr lang="en-US" dirty="0"/>
          </a:p>
          <a:p>
            <a:r>
              <a:rPr lang="en-US" dirty="0" smtClean="0"/>
              <a:t>*RP die process cost =</a:t>
            </a:r>
            <a:r>
              <a:rPr lang="en-US" dirty="0"/>
              <a:t> RP Die weight(Kgs</a:t>
            </a:r>
            <a:r>
              <a:rPr lang="en-US" dirty="0" smtClean="0"/>
              <a:t>) * 0.3 * 12</a:t>
            </a:r>
          </a:p>
          <a:p>
            <a:r>
              <a:rPr lang="en-US" dirty="0" smtClean="0"/>
              <a:t>Note- 0.3 is 30% material removal and 12 is $/kg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89" y="937400"/>
            <a:ext cx="2105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78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7" y="1120280"/>
            <a:ext cx="1097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Hand form tool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2" y="1120280"/>
            <a:ext cx="2133600" cy="1009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946" y="2213509"/>
            <a:ext cx="10972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No of tools will be calculated based on the Hand forming mapped </a:t>
            </a:r>
            <a:r>
              <a:rPr lang="en-US" dirty="0"/>
              <a:t>in the </a:t>
            </a:r>
            <a:r>
              <a:rPr lang="en-US" b="1" dirty="0" smtClean="0"/>
              <a:t>“Hand forming.</a:t>
            </a:r>
          </a:p>
          <a:p>
            <a:endParaRPr lang="en-US" dirty="0" smtClean="0"/>
          </a:p>
          <a:p>
            <a:r>
              <a:rPr lang="en-US" dirty="0" smtClean="0"/>
              <a:t>*HF Die weight(Kgs)- (RM Length+100)*(RM Width+100)*(3*25.4)*2.85/10^6</a:t>
            </a:r>
          </a:p>
          <a:p>
            <a:r>
              <a:rPr lang="en-US" dirty="0"/>
              <a:t>Note</a:t>
            </a:r>
          </a:p>
          <a:p>
            <a:r>
              <a:rPr lang="en-US" dirty="0"/>
              <a:t>2.85 g/cm3 is density of aluminum for weight calc.</a:t>
            </a:r>
          </a:p>
          <a:p>
            <a:r>
              <a:rPr lang="en-US" dirty="0"/>
              <a:t>And 100mm is the allowance for Tool RM.</a:t>
            </a:r>
          </a:p>
          <a:p>
            <a:endParaRPr lang="en-US" dirty="0" smtClean="0"/>
          </a:p>
          <a:p>
            <a:r>
              <a:rPr lang="en-US" dirty="0" smtClean="0"/>
              <a:t>*HF die RM cost= HF </a:t>
            </a:r>
            <a:r>
              <a:rPr lang="en-US" dirty="0"/>
              <a:t>Die weight(Kgs</a:t>
            </a:r>
            <a:r>
              <a:rPr lang="en-US" dirty="0" smtClean="0"/>
              <a:t>) * 8.5</a:t>
            </a:r>
          </a:p>
          <a:p>
            <a:r>
              <a:rPr lang="en-US" dirty="0" smtClean="0"/>
              <a:t>Note- 8.5 is $/Kg(is the standard derived upon the agreement of CFT team)</a:t>
            </a:r>
          </a:p>
          <a:p>
            <a:endParaRPr lang="en-US" dirty="0"/>
          </a:p>
          <a:p>
            <a:r>
              <a:rPr lang="en-US" dirty="0" smtClean="0"/>
              <a:t>*HF die process cost =</a:t>
            </a:r>
            <a:r>
              <a:rPr lang="en-US" dirty="0"/>
              <a:t> </a:t>
            </a:r>
            <a:r>
              <a:rPr lang="en-US" dirty="0" smtClean="0"/>
              <a:t>HF </a:t>
            </a:r>
            <a:r>
              <a:rPr lang="en-US" dirty="0"/>
              <a:t>Die weight(Kgs</a:t>
            </a:r>
            <a:r>
              <a:rPr lang="en-US" dirty="0" smtClean="0"/>
              <a:t>) * 0.3 * 12</a:t>
            </a:r>
          </a:p>
          <a:p>
            <a:r>
              <a:rPr lang="en-US" dirty="0" smtClean="0"/>
              <a:t>Note- 0.3 is 30% material removal and 12 is $/kg	</a:t>
            </a:r>
          </a:p>
        </p:txBody>
      </p:sp>
    </p:spTree>
    <p:extLst>
      <p:ext uri="{BB962C8B-B14F-4D97-AF65-F5344CB8AC3E}">
        <p14:creationId xmlns:p14="http://schemas.microsoft.com/office/powerpoint/2010/main" val="2348548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7" y="1120280"/>
            <a:ext cx="1097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*Hydraulic press tool cost calculation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871" y="1035227"/>
            <a:ext cx="2822944" cy="10191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946" y="2200446"/>
            <a:ext cx="10972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No of tools will be calculated based on the number of stages mapped </a:t>
            </a:r>
            <a:r>
              <a:rPr lang="en-US" dirty="0"/>
              <a:t>in the </a:t>
            </a:r>
            <a:r>
              <a:rPr lang="en-US" b="1" dirty="0" smtClean="0"/>
              <a:t>“Hydraulic press tools.</a:t>
            </a:r>
          </a:p>
          <a:p>
            <a:endParaRPr lang="en-US" dirty="0" smtClean="0"/>
          </a:p>
          <a:p>
            <a:r>
              <a:rPr lang="en-US" dirty="0" smtClean="0"/>
              <a:t>*HP Die weight(Kgs)- (RM Length+150)*(RM Width+150)*(15”*25.4)*7.85/10^6</a:t>
            </a:r>
          </a:p>
          <a:p>
            <a:endParaRPr lang="en-US" dirty="0"/>
          </a:p>
          <a:p>
            <a:r>
              <a:rPr lang="en-US" dirty="0"/>
              <a:t>Note</a:t>
            </a:r>
          </a:p>
          <a:p>
            <a:r>
              <a:rPr lang="en-US" dirty="0" smtClean="0"/>
              <a:t>7.85 </a:t>
            </a:r>
            <a:r>
              <a:rPr lang="en-US" dirty="0"/>
              <a:t>g/cm3 is density of </a:t>
            </a:r>
            <a:r>
              <a:rPr lang="en-US" dirty="0" smtClean="0"/>
              <a:t>Steel </a:t>
            </a:r>
            <a:r>
              <a:rPr lang="en-US" dirty="0"/>
              <a:t>for weight calc.</a:t>
            </a:r>
          </a:p>
          <a:p>
            <a:r>
              <a:rPr lang="en-US" dirty="0"/>
              <a:t>And </a:t>
            </a:r>
            <a:r>
              <a:rPr lang="en-US" dirty="0" smtClean="0"/>
              <a:t>150mm </a:t>
            </a:r>
            <a:r>
              <a:rPr lang="en-US" dirty="0"/>
              <a:t>is the allowance for Tool RM.</a:t>
            </a:r>
          </a:p>
          <a:p>
            <a:endParaRPr lang="en-US" dirty="0"/>
          </a:p>
          <a:p>
            <a:r>
              <a:rPr lang="en-US" dirty="0" smtClean="0"/>
              <a:t>*HP die process cost =</a:t>
            </a:r>
            <a:r>
              <a:rPr lang="en-US" dirty="0"/>
              <a:t> </a:t>
            </a:r>
            <a:r>
              <a:rPr lang="en-US" dirty="0" smtClean="0"/>
              <a:t>HF </a:t>
            </a:r>
            <a:r>
              <a:rPr lang="en-US" dirty="0"/>
              <a:t>Die weight(Kgs</a:t>
            </a:r>
            <a:r>
              <a:rPr lang="en-US" dirty="0" smtClean="0"/>
              <a:t>) * 7</a:t>
            </a:r>
          </a:p>
          <a:p>
            <a:r>
              <a:rPr lang="en-US" dirty="0" smtClean="0"/>
              <a:t>Note- 7 is $/kg for complete tool including raw material cost.	</a:t>
            </a:r>
          </a:p>
        </p:txBody>
      </p:sp>
    </p:spTree>
    <p:extLst>
      <p:ext uri="{BB962C8B-B14F-4D97-AF65-F5344CB8AC3E}">
        <p14:creationId xmlns:p14="http://schemas.microsoft.com/office/powerpoint/2010/main" val="2102289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8" y="1120280"/>
            <a:ext cx="6439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*Milling fixture cost calculation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19" y="1002405"/>
            <a:ext cx="3352800" cy="103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946" y="2072107"/>
            <a:ext cx="117870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Enter number of milling fixtures required manually in </a:t>
            </a:r>
            <a:r>
              <a:rPr lang="en-US" dirty="0" err="1" smtClean="0"/>
              <a:t>column”No</a:t>
            </a:r>
            <a:r>
              <a:rPr lang="en-US" dirty="0" smtClean="0"/>
              <a:t> of milling fixtures”.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*Milling fixture RM weight(Kgs)- (RM Length+100)*(RM Width+100)*(5”*25.4)*2.85/10^6</a:t>
            </a:r>
          </a:p>
          <a:p>
            <a:r>
              <a:rPr lang="en-US" dirty="0" smtClean="0"/>
              <a:t>Note-</a:t>
            </a:r>
          </a:p>
          <a:p>
            <a:r>
              <a:rPr lang="en-US" dirty="0" smtClean="0"/>
              <a:t>1</a:t>
            </a:r>
            <a:r>
              <a:rPr lang="en-US" dirty="0"/>
              <a:t>). 2.85 g/cm3 is density of aluminum for weight calc.</a:t>
            </a:r>
          </a:p>
          <a:p>
            <a:r>
              <a:rPr lang="en-US" dirty="0" smtClean="0"/>
              <a:t>      And </a:t>
            </a:r>
            <a:r>
              <a:rPr lang="en-US" dirty="0"/>
              <a:t>100mm is the allowance for Tool 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2). For parts having length &gt; 1.0M ,Consider milling fixture height as 4 inch(Check forming height before considering 4 inch)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). Milling fixture used for stretch forming part, substitute the RM length &amp; RM width to Formed length, Formed  Width &amp; height respectively and change the allowance to 50 and multiply the whole with a 0.6 factor.</a:t>
            </a:r>
          </a:p>
          <a:p>
            <a:endParaRPr lang="en-US" dirty="0" smtClean="0"/>
          </a:p>
          <a:p>
            <a:r>
              <a:rPr lang="en-US" dirty="0" smtClean="0"/>
              <a:t>*Milling fixture RM cost= Milling fixture </a:t>
            </a:r>
            <a:r>
              <a:rPr lang="en-US" dirty="0"/>
              <a:t>weight(Kgs</a:t>
            </a:r>
            <a:r>
              <a:rPr lang="en-US" dirty="0" smtClean="0"/>
              <a:t>) * 8.5</a:t>
            </a:r>
          </a:p>
          <a:p>
            <a:r>
              <a:rPr lang="en-US" dirty="0" smtClean="0"/>
              <a:t>Note- 8.5 is $/Kg(is the standard derived upon the agreement of CFT team)</a:t>
            </a:r>
          </a:p>
          <a:p>
            <a:endParaRPr lang="en-US" dirty="0"/>
          </a:p>
          <a:p>
            <a:r>
              <a:rPr lang="en-US" dirty="0" smtClean="0"/>
              <a:t>*Milling fixture process cost =</a:t>
            </a:r>
            <a:r>
              <a:rPr lang="en-US" dirty="0"/>
              <a:t> </a:t>
            </a:r>
            <a:r>
              <a:rPr lang="en-US" dirty="0" smtClean="0"/>
              <a:t>Milling fixture weight(Kgs) * 0.3 * 20</a:t>
            </a:r>
          </a:p>
          <a:p>
            <a:r>
              <a:rPr lang="en-US" dirty="0" smtClean="0"/>
              <a:t>Note- 0.3 is 30% material removal and 20 is $/kg	</a:t>
            </a:r>
          </a:p>
        </p:txBody>
      </p:sp>
    </p:spTree>
    <p:extLst>
      <p:ext uri="{BB962C8B-B14F-4D97-AF65-F5344CB8AC3E}">
        <p14:creationId xmlns:p14="http://schemas.microsoft.com/office/powerpoint/2010/main" val="302929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7" y="1120280"/>
            <a:ext cx="1097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*ESF Block cost calculation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504" y="1120280"/>
            <a:ext cx="3019425" cy="105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946" y="2213509"/>
            <a:ext cx="10972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Enter number of </a:t>
            </a:r>
            <a:r>
              <a:rPr lang="en-US" dirty="0" smtClean="0"/>
              <a:t>ESF tools required manually </a:t>
            </a:r>
            <a:r>
              <a:rPr lang="en-US" dirty="0"/>
              <a:t>in </a:t>
            </a:r>
            <a:r>
              <a:rPr lang="en-US" dirty="0" smtClean="0"/>
              <a:t>column ”</a:t>
            </a:r>
            <a:r>
              <a:rPr lang="en-US" dirty="0"/>
              <a:t>No of </a:t>
            </a:r>
            <a:r>
              <a:rPr lang="en-US" dirty="0" smtClean="0"/>
              <a:t>ESF tools”.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*ESF Tools RM weight(Kgs)- (Formed length+50)*(Formed Width+50)*(6*25.4)*7.85/10^6</a:t>
            </a:r>
          </a:p>
          <a:p>
            <a:r>
              <a:rPr lang="en-US" dirty="0" smtClean="0"/>
              <a:t>Note-7.85 is density of Steel for weight </a:t>
            </a:r>
            <a:r>
              <a:rPr lang="en-US" dirty="0" err="1" smtClean="0"/>
              <a:t>calc</a:t>
            </a:r>
            <a:endParaRPr lang="en-US" dirty="0" smtClean="0"/>
          </a:p>
          <a:p>
            <a:r>
              <a:rPr lang="en-US" dirty="0"/>
              <a:t>And </a:t>
            </a:r>
            <a:r>
              <a:rPr lang="en-US" dirty="0" smtClean="0"/>
              <a:t>50mm </a:t>
            </a:r>
            <a:r>
              <a:rPr lang="en-US" dirty="0"/>
              <a:t>is the allowance for RM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*ESF Tools RM cost= </a:t>
            </a:r>
            <a:r>
              <a:rPr lang="en-US" dirty="0"/>
              <a:t>ESF Tools RM weight(Kgs)</a:t>
            </a:r>
            <a:r>
              <a:rPr lang="en-US" dirty="0" smtClean="0"/>
              <a:t> * 2.73</a:t>
            </a:r>
          </a:p>
          <a:p>
            <a:r>
              <a:rPr lang="en-US" dirty="0" smtClean="0"/>
              <a:t>Note- 2.73 is $/Kg(is the standard derived upon the agreement of CFT team)</a:t>
            </a:r>
          </a:p>
          <a:p>
            <a:endParaRPr lang="en-US" dirty="0"/>
          </a:p>
          <a:p>
            <a:r>
              <a:rPr lang="en-US" dirty="0" smtClean="0"/>
              <a:t>*ESF Tools process cost =</a:t>
            </a:r>
            <a:r>
              <a:rPr lang="en-US" dirty="0"/>
              <a:t> ESF Tools RM </a:t>
            </a:r>
            <a:r>
              <a:rPr lang="en-US" dirty="0" smtClean="0"/>
              <a:t>weight(Kgs) * 0.3 * 20</a:t>
            </a:r>
          </a:p>
          <a:p>
            <a:r>
              <a:rPr lang="en-US" dirty="0" smtClean="0"/>
              <a:t>Note- 0.3 is 30% material removal and 20 is $/kg	</a:t>
            </a:r>
          </a:p>
        </p:txBody>
      </p:sp>
    </p:spTree>
    <p:extLst>
      <p:ext uri="{BB962C8B-B14F-4D97-AF65-F5344CB8AC3E}">
        <p14:creationId xmlns:p14="http://schemas.microsoft.com/office/powerpoint/2010/main" val="4119889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8907" y="851404"/>
            <a:ext cx="11681691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Shop Identification(Sheet metal , Machining, Tube Shop, Non Metallic Buy, Metallic buy, Vendor part..</a:t>
            </a:r>
            <a:r>
              <a:rPr lang="en-US" sz="1600" dirty="0" err="1" smtClean="0"/>
              <a:t>etc</a:t>
            </a:r>
            <a:r>
              <a:rPr lang="en-US" sz="1600" dirty="0" smtClean="0"/>
              <a:t>. ) &amp;  </a:t>
            </a:r>
            <a:r>
              <a:rPr lang="en-IN" sz="1600" dirty="0"/>
              <a:t>part requirements(Material, Size, Weight, manufacturing process, Special process..</a:t>
            </a:r>
            <a:r>
              <a:rPr lang="en-IN" sz="1600" dirty="0" err="1"/>
              <a:t>etc</a:t>
            </a:r>
            <a:r>
              <a:rPr lang="en-IN" sz="1600" dirty="0"/>
              <a:t>) from engineering data received(Part List,2D drawing &amp; 3D </a:t>
            </a:r>
            <a:r>
              <a:rPr lang="en-IN" sz="1600" dirty="0" smtClean="0"/>
              <a:t>Model) </a:t>
            </a:r>
            <a:r>
              <a:rPr lang="en-IN" sz="1600" dirty="0" err="1" smtClean="0"/>
              <a:t>i</a:t>
            </a:r>
            <a:r>
              <a:rPr lang="en-US" sz="1600" dirty="0" smtClean="0"/>
              <a:t>n the DP BOM.</a:t>
            </a:r>
            <a:endParaRPr lang="en-IN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Capturing DP BOM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9093"/>
              </p:ext>
            </p:extLst>
          </p:nvPr>
        </p:nvGraphicFramePr>
        <p:xfrm>
          <a:off x="170132" y="2281026"/>
          <a:ext cx="11790463" cy="974716"/>
        </p:xfrm>
        <a:graphic>
          <a:graphicData uri="http://schemas.openxmlformats.org/drawingml/2006/table">
            <a:tbl>
              <a:tblPr/>
              <a:tblGrid>
                <a:gridCol w="455582">
                  <a:extLst>
                    <a:ext uri="{9D8B030D-6E8A-4147-A177-3AD203B41FA5}">
                      <a16:colId xmlns:a16="http://schemas.microsoft.com/office/drawing/2014/main" val="1807027794"/>
                    </a:ext>
                  </a:extLst>
                </a:gridCol>
                <a:gridCol w="1066063">
                  <a:extLst>
                    <a:ext uri="{9D8B030D-6E8A-4147-A177-3AD203B41FA5}">
                      <a16:colId xmlns:a16="http://schemas.microsoft.com/office/drawing/2014/main" val="3738851374"/>
                    </a:ext>
                  </a:extLst>
                </a:gridCol>
                <a:gridCol w="1312076">
                  <a:extLst>
                    <a:ext uri="{9D8B030D-6E8A-4147-A177-3AD203B41FA5}">
                      <a16:colId xmlns:a16="http://schemas.microsoft.com/office/drawing/2014/main" val="1656560033"/>
                    </a:ext>
                  </a:extLst>
                </a:gridCol>
                <a:gridCol w="574033">
                  <a:extLst>
                    <a:ext uri="{9D8B030D-6E8A-4147-A177-3AD203B41FA5}">
                      <a16:colId xmlns:a16="http://schemas.microsoft.com/office/drawing/2014/main" val="4034136937"/>
                    </a:ext>
                  </a:extLst>
                </a:gridCol>
                <a:gridCol w="792712">
                  <a:extLst>
                    <a:ext uri="{9D8B030D-6E8A-4147-A177-3AD203B41FA5}">
                      <a16:colId xmlns:a16="http://schemas.microsoft.com/office/drawing/2014/main" val="884860598"/>
                    </a:ext>
                  </a:extLst>
                </a:gridCol>
                <a:gridCol w="728931">
                  <a:extLst>
                    <a:ext uri="{9D8B030D-6E8A-4147-A177-3AD203B41FA5}">
                      <a16:colId xmlns:a16="http://schemas.microsoft.com/office/drawing/2014/main" val="346801063"/>
                    </a:ext>
                  </a:extLst>
                </a:gridCol>
                <a:gridCol w="628703">
                  <a:extLst>
                    <a:ext uri="{9D8B030D-6E8A-4147-A177-3AD203B41FA5}">
                      <a16:colId xmlns:a16="http://schemas.microsoft.com/office/drawing/2014/main" val="630139272"/>
                    </a:ext>
                  </a:extLst>
                </a:gridCol>
                <a:gridCol w="756267">
                  <a:extLst>
                    <a:ext uri="{9D8B030D-6E8A-4147-A177-3AD203B41FA5}">
                      <a16:colId xmlns:a16="http://schemas.microsoft.com/office/drawing/2014/main" val="3520926751"/>
                    </a:ext>
                  </a:extLst>
                </a:gridCol>
                <a:gridCol w="892941">
                  <a:extLst>
                    <a:ext uri="{9D8B030D-6E8A-4147-A177-3AD203B41FA5}">
                      <a16:colId xmlns:a16="http://schemas.microsoft.com/office/drawing/2014/main" val="3422058193"/>
                    </a:ext>
                  </a:extLst>
                </a:gridCol>
                <a:gridCol w="911164">
                  <a:extLst>
                    <a:ext uri="{9D8B030D-6E8A-4147-A177-3AD203B41FA5}">
                      <a16:colId xmlns:a16="http://schemas.microsoft.com/office/drawing/2014/main" val="2537206560"/>
                    </a:ext>
                  </a:extLst>
                </a:gridCol>
                <a:gridCol w="692485">
                  <a:extLst>
                    <a:ext uri="{9D8B030D-6E8A-4147-A177-3AD203B41FA5}">
                      <a16:colId xmlns:a16="http://schemas.microsoft.com/office/drawing/2014/main" val="2319435412"/>
                    </a:ext>
                  </a:extLst>
                </a:gridCol>
                <a:gridCol w="838271">
                  <a:extLst>
                    <a:ext uri="{9D8B030D-6E8A-4147-A177-3AD203B41FA5}">
                      <a16:colId xmlns:a16="http://schemas.microsoft.com/office/drawing/2014/main" val="3743490300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171800273"/>
                    </a:ext>
                  </a:extLst>
                </a:gridCol>
                <a:gridCol w="728931">
                  <a:extLst>
                    <a:ext uri="{9D8B030D-6E8A-4147-A177-3AD203B41FA5}">
                      <a16:colId xmlns:a16="http://schemas.microsoft.com/office/drawing/2014/main" val="2060284195"/>
                    </a:ext>
                  </a:extLst>
                </a:gridCol>
                <a:gridCol w="774489">
                  <a:extLst>
                    <a:ext uri="{9D8B030D-6E8A-4147-A177-3AD203B41FA5}">
                      <a16:colId xmlns:a16="http://schemas.microsoft.com/office/drawing/2014/main" val="624347393"/>
                    </a:ext>
                  </a:extLst>
                </a:gridCol>
              </a:tblGrid>
              <a:tr h="288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number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Material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Material Alloy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 Input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Material spec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Alternate Material spec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Extrusion/Formed Section Spec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Extrusion Standard Weight (Kg/M)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Make From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Initial Temper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Final Temper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74656"/>
                  </a:ext>
                </a:extLst>
              </a:tr>
              <a:tr h="1444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D53113450202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PLANCHER CASE TRAIN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ABS5064A030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ABS5064A040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T7351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T7351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0600"/>
                  </a:ext>
                </a:extLst>
              </a:tr>
              <a:tr h="1444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D53113880200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Sheetmetal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ASNA60988628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166611"/>
                  </a:ext>
                </a:extLst>
              </a:tr>
              <a:tr h="1444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D53918282200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EQUIPE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Non-metallic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Polyamide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Polyamide 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PQ10058-003-00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169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0306"/>
              </p:ext>
            </p:extLst>
          </p:nvPr>
        </p:nvGraphicFramePr>
        <p:xfrm>
          <a:off x="170130" y="3355982"/>
          <a:ext cx="11790464" cy="1089927"/>
        </p:xfrm>
        <a:graphic>
          <a:graphicData uri="http://schemas.openxmlformats.org/drawingml/2006/table">
            <a:tbl>
              <a:tblPr/>
              <a:tblGrid>
                <a:gridCol w="423812">
                  <a:extLst>
                    <a:ext uri="{9D8B030D-6E8A-4147-A177-3AD203B41FA5}">
                      <a16:colId xmlns:a16="http://schemas.microsoft.com/office/drawing/2014/main" val="1400002015"/>
                    </a:ext>
                  </a:extLst>
                </a:gridCol>
                <a:gridCol w="991721">
                  <a:extLst>
                    <a:ext uri="{9D8B030D-6E8A-4147-A177-3AD203B41FA5}">
                      <a16:colId xmlns:a16="http://schemas.microsoft.com/office/drawing/2014/main" val="3138939421"/>
                    </a:ext>
                  </a:extLst>
                </a:gridCol>
                <a:gridCol w="1220581">
                  <a:extLst>
                    <a:ext uri="{9D8B030D-6E8A-4147-A177-3AD203B41FA5}">
                      <a16:colId xmlns:a16="http://schemas.microsoft.com/office/drawing/2014/main" val="1542037520"/>
                    </a:ext>
                  </a:extLst>
                </a:gridCol>
                <a:gridCol w="534003">
                  <a:extLst>
                    <a:ext uri="{9D8B030D-6E8A-4147-A177-3AD203B41FA5}">
                      <a16:colId xmlns:a16="http://schemas.microsoft.com/office/drawing/2014/main" val="2875189440"/>
                    </a:ext>
                  </a:extLst>
                </a:gridCol>
                <a:gridCol w="737434">
                  <a:extLst>
                    <a:ext uri="{9D8B030D-6E8A-4147-A177-3AD203B41FA5}">
                      <a16:colId xmlns:a16="http://schemas.microsoft.com/office/drawing/2014/main" val="3954468662"/>
                    </a:ext>
                  </a:extLst>
                </a:gridCol>
                <a:gridCol w="398385">
                  <a:extLst>
                    <a:ext uri="{9D8B030D-6E8A-4147-A177-3AD203B41FA5}">
                      <a16:colId xmlns:a16="http://schemas.microsoft.com/office/drawing/2014/main" val="3019712798"/>
                    </a:ext>
                  </a:extLst>
                </a:gridCol>
                <a:gridCol w="381431">
                  <a:extLst>
                    <a:ext uri="{9D8B030D-6E8A-4147-A177-3AD203B41FA5}">
                      <a16:colId xmlns:a16="http://schemas.microsoft.com/office/drawing/2014/main" val="3594693032"/>
                    </a:ext>
                  </a:extLst>
                </a:gridCol>
                <a:gridCol w="381431">
                  <a:extLst>
                    <a:ext uri="{9D8B030D-6E8A-4147-A177-3AD203B41FA5}">
                      <a16:colId xmlns:a16="http://schemas.microsoft.com/office/drawing/2014/main" val="98875662"/>
                    </a:ext>
                  </a:extLst>
                </a:gridCol>
                <a:gridCol w="483146">
                  <a:extLst>
                    <a:ext uri="{9D8B030D-6E8A-4147-A177-3AD203B41FA5}">
                      <a16:colId xmlns:a16="http://schemas.microsoft.com/office/drawing/2014/main" val="1871693005"/>
                    </a:ext>
                  </a:extLst>
                </a:gridCol>
                <a:gridCol w="228859">
                  <a:extLst>
                    <a:ext uri="{9D8B030D-6E8A-4147-A177-3AD203B41FA5}">
                      <a16:colId xmlns:a16="http://schemas.microsoft.com/office/drawing/2014/main" val="1997291556"/>
                    </a:ext>
                  </a:extLst>
                </a:gridCol>
                <a:gridCol w="542481">
                  <a:extLst>
                    <a:ext uri="{9D8B030D-6E8A-4147-A177-3AD203B41FA5}">
                      <a16:colId xmlns:a16="http://schemas.microsoft.com/office/drawing/2014/main" val="1107990783"/>
                    </a:ext>
                  </a:extLst>
                </a:gridCol>
                <a:gridCol w="542481">
                  <a:extLst>
                    <a:ext uri="{9D8B030D-6E8A-4147-A177-3AD203B41FA5}">
                      <a16:colId xmlns:a16="http://schemas.microsoft.com/office/drawing/2014/main" val="209174168"/>
                    </a:ext>
                  </a:extLst>
                </a:gridCol>
                <a:gridCol w="593337">
                  <a:extLst>
                    <a:ext uri="{9D8B030D-6E8A-4147-A177-3AD203B41FA5}">
                      <a16:colId xmlns:a16="http://schemas.microsoft.com/office/drawing/2014/main" val="4097455235"/>
                    </a:ext>
                  </a:extLst>
                </a:gridCol>
                <a:gridCol w="525527">
                  <a:extLst>
                    <a:ext uri="{9D8B030D-6E8A-4147-A177-3AD203B41FA5}">
                      <a16:colId xmlns:a16="http://schemas.microsoft.com/office/drawing/2014/main" val="2342683821"/>
                    </a:ext>
                  </a:extLst>
                </a:gridCol>
                <a:gridCol w="491623">
                  <a:extLst>
                    <a:ext uri="{9D8B030D-6E8A-4147-A177-3AD203B41FA5}">
                      <a16:colId xmlns:a16="http://schemas.microsoft.com/office/drawing/2014/main" val="2470545913"/>
                    </a:ext>
                  </a:extLst>
                </a:gridCol>
                <a:gridCol w="525527">
                  <a:extLst>
                    <a:ext uri="{9D8B030D-6E8A-4147-A177-3AD203B41FA5}">
                      <a16:colId xmlns:a16="http://schemas.microsoft.com/office/drawing/2014/main" val="4024877102"/>
                    </a:ext>
                  </a:extLst>
                </a:gridCol>
                <a:gridCol w="364479">
                  <a:extLst>
                    <a:ext uri="{9D8B030D-6E8A-4147-A177-3AD203B41FA5}">
                      <a16:colId xmlns:a16="http://schemas.microsoft.com/office/drawing/2014/main" val="2704151931"/>
                    </a:ext>
                  </a:extLst>
                </a:gridCol>
                <a:gridCol w="356002">
                  <a:extLst>
                    <a:ext uri="{9D8B030D-6E8A-4147-A177-3AD203B41FA5}">
                      <a16:colId xmlns:a16="http://schemas.microsoft.com/office/drawing/2014/main" val="3483911516"/>
                    </a:ext>
                  </a:extLst>
                </a:gridCol>
                <a:gridCol w="678100">
                  <a:extLst>
                    <a:ext uri="{9D8B030D-6E8A-4147-A177-3AD203B41FA5}">
                      <a16:colId xmlns:a16="http://schemas.microsoft.com/office/drawing/2014/main" val="1251133921"/>
                    </a:ext>
                  </a:extLst>
                </a:gridCol>
                <a:gridCol w="271240">
                  <a:extLst>
                    <a:ext uri="{9D8B030D-6E8A-4147-A177-3AD203B41FA5}">
                      <a16:colId xmlns:a16="http://schemas.microsoft.com/office/drawing/2014/main" val="1984891180"/>
                    </a:ext>
                  </a:extLst>
                </a:gridCol>
                <a:gridCol w="525527">
                  <a:extLst>
                    <a:ext uri="{9D8B030D-6E8A-4147-A177-3AD203B41FA5}">
                      <a16:colId xmlns:a16="http://schemas.microsoft.com/office/drawing/2014/main" val="3084467144"/>
                    </a:ext>
                  </a:extLst>
                </a:gridCol>
                <a:gridCol w="593337">
                  <a:extLst>
                    <a:ext uri="{9D8B030D-6E8A-4147-A177-3AD203B41FA5}">
                      <a16:colId xmlns:a16="http://schemas.microsoft.com/office/drawing/2014/main" val="3108757347"/>
                    </a:ext>
                  </a:extLst>
                </a:gridCol>
              </a:tblGrid>
              <a:tr h="3608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number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 Length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 Width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 Thickness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 OD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 ID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Finished Part Length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Finished Part Width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Finished Part Thickness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Finished Part OD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Finished Part ID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Final Part Weight (Kgs)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Holes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Hole dia in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Holes on formed surfaces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 of Bends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Bend Radius (mm)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Cutout Perimeter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08680"/>
                  </a:ext>
                </a:extLst>
              </a:tr>
              <a:tr h="180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D53113450202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PLANCHER CASE TRAIN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97978"/>
                  </a:ext>
                </a:extLst>
              </a:tr>
              <a:tr h="180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D53113880200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Sheetmetal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81390"/>
                  </a:ext>
                </a:extLst>
              </a:tr>
              <a:tr h="180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D53918282200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EQUIPE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Non-metallic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1337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70849"/>
              </p:ext>
            </p:extLst>
          </p:nvPr>
        </p:nvGraphicFramePr>
        <p:xfrm>
          <a:off x="170130" y="4646751"/>
          <a:ext cx="11835603" cy="1219200"/>
        </p:xfrm>
        <a:graphic>
          <a:graphicData uri="http://schemas.openxmlformats.org/drawingml/2006/table">
            <a:tbl>
              <a:tblPr/>
              <a:tblGrid>
                <a:gridCol w="281697">
                  <a:extLst>
                    <a:ext uri="{9D8B030D-6E8A-4147-A177-3AD203B41FA5}">
                      <a16:colId xmlns:a16="http://schemas.microsoft.com/office/drawing/2014/main" val="3875250976"/>
                    </a:ext>
                  </a:extLst>
                </a:gridCol>
                <a:gridCol w="684498">
                  <a:extLst>
                    <a:ext uri="{9D8B030D-6E8A-4147-A177-3AD203B41FA5}">
                      <a16:colId xmlns:a16="http://schemas.microsoft.com/office/drawing/2014/main" val="2991544025"/>
                    </a:ext>
                  </a:extLst>
                </a:gridCol>
                <a:gridCol w="1032750">
                  <a:extLst>
                    <a:ext uri="{9D8B030D-6E8A-4147-A177-3AD203B41FA5}">
                      <a16:colId xmlns:a16="http://schemas.microsoft.com/office/drawing/2014/main" val="152082328"/>
                    </a:ext>
                  </a:extLst>
                </a:gridCol>
                <a:gridCol w="621452">
                  <a:extLst>
                    <a:ext uri="{9D8B030D-6E8A-4147-A177-3AD203B41FA5}">
                      <a16:colId xmlns:a16="http://schemas.microsoft.com/office/drawing/2014/main" val="1319051353"/>
                    </a:ext>
                  </a:extLst>
                </a:gridCol>
                <a:gridCol w="589928">
                  <a:extLst>
                    <a:ext uri="{9D8B030D-6E8A-4147-A177-3AD203B41FA5}">
                      <a16:colId xmlns:a16="http://schemas.microsoft.com/office/drawing/2014/main" val="1137544285"/>
                    </a:ext>
                  </a:extLst>
                </a:gridCol>
                <a:gridCol w="338037">
                  <a:extLst>
                    <a:ext uri="{9D8B030D-6E8A-4147-A177-3AD203B41FA5}">
                      <a16:colId xmlns:a16="http://schemas.microsoft.com/office/drawing/2014/main" val="2322937993"/>
                    </a:ext>
                  </a:extLst>
                </a:gridCol>
                <a:gridCol w="1307078">
                  <a:extLst>
                    <a:ext uri="{9D8B030D-6E8A-4147-A177-3AD203B41FA5}">
                      <a16:colId xmlns:a16="http://schemas.microsoft.com/office/drawing/2014/main" val="1121584271"/>
                    </a:ext>
                  </a:extLst>
                </a:gridCol>
                <a:gridCol w="692976">
                  <a:extLst>
                    <a:ext uri="{9D8B030D-6E8A-4147-A177-3AD203B41FA5}">
                      <a16:colId xmlns:a16="http://schemas.microsoft.com/office/drawing/2014/main" val="3813613015"/>
                    </a:ext>
                  </a:extLst>
                </a:gridCol>
                <a:gridCol w="523958">
                  <a:extLst>
                    <a:ext uri="{9D8B030D-6E8A-4147-A177-3AD203B41FA5}">
                      <a16:colId xmlns:a16="http://schemas.microsoft.com/office/drawing/2014/main" val="1350467353"/>
                    </a:ext>
                  </a:extLst>
                </a:gridCol>
                <a:gridCol w="360573">
                  <a:extLst>
                    <a:ext uri="{9D8B030D-6E8A-4147-A177-3AD203B41FA5}">
                      <a16:colId xmlns:a16="http://schemas.microsoft.com/office/drawing/2014/main" val="813418449"/>
                    </a:ext>
                  </a:extLst>
                </a:gridCol>
                <a:gridCol w="783119">
                  <a:extLst>
                    <a:ext uri="{9D8B030D-6E8A-4147-A177-3AD203B41FA5}">
                      <a16:colId xmlns:a16="http://schemas.microsoft.com/office/drawing/2014/main" val="2033805890"/>
                    </a:ext>
                  </a:extLst>
                </a:gridCol>
                <a:gridCol w="2011322">
                  <a:extLst>
                    <a:ext uri="{9D8B030D-6E8A-4147-A177-3AD203B41FA5}">
                      <a16:colId xmlns:a16="http://schemas.microsoft.com/office/drawing/2014/main" val="2795273820"/>
                    </a:ext>
                  </a:extLst>
                </a:gridCol>
                <a:gridCol w="550815">
                  <a:extLst>
                    <a:ext uri="{9D8B030D-6E8A-4147-A177-3AD203B41FA5}">
                      <a16:colId xmlns:a16="http://schemas.microsoft.com/office/drawing/2014/main" val="5306415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305940970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val="972781079"/>
                    </a:ext>
                  </a:extLst>
                </a:gridCol>
                <a:gridCol w="491066">
                  <a:extLst>
                    <a:ext uri="{9D8B030D-6E8A-4147-A177-3AD203B41FA5}">
                      <a16:colId xmlns:a16="http://schemas.microsoft.com/office/drawing/2014/main" val="2904768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7197254"/>
                    </a:ext>
                  </a:extLst>
                </a:gridCol>
              </a:tblGrid>
              <a:tr h="4442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number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 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Shop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Technology Make/Buy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Manufacturing technology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Major Technology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Special process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Spl process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Spl process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Special process Make/Buy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Vendor Details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 notes/Remarks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Query Remarks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57440"/>
                  </a:ext>
                </a:extLst>
              </a:tr>
              <a:tr h="222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D53113450202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PLANCHER CASE TRAIN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VMC 4.0m Softmetal (Milling &amp; Drilling)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VMC 4.0m Softmetal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A08+A01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TSA+ Primer+to pcoat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 per AIPS 02-01-003+Primer per A00710050+Top coat per A00710050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392968"/>
                  </a:ext>
                </a:extLst>
              </a:tr>
              <a:tr h="222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D53113880200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CORNIERE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Sheetmetal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 Routing+BP-2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 press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TSA+ Primer+to pcoat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 per AIPS 02-01-003+Primer per A00710050+Top coat per A00710050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98320"/>
                  </a:ext>
                </a:extLst>
              </a:tr>
              <a:tr h="222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D53918282200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EQUIPE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 part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Non-metallic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Metallic Buy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Metallic Buy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protection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protection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protection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98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64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8" y="1120280"/>
            <a:ext cx="7746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*Stretch forming die &amp; SSF Top die cost calculation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58" y="994312"/>
            <a:ext cx="2295525" cy="99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4946" y="2200446"/>
            <a:ext cx="116802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Enter number of </a:t>
            </a:r>
            <a:r>
              <a:rPr lang="en-US" dirty="0" smtClean="0"/>
              <a:t>Stretch forming die tools required manually </a:t>
            </a:r>
            <a:r>
              <a:rPr lang="en-US" dirty="0"/>
              <a:t>in </a:t>
            </a:r>
            <a:r>
              <a:rPr lang="en-US" dirty="0" smtClean="0"/>
              <a:t>column ”</a:t>
            </a:r>
            <a:r>
              <a:rPr lang="en-US" dirty="0"/>
              <a:t>No of </a:t>
            </a:r>
            <a:r>
              <a:rPr lang="en-US" dirty="0" smtClean="0"/>
              <a:t>SSF dies”.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*SSF die weight(Kgs)- (Formed length+500)*(Formed Width+100)*(Formed height+(300-Formed height)*7.85/10^6 * 50%</a:t>
            </a:r>
          </a:p>
          <a:p>
            <a:r>
              <a:rPr lang="en-US" dirty="0" smtClean="0"/>
              <a:t>Note-7.85g/cm3 is density of Steel for weight </a:t>
            </a:r>
            <a:r>
              <a:rPr lang="en-US" dirty="0" err="1" smtClean="0"/>
              <a:t>calc</a:t>
            </a:r>
            <a:r>
              <a:rPr lang="en-US" dirty="0" smtClean="0"/>
              <a:t>, keeping 300 is the minimum height required for tool &amp; 50% factor</a:t>
            </a:r>
          </a:p>
          <a:p>
            <a:r>
              <a:rPr lang="en-US" dirty="0"/>
              <a:t>And </a:t>
            </a:r>
            <a:r>
              <a:rPr lang="en-US" dirty="0" smtClean="0"/>
              <a:t>500mm &amp; 100mm </a:t>
            </a:r>
            <a:r>
              <a:rPr lang="en-US" dirty="0"/>
              <a:t>is the allowance for 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50mm extra in height if the formed height is more than 280mm.</a:t>
            </a:r>
          </a:p>
          <a:p>
            <a:endParaRPr lang="en-US" dirty="0" smtClean="0"/>
          </a:p>
          <a:p>
            <a:r>
              <a:rPr lang="en-US" dirty="0" smtClean="0"/>
              <a:t>*SSF die cost= SSF die </a:t>
            </a:r>
            <a:r>
              <a:rPr lang="en-US" dirty="0"/>
              <a:t>weight(Kgs)</a:t>
            </a:r>
            <a:r>
              <a:rPr lang="en-US" dirty="0" smtClean="0"/>
              <a:t> * 11</a:t>
            </a:r>
          </a:p>
          <a:p>
            <a:r>
              <a:rPr lang="en-US" dirty="0" smtClean="0"/>
              <a:t>Note- 11 is $/Kg(is the standard derived upon the agreement of CFT team)</a:t>
            </a:r>
          </a:p>
        </p:txBody>
      </p:sp>
    </p:spTree>
    <p:extLst>
      <p:ext uri="{BB962C8B-B14F-4D97-AF65-F5344CB8AC3E}">
        <p14:creationId xmlns:p14="http://schemas.microsoft.com/office/powerpoint/2010/main" val="2643861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8" y="1120280"/>
            <a:ext cx="653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*Joggle tools cost calculation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104" y="984787"/>
            <a:ext cx="1695450" cy="1009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503" y="2200446"/>
            <a:ext cx="120874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Enter number of </a:t>
            </a:r>
            <a:r>
              <a:rPr lang="en-US" dirty="0" smtClean="0"/>
              <a:t>joggle tools required manually </a:t>
            </a:r>
            <a:r>
              <a:rPr lang="en-US" dirty="0"/>
              <a:t>in </a:t>
            </a:r>
            <a:r>
              <a:rPr lang="en-US" dirty="0" smtClean="0"/>
              <a:t>column ”</a:t>
            </a:r>
            <a:r>
              <a:rPr lang="en-US" dirty="0"/>
              <a:t>No of </a:t>
            </a:r>
            <a:r>
              <a:rPr lang="en-US" dirty="0" smtClean="0"/>
              <a:t>Joggle tools”.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*Joggle tooling cost= (250*250*100*2.85/10^6)*8.5*No of joggle tools+(250*250*100*2.85/10^6)*0.4*20*No of Joggle tools</a:t>
            </a:r>
          </a:p>
          <a:p>
            <a:endParaRPr lang="en-US" dirty="0"/>
          </a:p>
          <a:p>
            <a:r>
              <a:rPr lang="en-US" dirty="0" smtClean="0"/>
              <a:t>Note- 250mm is the length &amp; Width of joggle tool, 100mm is height of Joggle tool and 2.85 is the density of </a:t>
            </a:r>
            <a:r>
              <a:rPr lang="en-US" dirty="0" err="1" smtClean="0"/>
              <a:t>Aluminium</a:t>
            </a:r>
            <a:r>
              <a:rPr lang="en-US" dirty="0" smtClean="0"/>
              <a:t> for weight </a:t>
            </a:r>
            <a:r>
              <a:rPr lang="en-US" dirty="0" err="1" smtClean="0"/>
              <a:t>Calc</a:t>
            </a:r>
            <a:r>
              <a:rPr lang="en-US" dirty="0" smtClean="0"/>
              <a:t>,</a:t>
            </a:r>
          </a:p>
          <a:p>
            <a:r>
              <a:rPr lang="en-US" dirty="0" smtClean="0"/>
              <a:t>0.4 is the material removal and 20 is the $/kg.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Length,width</a:t>
            </a:r>
            <a:r>
              <a:rPr lang="en-US" dirty="0" smtClean="0"/>
              <a:t> &amp; Height of the tool to be updated based on the complexity)</a:t>
            </a:r>
          </a:p>
        </p:txBody>
      </p:sp>
    </p:spTree>
    <p:extLst>
      <p:ext uri="{BB962C8B-B14F-4D97-AF65-F5344CB8AC3E}">
        <p14:creationId xmlns:p14="http://schemas.microsoft.com/office/powerpoint/2010/main" val="2950857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8" y="1442225"/>
            <a:ext cx="10972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*Checking template-</a:t>
            </a:r>
          </a:p>
          <a:p>
            <a:r>
              <a:rPr lang="en-US" dirty="0" smtClean="0"/>
              <a:t>It is mandatory for all sheet metal parts for flat pattern inspection.</a:t>
            </a:r>
          </a:p>
          <a:p>
            <a:endParaRPr lang="en-US" dirty="0"/>
          </a:p>
          <a:p>
            <a:r>
              <a:rPr lang="en-US" dirty="0" smtClean="0"/>
              <a:t>* ESF Jaw cost- Cost of 1- pair ESF jaw is 8000$ and need to be divided by the number of same sections(Shape) in the package that has ESF forming.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77" y="937400"/>
            <a:ext cx="1581150" cy="1009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947" y="3160625"/>
            <a:ext cx="105456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*Rolling inspection template</a:t>
            </a:r>
          </a:p>
          <a:p>
            <a:endParaRPr lang="en-US" dirty="0"/>
          </a:p>
          <a:p>
            <a:r>
              <a:rPr lang="en-US" dirty="0" smtClean="0"/>
              <a:t>Enter the cost of the Rolling inspection template as per the below.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8" y="4109315"/>
            <a:ext cx="7587621" cy="444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477" y="3228461"/>
            <a:ext cx="1381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6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8" y="1120280"/>
            <a:ext cx="3056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*Drill Jig tool cost calculation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9576462" y="936226"/>
            <a:ext cx="1167180" cy="1476103"/>
            <a:chOff x="9705703" y="1005840"/>
            <a:chExt cx="1167180" cy="14761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7216" y="1120280"/>
              <a:ext cx="930150" cy="136166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705703" y="1005840"/>
              <a:ext cx="1167180" cy="378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Rectangle 6"/>
          <p:cNvSpPr/>
          <p:nvPr/>
        </p:nvSpPr>
        <p:spPr>
          <a:xfrm>
            <a:off x="289431" y="1489612"/>
            <a:ext cx="905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*Identify the hand drill requirement in process planning,</a:t>
            </a:r>
          </a:p>
          <a:p>
            <a:r>
              <a:rPr lang="en-US" dirty="0" smtClean="0"/>
              <a:t>Copy the cell above the drill jig cost $ and paste it the respective cell for cost.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04946" y="2213509"/>
            <a:ext cx="109728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Drill jig cost $- ((</a:t>
            </a:r>
            <a:r>
              <a:rPr lang="en-US" dirty="0"/>
              <a:t>RM Length+100)*(RM Width+100)*(3*25.4)*</a:t>
            </a:r>
            <a:r>
              <a:rPr lang="en-US" dirty="0" smtClean="0"/>
              <a:t>2.85/10^6)*8.5+</a:t>
            </a:r>
            <a:r>
              <a:rPr lang="en-US" dirty="0"/>
              <a:t>((RM Length+100)*(RM Width+100)*(3*25.4)*2.85/10^6</a:t>
            </a:r>
            <a:r>
              <a:rPr lang="en-US" dirty="0" smtClean="0"/>
              <a:t>)*0.3*12</a:t>
            </a:r>
            <a:endParaRPr lang="en-US" dirty="0"/>
          </a:p>
          <a:p>
            <a:r>
              <a:rPr lang="en-US" dirty="0"/>
              <a:t>Note-</a:t>
            </a:r>
            <a:r>
              <a:rPr lang="en-IN" dirty="0"/>
              <a:t>3 is in inches and is multiplied by 25.4 for mm conversion</a:t>
            </a:r>
            <a:r>
              <a:rPr lang="en-US" dirty="0"/>
              <a:t> and 2.85 is density of aluminum for weight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And 100 is the allowance for RM.</a:t>
            </a:r>
          </a:p>
          <a:p>
            <a:r>
              <a:rPr lang="en-US" dirty="0" smtClean="0"/>
              <a:t>8.5 is $/Kg(is the standard derived upon the agreement of CFT team)</a:t>
            </a:r>
          </a:p>
          <a:p>
            <a:r>
              <a:rPr lang="en-US" dirty="0" smtClean="0"/>
              <a:t>0.3 </a:t>
            </a:r>
            <a:r>
              <a:rPr lang="en-US" dirty="0"/>
              <a:t>is 30% material removal and </a:t>
            </a:r>
            <a:r>
              <a:rPr lang="en-US" dirty="0" smtClean="0"/>
              <a:t>12 </a:t>
            </a:r>
            <a:r>
              <a:rPr lang="en-US" dirty="0"/>
              <a:t>is $/kg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4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04948" y="300446"/>
            <a:ext cx="10467935" cy="388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dirty="0" smtClean="0"/>
              <a:t>Non recurring cost calculation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4947" y="1120280"/>
            <a:ext cx="1097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*Chemical milling template cost calculation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943" y="954843"/>
            <a:ext cx="1924050" cy="1181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431" y="1489612"/>
            <a:ext cx="905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*Identify and map the number of stages required in “stages of chemical milling no.”.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04946" y="2213509"/>
            <a:ext cx="11556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Chemical milling template cost $- ((Finish length)*(Finish width)*(1*25.4</a:t>
            </a:r>
            <a:r>
              <a:rPr lang="en-US" dirty="0"/>
              <a:t>)*</a:t>
            </a:r>
            <a:r>
              <a:rPr lang="en-US" dirty="0" smtClean="0"/>
              <a:t>2.85/10^6)*8.5*stages of chemical milling no+</a:t>
            </a:r>
          </a:p>
          <a:p>
            <a:r>
              <a:rPr lang="en-US" dirty="0" smtClean="0"/>
              <a:t>((Finish Length)*(Finish Width)*(1*25.4</a:t>
            </a:r>
            <a:r>
              <a:rPr lang="en-US" dirty="0"/>
              <a:t>)*2.85/10^6</a:t>
            </a:r>
            <a:r>
              <a:rPr lang="en-US" dirty="0" smtClean="0"/>
              <a:t>)*0.4*20*</a:t>
            </a:r>
            <a:r>
              <a:rPr lang="en-US" dirty="0"/>
              <a:t>stages of chemical milling no</a:t>
            </a:r>
          </a:p>
          <a:p>
            <a:r>
              <a:rPr lang="en-US" dirty="0" smtClean="0"/>
              <a:t>Note-</a:t>
            </a:r>
            <a:r>
              <a:rPr lang="en-IN" dirty="0" smtClean="0"/>
              <a:t>1 </a:t>
            </a:r>
            <a:r>
              <a:rPr lang="en-IN" dirty="0"/>
              <a:t>is in inches and is multiplied by 25.4 for mm conversion</a:t>
            </a:r>
            <a:r>
              <a:rPr lang="en-US" dirty="0"/>
              <a:t> and 2.85 is density of aluminum for weight </a:t>
            </a:r>
            <a:r>
              <a:rPr lang="en-US" dirty="0" err="1" smtClean="0"/>
              <a:t>calc</a:t>
            </a:r>
            <a:endParaRPr lang="en-US" dirty="0"/>
          </a:p>
          <a:p>
            <a:r>
              <a:rPr lang="en-US" dirty="0" smtClean="0"/>
              <a:t>8.5 is $/Kg(is the standard derived upon the agreement of CFT team)</a:t>
            </a:r>
          </a:p>
          <a:p>
            <a:r>
              <a:rPr lang="en-US" dirty="0" smtClean="0"/>
              <a:t>0.4 </a:t>
            </a:r>
            <a:r>
              <a:rPr lang="en-US" dirty="0"/>
              <a:t>is </a:t>
            </a:r>
            <a:r>
              <a:rPr lang="en-US" dirty="0" smtClean="0"/>
              <a:t>40</a:t>
            </a:r>
            <a:r>
              <a:rPr lang="en-US" dirty="0"/>
              <a:t>% material removal and </a:t>
            </a:r>
            <a:r>
              <a:rPr lang="en-US" dirty="0" smtClean="0"/>
              <a:t>20 </a:t>
            </a:r>
            <a:r>
              <a:rPr lang="en-US" dirty="0"/>
              <a:t>is $/kg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38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339640" y="2692664"/>
            <a:ext cx="2467560" cy="66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 dirty="0">
                <a:solidFill>
                  <a:srgbClr val="3A7DDA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093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848" y="1084517"/>
            <a:ext cx="1120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Mapping below points from DP BOM to </a:t>
            </a:r>
            <a:r>
              <a:rPr lang="en-IN" sz="2000" dirty="0" err="1" smtClean="0"/>
              <a:t>Sheetmetal</a:t>
            </a:r>
            <a:r>
              <a:rPr lang="en-IN" sz="2000" dirty="0" smtClean="0"/>
              <a:t> estimation template</a:t>
            </a:r>
          </a:p>
          <a:p>
            <a:r>
              <a:rPr lang="en-IN" sz="2000" dirty="0" smtClean="0"/>
              <a:t>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Consider </a:t>
            </a:r>
            <a:r>
              <a:rPr lang="en-IN" sz="2000" dirty="0"/>
              <a:t>all the shop identified as “sheet metal” in DP </a:t>
            </a:r>
            <a:r>
              <a:rPr lang="en-IN" sz="2000" dirty="0" smtClean="0"/>
              <a:t>BOM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Part </a:t>
            </a:r>
            <a:r>
              <a:rPr lang="en-US" sz="2000" dirty="0" smtClean="0"/>
              <a:t>numbers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Part description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Material type, alloy and material specification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Initial and final temper condition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Mapping dimensions from Part list(Length, width, &amp; Thickness)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Mapping of finished dimensions(Length, width &amp; Thickness)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Holes, cutout, bends &amp; Bend radius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Manufacturing process, major technology, special process codes and description with Specification.</a:t>
            </a:r>
            <a:endParaRPr lang="en-IN" sz="2000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IN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4848" y="391950"/>
            <a:ext cx="11201400" cy="4801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3A7DDA"/>
                </a:solidFill>
                <a:ea typeface="+mj-ea"/>
                <a:cs typeface="+mj-cs"/>
              </a:defRPr>
            </a:lvl1pPr>
          </a:lstStyle>
          <a:p>
            <a:r>
              <a:rPr lang="en-IN" dirty="0"/>
              <a:t>Taking technical details from Bill of material</a:t>
            </a:r>
          </a:p>
        </p:txBody>
      </p:sp>
    </p:spTree>
    <p:extLst>
      <p:ext uri="{BB962C8B-B14F-4D97-AF65-F5344CB8AC3E}">
        <p14:creationId xmlns:p14="http://schemas.microsoft.com/office/powerpoint/2010/main" val="3792386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5" y="1192202"/>
            <a:ext cx="8247012" cy="2492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hape 58"/>
          <p:cNvSpPr txBox="1">
            <a:spLocks/>
          </p:cNvSpPr>
          <p:nvPr/>
        </p:nvSpPr>
        <p:spPr>
          <a:xfrm>
            <a:off x="322214" y="247261"/>
            <a:ext cx="10058399" cy="563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3A7DDA"/>
                </a:solidFill>
                <a:ea typeface="+mj-ea"/>
                <a:cs typeface="+mj-cs"/>
              </a:defRPr>
            </a:lvl1pPr>
          </a:lstStyle>
          <a:p>
            <a:r>
              <a:rPr lang="en-US" dirty="0" smtClean="0"/>
              <a:t>Raw </a:t>
            </a:r>
            <a:r>
              <a:rPr lang="en-US" dirty="0"/>
              <a:t>material allowance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905" y="888648"/>
            <a:ext cx="726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received from Engineering team.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96098"/>
              </p:ext>
            </p:extLst>
          </p:nvPr>
        </p:nvGraphicFramePr>
        <p:xfrm>
          <a:off x="465905" y="4150478"/>
          <a:ext cx="8312335" cy="1958678"/>
        </p:xfrm>
        <a:graphic>
          <a:graphicData uri="http://schemas.openxmlformats.org/drawingml/2006/table">
            <a:tbl>
              <a:tblPr/>
              <a:tblGrid>
                <a:gridCol w="1852853">
                  <a:extLst>
                    <a:ext uri="{9D8B030D-6E8A-4147-A177-3AD203B41FA5}">
                      <a16:colId xmlns:a16="http://schemas.microsoft.com/office/drawing/2014/main" val="3847518943"/>
                    </a:ext>
                  </a:extLst>
                </a:gridCol>
                <a:gridCol w="1743862">
                  <a:extLst>
                    <a:ext uri="{9D8B030D-6E8A-4147-A177-3AD203B41FA5}">
                      <a16:colId xmlns:a16="http://schemas.microsoft.com/office/drawing/2014/main" val="522308386"/>
                    </a:ext>
                  </a:extLst>
                </a:gridCol>
                <a:gridCol w="1321107">
                  <a:extLst>
                    <a:ext uri="{9D8B030D-6E8A-4147-A177-3AD203B41FA5}">
                      <a16:colId xmlns:a16="http://schemas.microsoft.com/office/drawing/2014/main" val="351641834"/>
                    </a:ext>
                  </a:extLst>
                </a:gridCol>
                <a:gridCol w="3394513">
                  <a:extLst>
                    <a:ext uri="{9D8B030D-6E8A-4147-A177-3AD203B41FA5}">
                      <a16:colId xmlns:a16="http://schemas.microsoft.com/office/drawing/2014/main" val="1275991108"/>
                    </a:ext>
                  </a:extLst>
                </a:gridCol>
              </a:tblGrid>
              <a:tr h="272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family wise alloance considered in Estimation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36767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22856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 Press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049287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ESW-Sheet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808687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3201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 Brake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05019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Routing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27915"/>
                  </a:ext>
                </a:extLst>
              </a:tr>
              <a:tr h="1363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ESW-Extrusion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441188"/>
                  </a:ext>
                </a:extLst>
              </a:tr>
              <a:tr h="44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stretch forming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 mm to considered on the Jaw holding side irrespective of length &amp; width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04984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905" y="3733125"/>
            <a:ext cx="726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Allowance to be considered as per estimation workout.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83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89" y="356619"/>
            <a:ext cx="6293241" cy="461530"/>
          </a:xfrm>
        </p:spPr>
        <p:txBody>
          <a:bodyPr/>
          <a:lstStyle/>
          <a:p>
            <a:pPr algn="l"/>
            <a:r>
              <a:rPr lang="en-US" dirty="0" smtClean="0"/>
              <a:t>Approximate MHR for Machines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88517"/>
              </p:ext>
            </p:extLst>
          </p:nvPr>
        </p:nvGraphicFramePr>
        <p:xfrm>
          <a:off x="452387" y="1089130"/>
          <a:ext cx="4525565" cy="4878925"/>
        </p:xfrm>
        <a:graphic>
          <a:graphicData uri="http://schemas.openxmlformats.org/drawingml/2006/table">
            <a:tbl>
              <a:tblPr/>
              <a:tblGrid>
                <a:gridCol w="2287588">
                  <a:extLst>
                    <a:ext uri="{9D8B030D-6E8A-4147-A177-3AD203B41FA5}">
                      <a16:colId xmlns:a16="http://schemas.microsoft.com/office/drawing/2014/main" val="1788512994"/>
                    </a:ext>
                  </a:extLst>
                </a:gridCol>
                <a:gridCol w="2237977">
                  <a:extLst>
                    <a:ext uri="{9D8B030D-6E8A-4147-A177-3AD203B41FA5}">
                      <a16:colId xmlns:a16="http://schemas.microsoft.com/office/drawing/2014/main" val="3291712696"/>
                    </a:ext>
                  </a:extLst>
                </a:gridCol>
              </a:tblGrid>
              <a:tr h="132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Machines List _ 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MHR ($/Hr)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4537"/>
                  </a:ext>
                </a:extLst>
              </a:tr>
              <a:tr h="2116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 Router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Flexicam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3.5M_TASL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60172"/>
                  </a:ext>
                </a:extLst>
              </a:tr>
              <a:tr h="2116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 Router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Flexicam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3.5M_TSAL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68852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3A-Laser Cutting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74615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Routing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Flexicam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86497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Router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Thermwood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68683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Automatic deburr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08961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Nibbler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73162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 Press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Durma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78096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 Press Cincinnati 3.0M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93831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Press Pacific 0.5M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7711"/>
                  </a:ext>
                </a:extLst>
              </a:tr>
              <a:tr h="264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Press Electro Pneumatic 0.5M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48797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Press 1.0M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652632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Press 2.0M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09675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Flexiform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Avure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00746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Flexiform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Triform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2.5M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40985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3.5M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767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2.7M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332985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Conical Rolling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43211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 360°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8230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 router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624966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 Forming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69312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Barani Rubber Press 4M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21830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 Trim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86215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 Drill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32500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9799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Deburr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86660"/>
                  </a:ext>
                </a:extLst>
              </a:tr>
              <a:tr h="1322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3699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06993"/>
              </p:ext>
            </p:extLst>
          </p:nvPr>
        </p:nvGraphicFramePr>
        <p:xfrm>
          <a:off x="6275672" y="1080664"/>
          <a:ext cx="4331368" cy="4974775"/>
        </p:xfrm>
        <a:graphic>
          <a:graphicData uri="http://schemas.openxmlformats.org/drawingml/2006/table">
            <a:tbl>
              <a:tblPr/>
              <a:tblGrid>
                <a:gridCol w="2626259">
                  <a:extLst>
                    <a:ext uri="{9D8B030D-6E8A-4147-A177-3AD203B41FA5}">
                      <a16:colId xmlns:a16="http://schemas.microsoft.com/office/drawing/2014/main" val="1788512994"/>
                    </a:ext>
                  </a:extLst>
                </a:gridCol>
                <a:gridCol w="1705109">
                  <a:extLst>
                    <a:ext uri="{9D8B030D-6E8A-4147-A177-3AD203B41FA5}">
                      <a16:colId xmlns:a16="http://schemas.microsoft.com/office/drawing/2014/main" val="3291712696"/>
                    </a:ext>
                  </a:extLst>
                </a:gridCol>
              </a:tblGrid>
              <a:tr h="19899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Machines List _ 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MHR ($/Hr)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4537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Bandsaw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Machine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8342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Titanium 5A-Milling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8507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and Hand Straightening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76464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Hot Forming Press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00666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Flattening Machine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63354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 Stretch Forming Machine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377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Stretch wrap 3M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Triform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60T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04318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 VMC 0.5M Aluminium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84027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 roll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4857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Stretch wrap 3M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Triform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41462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Inspection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86179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VMC 4.0M Aluminium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44433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079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 correction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1027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Hot forming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66296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20869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Mechanicl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Press 0.5M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21727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Press New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9990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VMC 1.0M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Hardmetal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980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 Roll Forming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11206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Barani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-Hot Forming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32011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Routing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Hardmetal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81743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Press 3.0M_New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21280"/>
                  </a:ext>
                </a:extLst>
              </a:tr>
              <a:tr h="1989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 Routing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Flexicam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3.0M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95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45" y="311463"/>
            <a:ext cx="1120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RM Estimation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38545" y="2255386"/>
            <a:ext cx="11506200" cy="353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RM </a:t>
            </a:r>
            <a:r>
              <a:rPr lang="en-IN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Length/width </a:t>
            </a:r>
            <a:r>
              <a:rPr lang="en-IN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mm= Finished Part </a:t>
            </a:r>
            <a:r>
              <a:rPr lang="en-IN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Length+30mm/width 30mm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Perimeter= 2* (Length + Width)+Perimeter of </a:t>
            </a:r>
            <a:r>
              <a:rPr lang="en-IN" dirty="0" err="1" smtClean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cutout</a:t>
            </a:r>
            <a:endParaRPr lang="en-IN" dirty="0" smtClean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Surface Area</a:t>
            </a:r>
            <a:r>
              <a:rPr lang="en-IN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0.00001076 * 2 * </a:t>
            </a:r>
            <a:r>
              <a:rPr lang="en-IN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Length*Width + Width*Thickness+ Length*Thickness)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RM Weight/Part = RM Length*RM Width*RM </a:t>
            </a:r>
            <a:r>
              <a:rPr lang="en-IN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Thickness* Scrap Allowance*Density of Material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=RM Length*Extrusion Standard </a:t>
            </a: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Weight/Length </a:t>
            </a: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[Extrusion]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       = </a:t>
            </a: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RM </a:t>
            </a: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Length*Formed Section Standard Weight/Length </a:t>
            </a: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[Formed section]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Note : Scrap Allowance= 1.15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RM Cost/Part= RM Part Weight*Cost/Kg.</a:t>
            </a:r>
            <a:endParaRPr lang="en-IN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6225" y="893031"/>
            <a:ext cx="11915775" cy="1396439"/>
            <a:chOff x="86157" y="1553520"/>
            <a:chExt cx="11915775" cy="15500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7" y="1553520"/>
              <a:ext cx="11915775" cy="146685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311707" y="2446482"/>
              <a:ext cx="6676403" cy="657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56084"/>
              </p:ext>
            </p:extLst>
          </p:nvPr>
        </p:nvGraphicFramePr>
        <p:xfrm>
          <a:off x="9727025" y="2565732"/>
          <a:ext cx="2354900" cy="3148330"/>
        </p:xfrm>
        <a:graphic>
          <a:graphicData uri="http://schemas.openxmlformats.org/drawingml/2006/table">
            <a:tbl>
              <a:tblPr/>
              <a:tblGrid>
                <a:gridCol w="1442363">
                  <a:extLst>
                    <a:ext uri="{9D8B030D-6E8A-4147-A177-3AD203B41FA5}">
                      <a16:colId xmlns:a16="http://schemas.microsoft.com/office/drawing/2014/main" val="3562210963"/>
                    </a:ext>
                  </a:extLst>
                </a:gridCol>
                <a:gridCol w="912537">
                  <a:extLst>
                    <a:ext uri="{9D8B030D-6E8A-4147-A177-3AD203B41FA5}">
                      <a16:colId xmlns:a16="http://schemas.microsoft.com/office/drawing/2014/main" val="54299373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Density (gm/CC)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6407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664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2332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4132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Nickel alloy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162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4527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ETP Copper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552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DHP Copper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502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Al-Magnesium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80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Beryllium copper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316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117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Phosphor Bronze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909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Aluminium Bronze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136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Nickel aluminium bronze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842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Aluminium Silicon Bronze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2648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Cobalt Alloy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7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01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164" y="3281276"/>
            <a:ext cx="115901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Formula </a:t>
            </a:r>
            <a:r>
              <a:rPr lang="en-US" dirty="0"/>
              <a:t>in Column </a:t>
            </a:r>
            <a:r>
              <a:rPr lang="en-US" dirty="0" smtClean="0"/>
              <a:t>‘’BH”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IF</a:t>
            </a:r>
            <a:r>
              <a:rPr lang="en-US" dirty="0"/>
              <a:t>($B7&lt;&gt;"",IF(BF7="</a:t>
            </a:r>
            <a:r>
              <a:rPr lang="en-US" dirty="0" err="1"/>
              <a:t>Make",IF</a:t>
            </a:r>
            <a:r>
              <a:rPr lang="en-US" dirty="0"/>
              <a:t>(ISNUMBER(SEARCH("Flexicam",BG7)),(AN7/(140*35%))+AQ7*5/60,IF(ISNUMBER(SEARCH("Thermwood",BG7)),(AN7/(32*50%))+AQ7*20/60,0)),0),"")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3A Routing Min/Part = </a:t>
            </a:r>
            <a:r>
              <a:rPr lang="en-IN" dirty="0"/>
              <a:t>Perimeter</a:t>
            </a:r>
            <a:r>
              <a:rPr lang="en-IN" dirty="0" smtClean="0"/>
              <a:t>/(140"*35%) </a:t>
            </a:r>
            <a:r>
              <a:rPr lang="en-IN" dirty="0"/>
              <a:t>+ (No. of holes*5)/</a:t>
            </a:r>
            <a:r>
              <a:rPr lang="en-IN" dirty="0" smtClean="0"/>
              <a:t>60</a:t>
            </a:r>
            <a:endParaRPr lang="en-I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Note: Considering 35% of machine </a:t>
            </a:r>
            <a:r>
              <a:rPr lang="en-IN" dirty="0"/>
              <a:t>Feed rate </a:t>
            </a:r>
            <a:r>
              <a:rPr lang="en-IN" dirty="0" smtClean="0"/>
              <a:t>140 inches/min and </a:t>
            </a:r>
            <a:r>
              <a:rPr lang="en-IN" dirty="0"/>
              <a:t>Time taken for drilling one hole is </a:t>
            </a:r>
            <a:r>
              <a:rPr lang="en-IN" dirty="0" smtClean="0"/>
              <a:t>5 secs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3A Routing Min/SS = 3A Routing Min/Part*(</a:t>
            </a:r>
            <a:r>
              <a:rPr lang="en-US" dirty="0" err="1" smtClean="0"/>
              <a:t>Qty</a:t>
            </a:r>
            <a:r>
              <a:rPr lang="en-US" dirty="0" smtClean="0"/>
              <a:t>/SS)</a:t>
            </a: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3A </a:t>
            </a:r>
            <a:r>
              <a:rPr lang="en-IN" dirty="0"/>
              <a:t>Routing </a:t>
            </a:r>
            <a:r>
              <a:rPr lang="en-IN" dirty="0" smtClean="0"/>
              <a:t>Cost </a:t>
            </a:r>
            <a:r>
              <a:rPr lang="en-IN" dirty="0"/>
              <a:t>= </a:t>
            </a:r>
            <a:r>
              <a:rPr lang="en-IN" dirty="0" smtClean="0"/>
              <a:t>(3A </a:t>
            </a:r>
            <a:r>
              <a:rPr lang="en-IN" dirty="0"/>
              <a:t>Routing </a:t>
            </a:r>
            <a:r>
              <a:rPr lang="en-IN" dirty="0" smtClean="0"/>
              <a:t>Min/60) * MHR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Manufacturing Process Time and Cost Estimation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8907" y="901100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Technology-3A Routing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4834" y="1142416"/>
            <a:ext cx="11689743" cy="1901462"/>
            <a:chOff x="264834" y="1142416"/>
            <a:chExt cx="11689743" cy="190146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34" y="1288980"/>
              <a:ext cx="11617692" cy="16089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9423133" y="1142416"/>
              <a:ext cx="2531444" cy="190146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1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505" y="2897143"/>
            <a:ext cx="117909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Formula </a:t>
            </a:r>
            <a:r>
              <a:rPr lang="en-US" dirty="0"/>
              <a:t>in Column </a:t>
            </a:r>
            <a:r>
              <a:rPr lang="en-US" dirty="0" smtClean="0"/>
              <a:t>BL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=IF($B7&lt;&gt;"",IF(BF7="</a:t>
            </a:r>
            <a:r>
              <a:rPr lang="en-US" dirty="0" err="1"/>
              <a:t>Make",IF</a:t>
            </a:r>
            <a:r>
              <a:rPr lang="en-US" dirty="0"/>
              <a:t>(ISNUMBER(SEARCH("5A Routing Flexicam",BK7)),(60/(MIN((D7*Q7),50)))+5+((AN7*1)/(70*50%))+(5/60)*AR7,IF(ISNUMBER(SEARCH("5A Router Thermwood",BK7)),(40/(D7*Q7))+3+((AN7*1)/(32*50%))+(5/60)*AR7,0)),0),"")</a:t>
            </a:r>
            <a:endParaRPr lang="en-US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5A Routing Min = 60/(</a:t>
            </a:r>
            <a:r>
              <a:rPr lang="en-IN" dirty="0" err="1"/>
              <a:t>Qty</a:t>
            </a:r>
            <a:r>
              <a:rPr lang="en-IN" dirty="0"/>
              <a:t>/SS * EBQ) +Part setup + Perimeter/(70*50%) + (No. of holes*5)/60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Note: Considering 60Min Setup time, Considering 50% of machine Feed rate 70 inches/min and Time taken for drilling one hole is 5 secs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5A Routing Min/SS = 5A Routing Min/Part*(</a:t>
            </a:r>
            <a:r>
              <a:rPr lang="en-US" dirty="0" err="1"/>
              <a:t>Qty</a:t>
            </a:r>
            <a:r>
              <a:rPr lang="en-US" dirty="0"/>
              <a:t>/SS)</a:t>
            </a:r>
            <a:endParaRPr lang="en-IN" alt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5A Routing Cost = (5A Routing Min/60) * MHR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Manufacturing Process Time and Cost Estimation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8907" y="901100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Technology-5A Routing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78907" y="1251284"/>
            <a:ext cx="11531290" cy="1479500"/>
            <a:chOff x="278907" y="1251284"/>
            <a:chExt cx="11531290" cy="1479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907" y="1392009"/>
              <a:ext cx="11415788" cy="122606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8592048" y="1251284"/>
              <a:ext cx="3218149" cy="14795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3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82CD6B2-2F27-4BA6-9B11-5DE45ACF7151}" vid="{B3E82546-7BE8-4F62-A89F-D2EB74893009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82CD6B2-2F27-4BA6-9B11-5DE45ACF7151}" vid="{B3E82546-7BE8-4F62-A89F-D2EB748930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24472</TotalTime>
  <Words>4452</Words>
  <Application>Microsoft Office PowerPoint</Application>
  <PresentationFormat>Widescreen</PresentationFormat>
  <Paragraphs>987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Myriad Pro</vt:lpstr>
      <vt:lpstr>Open Sans</vt:lpstr>
      <vt:lpstr>Times New Roman</vt:lpstr>
      <vt:lpstr>Wingdings</vt:lpstr>
      <vt:lpstr>Theme1</vt:lpstr>
      <vt:lpstr>1_Theme1</vt:lpstr>
      <vt:lpstr>Sheet Metal Estimation File Training Template</vt:lpstr>
      <vt:lpstr>Capturing DP BOM </vt:lpstr>
      <vt:lpstr>Capturing DP BOM </vt:lpstr>
      <vt:lpstr>PowerPoint Presentation</vt:lpstr>
      <vt:lpstr>PowerPoint Presentation</vt:lpstr>
      <vt:lpstr>Approximate MHR for Machines</vt:lpstr>
      <vt:lpstr>PowerPoint Presentation</vt:lpstr>
      <vt:lpstr>Manufacturing Process Time and Cost Estimation </vt:lpstr>
      <vt:lpstr>Manufacturing Process Time and Cost Estimation </vt:lpstr>
      <vt:lpstr>Manufacturing Process Time and Cost Estimation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A320 - Section 19.1</dc:title>
  <dc:creator>Piyush S. Agarwal</dc:creator>
  <cp:lastModifiedBy>Siddalingeshwara T</cp:lastModifiedBy>
  <cp:revision>1106</cp:revision>
  <dcterms:created xsi:type="dcterms:W3CDTF">2020-10-02T06:16:16Z</dcterms:created>
  <dcterms:modified xsi:type="dcterms:W3CDTF">2024-06-18T14:31:40Z</dcterms:modified>
</cp:coreProperties>
</file>