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93970" y="2462549"/>
            <a:ext cx="8127365" cy="1863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AB4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AB4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AB4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AB4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4974" y="1075919"/>
            <a:ext cx="14390751" cy="1520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AB4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10853" y="2948546"/>
            <a:ext cx="8878992" cy="2380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34290" rIns="0" bIns="0" rtlCol="0" vert="horz">
            <a:spAutoFit/>
          </a:bodyPr>
          <a:lstStyle/>
          <a:p>
            <a:pPr marL="3253740" marR="5080" indent="-3241675">
              <a:lnSpc>
                <a:spcPts val="7200"/>
              </a:lnSpc>
              <a:spcBef>
                <a:spcPts val="270"/>
              </a:spcBef>
            </a:pPr>
            <a:r>
              <a:rPr dirty="0" sz="6050" spc="275">
                <a:solidFill>
                  <a:srgbClr val="FFFFFF"/>
                </a:solidFill>
              </a:rPr>
              <a:t>Game</a:t>
            </a:r>
            <a:r>
              <a:rPr dirty="0" sz="6050" spc="10">
                <a:solidFill>
                  <a:srgbClr val="FFFFFF"/>
                </a:solidFill>
              </a:rPr>
              <a:t> </a:t>
            </a:r>
            <a:r>
              <a:rPr dirty="0" sz="6050" spc="210">
                <a:solidFill>
                  <a:srgbClr val="FFFFFF"/>
                </a:solidFill>
              </a:rPr>
              <a:t>Analysis</a:t>
            </a:r>
            <a:r>
              <a:rPr dirty="0" sz="6050" spc="15">
                <a:solidFill>
                  <a:srgbClr val="FFFFFF"/>
                </a:solidFill>
              </a:rPr>
              <a:t> </a:t>
            </a:r>
            <a:r>
              <a:rPr dirty="0" sz="6050" spc="204">
                <a:solidFill>
                  <a:srgbClr val="FFFFFF"/>
                </a:solidFill>
              </a:rPr>
              <a:t>with SQL</a:t>
            </a:r>
            <a:endParaRPr sz="6050"/>
          </a:p>
        </p:txBody>
      </p:sp>
      <p:sp>
        <p:nvSpPr>
          <p:cNvPr id="3" name="object 3" descr=""/>
          <p:cNvSpPr txBox="1"/>
          <p:nvPr/>
        </p:nvSpPr>
        <p:spPr>
          <a:xfrm>
            <a:off x="9279880" y="7360742"/>
            <a:ext cx="4547870" cy="12592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498475">
              <a:lnSpc>
                <a:spcPct val="101600"/>
              </a:lnSpc>
              <a:spcBef>
                <a:spcPts val="55"/>
              </a:spcBef>
            </a:pPr>
            <a:r>
              <a:rPr dirty="0" sz="4000" spc="45">
                <a:solidFill>
                  <a:srgbClr val="F8F1F1"/>
                </a:solidFill>
                <a:latin typeface="Verdana"/>
                <a:cs typeface="Verdana"/>
              </a:rPr>
              <a:t>presented</a:t>
            </a:r>
            <a:r>
              <a:rPr dirty="0" sz="4000" spc="-340">
                <a:solidFill>
                  <a:srgbClr val="F8F1F1"/>
                </a:solidFill>
                <a:latin typeface="Verdana"/>
                <a:cs typeface="Verdana"/>
              </a:rPr>
              <a:t> </a:t>
            </a:r>
            <a:r>
              <a:rPr dirty="0" sz="4000" spc="-300">
                <a:solidFill>
                  <a:srgbClr val="F8F1F1"/>
                </a:solidFill>
                <a:latin typeface="Verdana"/>
                <a:cs typeface="Verdana"/>
              </a:rPr>
              <a:t>By: </a:t>
            </a:r>
            <a:r>
              <a:rPr dirty="0" sz="4000" spc="45">
                <a:solidFill>
                  <a:srgbClr val="F8F1F1"/>
                </a:solidFill>
                <a:latin typeface="Verdana"/>
                <a:cs typeface="Verdana"/>
              </a:rPr>
              <a:t>keerthan</a:t>
            </a:r>
            <a:r>
              <a:rPr dirty="0" sz="4000" spc="-355">
                <a:solidFill>
                  <a:srgbClr val="F8F1F1"/>
                </a:solidFill>
                <a:latin typeface="Verdana"/>
                <a:cs typeface="Verdana"/>
              </a:rPr>
              <a:t> </a:t>
            </a:r>
            <a:r>
              <a:rPr dirty="0" sz="4000" spc="-10">
                <a:solidFill>
                  <a:srgbClr val="F8F1F1"/>
                </a:solidFill>
                <a:latin typeface="Verdana"/>
                <a:cs typeface="Verdana"/>
              </a:rPr>
              <a:t>simha.R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212035" y="2017661"/>
            <a:ext cx="6299835" cy="357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6835">
              <a:lnSpc>
                <a:spcPct val="101099"/>
              </a:lnSpc>
              <a:spcBef>
                <a:spcPts val="95"/>
              </a:spcBef>
            </a:pPr>
            <a:r>
              <a:rPr dirty="0" sz="2300" spc="55">
                <a:solidFill>
                  <a:srgbClr val="E9E3DD"/>
                </a:solidFill>
                <a:latin typeface="Verdana"/>
                <a:cs typeface="Verdana"/>
              </a:rPr>
              <a:t>Embark</a:t>
            </a:r>
            <a:r>
              <a:rPr dirty="0" sz="2300" spc="-180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80">
                <a:solidFill>
                  <a:srgbClr val="E9E3DD"/>
                </a:solidFill>
                <a:latin typeface="Verdana"/>
                <a:cs typeface="Verdana"/>
              </a:rPr>
              <a:t>on</a:t>
            </a:r>
            <a:r>
              <a:rPr dirty="0" sz="2300" spc="-17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-30">
                <a:solidFill>
                  <a:srgbClr val="E9E3DD"/>
                </a:solidFill>
                <a:latin typeface="Verdana"/>
                <a:cs typeface="Verdana"/>
              </a:rPr>
              <a:t>a</a:t>
            </a:r>
            <a:r>
              <a:rPr dirty="0" sz="2300" spc="-180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-20">
                <a:solidFill>
                  <a:srgbClr val="E9E3DD"/>
                </a:solidFill>
                <a:latin typeface="Verdana"/>
                <a:cs typeface="Verdana"/>
              </a:rPr>
              <a:t>data-</a:t>
            </a:r>
            <a:r>
              <a:rPr dirty="0" sz="2300">
                <a:solidFill>
                  <a:srgbClr val="E9E3DD"/>
                </a:solidFill>
                <a:latin typeface="Verdana"/>
                <a:cs typeface="Verdana"/>
              </a:rPr>
              <a:t>driven</a:t>
            </a:r>
            <a:r>
              <a:rPr dirty="0" sz="2300" spc="-17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E9E3DD"/>
                </a:solidFill>
                <a:latin typeface="Verdana"/>
                <a:cs typeface="Verdana"/>
              </a:rPr>
              <a:t>adventure </a:t>
            </a:r>
            <a:r>
              <a:rPr dirty="0" sz="2300" spc="60">
                <a:solidFill>
                  <a:srgbClr val="E9E3DD"/>
                </a:solidFill>
                <a:latin typeface="Verdana"/>
                <a:cs typeface="Verdana"/>
              </a:rPr>
              <a:t>through</a:t>
            </a:r>
            <a:r>
              <a:rPr dirty="0" sz="2300" spc="-130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85">
                <a:solidFill>
                  <a:srgbClr val="E9E3DD"/>
                </a:solidFill>
                <a:latin typeface="Verdana"/>
                <a:cs typeface="Verdana"/>
              </a:rPr>
              <a:t>game</a:t>
            </a:r>
            <a:r>
              <a:rPr dirty="0" sz="2300" spc="-12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-40">
                <a:solidFill>
                  <a:srgbClr val="E9E3DD"/>
                </a:solidFill>
                <a:latin typeface="Verdana"/>
                <a:cs typeface="Verdana"/>
              </a:rPr>
              <a:t>analytics,</a:t>
            </a:r>
            <a:r>
              <a:rPr dirty="0" sz="2300" spc="-12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E9E3DD"/>
                </a:solidFill>
                <a:latin typeface="Verdana"/>
                <a:cs typeface="Verdana"/>
              </a:rPr>
              <a:t>where</a:t>
            </a:r>
            <a:r>
              <a:rPr dirty="0" sz="2300" spc="-12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-25">
                <a:solidFill>
                  <a:srgbClr val="E9E3DD"/>
                </a:solidFill>
                <a:latin typeface="Verdana"/>
                <a:cs typeface="Verdana"/>
              </a:rPr>
              <a:t>SQL </a:t>
            </a:r>
            <a:r>
              <a:rPr dirty="0" sz="2300">
                <a:solidFill>
                  <a:srgbClr val="E9E3DD"/>
                </a:solidFill>
                <a:latin typeface="Verdana"/>
                <a:cs typeface="Verdana"/>
              </a:rPr>
              <a:t>queries</a:t>
            </a:r>
            <a:r>
              <a:rPr dirty="0" sz="2300" spc="-160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E9E3DD"/>
                </a:solidFill>
                <a:latin typeface="Verdana"/>
                <a:cs typeface="Verdana"/>
              </a:rPr>
              <a:t>unveil</a:t>
            </a:r>
            <a:r>
              <a:rPr dirty="0" sz="2300" spc="-15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50">
                <a:solidFill>
                  <a:srgbClr val="E9E3DD"/>
                </a:solidFill>
                <a:latin typeface="Verdana"/>
                <a:cs typeface="Verdana"/>
              </a:rPr>
              <a:t>the</a:t>
            </a:r>
            <a:r>
              <a:rPr dirty="0" sz="2300" spc="-15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-30">
                <a:solidFill>
                  <a:srgbClr val="E9E3DD"/>
                </a:solidFill>
                <a:latin typeface="Verdana"/>
                <a:cs typeface="Verdana"/>
              </a:rPr>
              <a:t>stories</a:t>
            </a:r>
            <a:r>
              <a:rPr dirty="0" sz="2300" spc="-15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80">
                <a:solidFill>
                  <a:srgbClr val="E9E3DD"/>
                </a:solidFill>
                <a:latin typeface="Verdana"/>
                <a:cs typeface="Verdana"/>
              </a:rPr>
              <a:t>behind</a:t>
            </a:r>
            <a:r>
              <a:rPr dirty="0" sz="2300" spc="-15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E9E3DD"/>
                </a:solidFill>
                <a:latin typeface="Verdana"/>
                <a:cs typeface="Verdana"/>
              </a:rPr>
              <a:t>player </a:t>
            </a:r>
            <a:r>
              <a:rPr dirty="0" sz="2300" spc="-30">
                <a:solidFill>
                  <a:srgbClr val="E9E3DD"/>
                </a:solidFill>
                <a:latin typeface="Verdana"/>
                <a:cs typeface="Verdana"/>
              </a:rPr>
              <a:t>actions.</a:t>
            </a:r>
            <a:r>
              <a:rPr dirty="0" sz="2300" spc="-13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E9E3DD"/>
                </a:solidFill>
                <a:latin typeface="Verdana"/>
                <a:cs typeface="Verdana"/>
              </a:rPr>
              <a:t>Navigate</a:t>
            </a:r>
            <a:r>
              <a:rPr dirty="0" sz="2300" spc="-13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-25">
                <a:solidFill>
                  <a:srgbClr val="E9E3DD"/>
                </a:solidFill>
                <a:latin typeface="Verdana"/>
                <a:cs typeface="Verdana"/>
              </a:rPr>
              <a:t>player</a:t>
            </a:r>
            <a:r>
              <a:rPr dirty="0" sz="2300" spc="-130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E9E3DD"/>
                </a:solidFill>
                <a:latin typeface="Verdana"/>
                <a:cs typeface="Verdana"/>
              </a:rPr>
              <a:t>behavior, </a:t>
            </a:r>
            <a:r>
              <a:rPr dirty="0" sz="2300">
                <a:solidFill>
                  <a:srgbClr val="E9E3DD"/>
                </a:solidFill>
                <a:latin typeface="Verdana"/>
                <a:cs typeface="Verdana"/>
              </a:rPr>
              <a:t>engagement,</a:t>
            </a:r>
            <a:r>
              <a:rPr dirty="0" sz="2300" spc="-7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65">
                <a:solidFill>
                  <a:srgbClr val="E9E3DD"/>
                </a:solidFill>
                <a:latin typeface="Verdana"/>
                <a:cs typeface="Verdana"/>
              </a:rPr>
              <a:t>and</a:t>
            </a:r>
            <a:r>
              <a:rPr dirty="0" sz="2300" spc="-70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E9E3DD"/>
                </a:solidFill>
                <a:latin typeface="Verdana"/>
                <a:cs typeface="Verdana"/>
              </a:rPr>
              <a:t>trends</a:t>
            </a:r>
            <a:r>
              <a:rPr dirty="0" sz="2300" spc="-7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E9E3DD"/>
                </a:solidFill>
                <a:latin typeface="Verdana"/>
                <a:cs typeface="Verdana"/>
              </a:rPr>
              <a:t>to</a:t>
            </a:r>
            <a:r>
              <a:rPr dirty="0" sz="2300" spc="-70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-25">
                <a:solidFill>
                  <a:srgbClr val="E9E3DD"/>
                </a:solidFill>
                <a:latin typeface="Verdana"/>
                <a:cs typeface="Verdana"/>
              </a:rPr>
              <a:t>craft</a:t>
            </a:r>
            <a:r>
              <a:rPr dirty="0" sz="2300" spc="-7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-50">
                <a:solidFill>
                  <a:srgbClr val="E9E3DD"/>
                </a:solidFill>
                <a:latin typeface="Verdana"/>
                <a:cs typeface="Verdana"/>
              </a:rPr>
              <a:t>a </a:t>
            </a:r>
            <a:r>
              <a:rPr dirty="0" sz="2300">
                <a:solidFill>
                  <a:srgbClr val="E9E3DD"/>
                </a:solidFill>
                <a:latin typeface="Verdana"/>
                <a:cs typeface="Verdana"/>
              </a:rPr>
              <a:t>captivating</a:t>
            </a:r>
            <a:r>
              <a:rPr dirty="0" sz="2300" spc="-70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95">
                <a:solidFill>
                  <a:srgbClr val="E9E3DD"/>
                </a:solidFill>
                <a:latin typeface="Verdana"/>
                <a:cs typeface="Verdana"/>
              </a:rPr>
              <a:t>gaming</a:t>
            </a:r>
            <a:r>
              <a:rPr dirty="0" sz="2300" spc="-70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-25">
                <a:solidFill>
                  <a:srgbClr val="E9E3DD"/>
                </a:solidFill>
                <a:latin typeface="Verdana"/>
                <a:cs typeface="Verdana"/>
              </a:rPr>
              <a:t>experience.</a:t>
            </a:r>
            <a:r>
              <a:rPr dirty="0" sz="2300" spc="-70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E9E3DD"/>
                </a:solidFill>
                <a:latin typeface="Verdana"/>
                <a:cs typeface="Verdana"/>
              </a:rPr>
              <a:t>Illuminate </a:t>
            </a:r>
            <a:r>
              <a:rPr dirty="0" sz="2300" spc="50">
                <a:solidFill>
                  <a:srgbClr val="E9E3DD"/>
                </a:solidFill>
                <a:latin typeface="Verdana"/>
                <a:cs typeface="Verdana"/>
              </a:rPr>
              <a:t>the</a:t>
            </a:r>
            <a:r>
              <a:rPr dirty="0" sz="2300" spc="-13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55">
                <a:solidFill>
                  <a:srgbClr val="E9E3DD"/>
                </a:solidFill>
                <a:latin typeface="Verdana"/>
                <a:cs typeface="Verdana"/>
              </a:rPr>
              <a:t>path</a:t>
            </a:r>
            <a:r>
              <a:rPr dirty="0" sz="2300" spc="-130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E9E3DD"/>
                </a:solidFill>
                <a:latin typeface="Verdana"/>
                <a:cs typeface="Verdana"/>
              </a:rPr>
              <a:t>forward</a:t>
            </a:r>
            <a:r>
              <a:rPr dirty="0" sz="2300" spc="-130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65">
                <a:solidFill>
                  <a:srgbClr val="E9E3DD"/>
                </a:solidFill>
                <a:latin typeface="Verdana"/>
                <a:cs typeface="Verdana"/>
              </a:rPr>
              <a:t>with</a:t>
            </a:r>
            <a:r>
              <a:rPr dirty="0" sz="2300" spc="-130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E9E3DD"/>
                </a:solidFill>
                <a:latin typeface="Verdana"/>
                <a:cs typeface="Verdana"/>
              </a:rPr>
              <a:t>insights</a:t>
            </a:r>
            <a:r>
              <a:rPr dirty="0" sz="2300" spc="-130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-20">
                <a:solidFill>
                  <a:srgbClr val="E9E3DD"/>
                </a:solidFill>
                <a:latin typeface="Verdana"/>
                <a:cs typeface="Verdana"/>
              </a:rPr>
              <a:t>that </a:t>
            </a:r>
            <a:r>
              <a:rPr dirty="0" sz="2300">
                <a:solidFill>
                  <a:srgbClr val="E9E3DD"/>
                </a:solidFill>
                <a:latin typeface="Verdana"/>
                <a:cs typeface="Verdana"/>
              </a:rPr>
              <a:t>breathe</a:t>
            </a:r>
            <a:r>
              <a:rPr dirty="0" sz="2300" spc="-13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E9E3DD"/>
                </a:solidFill>
                <a:latin typeface="Verdana"/>
                <a:cs typeface="Verdana"/>
              </a:rPr>
              <a:t>life</a:t>
            </a:r>
            <a:r>
              <a:rPr dirty="0" sz="2300" spc="-130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E9E3DD"/>
                </a:solidFill>
                <a:latin typeface="Verdana"/>
                <a:cs typeface="Verdana"/>
              </a:rPr>
              <a:t>into</a:t>
            </a:r>
            <a:r>
              <a:rPr dirty="0" sz="2300" spc="-13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50">
                <a:solidFill>
                  <a:srgbClr val="E9E3DD"/>
                </a:solidFill>
                <a:latin typeface="Verdana"/>
                <a:cs typeface="Verdana"/>
              </a:rPr>
              <a:t>the</a:t>
            </a:r>
            <a:r>
              <a:rPr dirty="0" sz="2300" spc="-130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-60">
                <a:solidFill>
                  <a:srgbClr val="E9E3DD"/>
                </a:solidFill>
                <a:latin typeface="Verdana"/>
                <a:cs typeface="Verdana"/>
              </a:rPr>
              <a:t>data,</a:t>
            </a:r>
            <a:r>
              <a:rPr dirty="0" sz="2300" spc="-13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75">
                <a:solidFill>
                  <a:srgbClr val="E9E3DD"/>
                </a:solidFill>
                <a:latin typeface="Verdana"/>
                <a:cs typeface="Verdana"/>
              </a:rPr>
              <a:t>guiding </a:t>
            </a:r>
            <a:r>
              <a:rPr dirty="0" sz="2300" spc="45">
                <a:solidFill>
                  <a:srgbClr val="E9E3DD"/>
                </a:solidFill>
                <a:latin typeface="Verdana"/>
                <a:cs typeface="Verdana"/>
              </a:rPr>
              <a:t>informed</a:t>
            </a:r>
            <a:r>
              <a:rPr dirty="0" sz="2300" spc="-13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E9E3DD"/>
                </a:solidFill>
                <a:latin typeface="Verdana"/>
                <a:cs typeface="Verdana"/>
              </a:rPr>
              <a:t>decision-</a:t>
            </a:r>
            <a:r>
              <a:rPr dirty="0" sz="2300" spc="75">
                <a:solidFill>
                  <a:srgbClr val="E9E3DD"/>
                </a:solidFill>
                <a:latin typeface="Verdana"/>
                <a:cs typeface="Verdana"/>
              </a:rPr>
              <a:t>making</a:t>
            </a:r>
            <a:r>
              <a:rPr dirty="0" sz="2300" spc="-13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65">
                <a:solidFill>
                  <a:srgbClr val="E9E3DD"/>
                </a:solidFill>
                <a:latin typeface="Verdana"/>
                <a:cs typeface="Verdana"/>
              </a:rPr>
              <a:t>and</a:t>
            </a:r>
            <a:r>
              <a:rPr dirty="0" sz="2300" spc="-135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40">
                <a:solidFill>
                  <a:srgbClr val="E9E3DD"/>
                </a:solidFill>
                <a:latin typeface="Verdana"/>
                <a:cs typeface="Verdana"/>
              </a:rPr>
              <a:t>shaping </a:t>
            </a:r>
            <a:r>
              <a:rPr dirty="0" sz="2300">
                <a:solidFill>
                  <a:srgbClr val="E9E3DD"/>
                </a:solidFill>
                <a:latin typeface="Verdana"/>
                <a:cs typeface="Verdana"/>
              </a:rPr>
              <a:t>unforgettable</a:t>
            </a:r>
            <a:r>
              <a:rPr dirty="0" sz="2300" spc="204">
                <a:solidFill>
                  <a:srgbClr val="E9E3DD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E9E3DD"/>
                </a:solidFill>
                <a:latin typeface="Verdana"/>
                <a:cs typeface="Verdana"/>
              </a:rPr>
              <a:t>worlds.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1626" y="-32892"/>
            <a:ext cx="5241925" cy="7588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28590" algn="l"/>
              </a:tabLst>
            </a:pPr>
            <a:r>
              <a:rPr dirty="0" u="sng" spc="935" b="0">
                <a:uFill>
                  <a:solidFill>
                    <a:srgbClr val="FFAB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pc="110">
                <a:uFill>
                  <a:solidFill>
                    <a:srgbClr val="FFAB40"/>
                  </a:solidFill>
                </a:uFill>
              </a:rPr>
              <a:t>Introduction</a:t>
            </a:r>
            <a:r>
              <a:rPr dirty="0" u="sng">
                <a:uFill>
                  <a:solidFill>
                    <a:srgbClr val="FFAB40"/>
                  </a:solidFill>
                </a:uFill>
              </a:rPr>
              <a:t>	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4229" y="914170"/>
            <a:ext cx="5638799" cy="845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954857" y="3162275"/>
            <a:ext cx="6258560" cy="2151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5"/>
              </a:spcBef>
            </a:pP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Utilizing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SQL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queries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75" b="1">
                <a:solidFill>
                  <a:srgbClr val="FFFFFF"/>
                </a:solidFill>
                <a:latin typeface="Tahoma"/>
                <a:cs typeface="Tahoma"/>
              </a:rPr>
              <a:t>explore</a:t>
            </a:r>
            <a:r>
              <a:rPr dirty="0" sz="2300" spc="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3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60">
                <a:solidFill>
                  <a:srgbClr val="FFFFFF"/>
                </a:solidFill>
                <a:latin typeface="Verdana"/>
                <a:cs typeface="Verdana"/>
              </a:rPr>
              <a:t>game </a:t>
            </a:r>
            <a:r>
              <a:rPr dirty="0" sz="2300" spc="-25">
                <a:solidFill>
                  <a:srgbClr val="FFFFFF"/>
                </a:solidFill>
                <a:latin typeface="Verdana"/>
                <a:cs typeface="Verdana"/>
              </a:rPr>
              <a:t>database,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examining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Verdana"/>
                <a:cs typeface="Verdana"/>
              </a:rPr>
              <a:t>player</a:t>
            </a:r>
            <a:r>
              <a:rPr dirty="0" sz="2300" spc="-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55">
                <a:solidFill>
                  <a:srgbClr val="FFFFFF"/>
                </a:solidFill>
                <a:latin typeface="Verdana"/>
                <a:cs typeface="Verdana"/>
              </a:rPr>
              <a:t>proﬁles,</a:t>
            </a:r>
            <a:r>
              <a:rPr dirty="0" sz="23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Verdana"/>
                <a:cs typeface="Verdana"/>
              </a:rPr>
              <a:t>in- </a:t>
            </a:r>
            <a:r>
              <a:rPr dirty="0" sz="2300" spc="95">
                <a:solidFill>
                  <a:srgbClr val="FFFFFF"/>
                </a:solidFill>
                <a:latin typeface="Verdana"/>
                <a:cs typeface="Verdana"/>
              </a:rPr>
              <a:t>game</a:t>
            </a:r>
            <a:r>
              <a:rPr dirty="0" sz="23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25">
                <a:solidFill>
                  <a:srgbClr val="FFFFFF"/>
                </a:solidFill>
                <a:latin typeface="Verdana"/>
                <a:cs typeface="Verdana"/>
              </a:rPr>
              <a:t>transactions,</a:t>
            </a:r>
            <a:r>
              <a:rPr dirty="0" sz="23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3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35">
                <a:solidFill>
                  <a:srgbClr val="FFFFFF"/>
                </a:solidFill>
                <a:latin typeface="Verdana"/>
                <a:cs typeface="Verdana"/>
              </a:rPr>
              <a:t>gameplay </a:t>
            </a:r>
            <a:r>
              <a:rPr dirty="0" sz="2300" spc="-40">
                <a:solidFill>
                  <a:srgbClr val="FFFFFF"/>
                </a:solidFill>
                <a:latin typeface="Verdana"/>
                <a:cs typeface="Verdana"/>
              </a:rPr>
              <a:t>patterns.</a:t>
            </a:r>
            <a:r>
              <a:rPr dirty="0" sz="23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Uncover</a:t>
            </a:r>
            <a:r>
              <a:rPr dirty="0" sz="23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valuable</a:t>
            </a:r>
            <a:r>
              <a:rPr dirty="0" sz="23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100" b="1">
                <a:solidFill>
                  <a:srgbClr val="FFFFFF"/>
                </a:solidFill>
                <a:latin typeface="Tahoma"/>
                <a:cs typeface="Tahoma"/>
              </a:rPr>
              <a:t>trends</a:t>
            </a:r>
            <a:r>
              <a:rPr dirty="0" sz="2300" spc="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300" spc="4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patterns</a:t>
            </a:r>
            <a:r>
              <a:rPr dirty="0" sz="23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65">
                <a:solidFill>
                  <a:srgbClr val="FFFFFF"/>
                </a:solidFill>
                <a:latin typeface="Verdana"/>
                <a:cs typeface="Verdana"/>
              </a:rPr>
              <a:t>within</a:t>
            </a:r>
            <a:r>
              <a:rPr dirty="0" sz="23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3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3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3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inform 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strategic</a:t>
            </a:r>
            <a:r>
              <a:rPr dirty="0" sz="2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>
                <a:solidFill>
                  <a:srgbClr val="FFFFFF"/>
                </a:solidFill>
                <a:latin typeface="Verdana"/>
                <a:cs typeface="Verdana"/>
              </a:rPr>
              <a:t>decisions</a:t>
            </a:r>
            <a:r>
              <a:rPr dirty="0" sz="23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7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3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300" spc="-10">
                <a:solidFill>
                  <a:srgbClr val="FFFFFF"/>
                </a:solidFill>
                <a:latin typeface="Verdana"/>
                <a:cs typeface="Verdana"/>
              </a:rPr>
              <a:t>optimizations.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3757295" cy="1481455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60"/>
              </a:spcBef>
            </a:pPr>
            <a:r>
              <a:rPr dirty="0" spc="150"/>
              <a:t>Data </a:t>
            </a:r>
            <a:r>
              <a:rPr dirty="0" spc="114"/>
              <a:t>Exploration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4229" y="914170"/>
            <a:ext cx="5638799" cy="845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2815" rIns="0" bIns="0" rtlCol="0" vert="horz">
            <a:spAutoFit/>
          </a:bodyPr>
          <a:lstStyle/>
          <a:p>
            <a:pPr marL="3922395">
              <a:lnSpc>
                <a:spcPct val="100000"/>
              </a:lnSpc>
              <a:spcBef>
                <a:spcPts val="125"/>
              </a:spcBef>
            </a:pPr>
            <a:r>
              <a:rPr dirty="0" sz="4850" spc="165"/>
              <a:t>Player</a:t>
            </a:r>
            <a:r>
              <a:rPr dirty="0" sz="4850" spc="5"/>
              <a:t> </a:t>
            </a:r>
            <a:r>
              <a:rPr dirty="0" sz="4850" spc="275"/>
              <a:t>Engagement</a:t>
            </a:r>
            <a:endParaRPr sz="4850"/>
          </a:p>
        </p:txBody>
      </p:sp>
      <p:sp>
        <p:nvSpPr>
          <p:cNvPr id="3" name="object 3" descr=""/>
          <p:cNvSpPr txBox="1"/>
          <p:nvPr/>
        </p:nvSpPr>
        <p:spPr>
          <a:xfrm>
            <a:off x="4680507" y="2948546"/>
            <a:ext cx="8924925" cy="2243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208915" marR="201295" indent="-635">
              <a:lnSpc>
                <a:spcPct val="100699"/>
              </a:lnSpc>
              <a:spcBef>
                <a:spcPts val="105"/>
              </a:spcBef>
            </a:pP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Analyze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75" b="1">
                <a:solidFill>
                  <a:srgbClr val="FFFFFF"/>
                </a:solidFill>
                <a:latin typeface="Tahoma"/>
                <a:cs typeface="Tahoma"/>
              </a:rPr>
              <a:t>player</a:t>
            </a:r>
            <a:r>
              <a:rPr dirty="0" sz="2400" spc="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145" b="1">
                <a:solidFill>
                  <a:srgbClr val="FFFFFF"/>
                </a:solidFill>
                <a:latin typeface="Tahoma"/>
                <a:cs typeface="Tahoma"/>
              </a:rPr>
              <a:t>engagement</a:t>
            </a:r>
            <a:r>
              <a:rPr dirty="0" sz="24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P_ID, </a:t>
            </a:r>
            <a:r>
              <a:rPr dirty="0" sz="2400" spc="-70">
                <a:solidFill>
                  <a:srgbClr val="FFFFFF"/>
                </a:solidFill>
                <a:latin typeface="Verdana"/>
                <a:cs typeface="Verdana"/>
              </a:rPr>
              <a:t>Dev_ID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,TimeStamp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75">
                <a:solidFill>
                  <a:srgbClr val="FFFFFF"/>
                </a:solidFill>
                <a:latin typeface="Verdana"/>
                <a:cs typeface="Verdana"/>
              </a:rPr>
              <a:t>,Stages_crossed,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Verdana"/>
                <a:cs typeface="Verdana"/>
              </a:rPr>
              <a:t>Level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Difﬁculty 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Kill_Count,</a:t>
            </a:r>
            <a:r>
              <a:rPr dirty="0" sz="24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Headshots_Count,</a:t>
            </a:r>
            <a:r>
              <a:rPr dirty="0" sz="24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Verdana"/>
                <a:cs typeface="Verdana"/>
              </a:rPr>
              <a:t>Score,</a:t>
            </a:r>
            <a:r>
              <a:rPr dirty="0" sz="24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Verdana"/>
                <a:cs typeface="Verdana"/>
              </a:rPr>
              <a:t>Lives_Earned</a:t>
            </a:r>
            <a:r>
              <a:rPr dirty="0" sz="24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,P_ID </a:t>
            </a:r>
            <a:r>
              <a:rPr dirty="0" sz="2400" spc="130">
                <a:solidFill>
                  <a:srgbClr val="FFFFFF"/>
                </a:solidFill>
                <a:latin typeface="Verdana"/>
                <a:cs typeface="Verdana"/>
              </a:rPr>
              <a:t>PName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,L1_Status, </a:t>
            </a:r>
            <a:r>
              <a:rPr dirty="0" sz="2400" spc="-50">
                <a:solidFill>
                  <a:srgbClr val="FFFFFF"/>
                </a:solidFill>
                <a:latin typeface="Verdana"/>
                <a:cs typeface="Verdana"/>
              </a:rPr>
              <a:t>L2_Status</a:t>
            </a:r>
            <a:r>
              <a:rPr dirty="0" sz="24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FFFFFF"/>
                </a:solidFill>
                <a:latin typeface="Verdana"/>
                <a:cs typeface="Verdana"/>
              </a:rPr>
              <a:t>,L1_Code</a:t>
            </a:r>
            <a:r>
              <a:rPr dirty="0" sz="2400" spc="-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,L2_Code.</a:t>
            </a:r>
            <a:endParaRPr sz="2400">
              <a:latin typeface="Verdana"/>
              <a:cs typeface="Verdana"/>
            </a:endParaRPr>
          </a:p>
          <a:p>
            <a:pPr algn="ctr" marL="12700" marR="5080">
              <a:lnSpc>
                <a:spcPts val="2930"/>
              </a:lnSpc>
              <a:spcBef>
                <a:spcPts val="95"/>
              </a:spcBef>
            </a:pPr>
            <a:r>
              <a:rPr dirty="0" sz="2400" spc="45">
                <a:solidFill>
                  <a:srgbClr val="FFFFFF"/>
                </a:solidFill>
                <a:latin typeface="Verdana"/>
                <a:cs typeface="Verdana"/>
              </a:rPr>
              <a:t>Understand</a:t>
            </a:r>
            <a:r>
              <a:rPr dirty="0" sz="24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what</a:t>
            </a:r>
            <a:r>
              <a:rPr dirty="0" sz="24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keeps</a:t>
            </a:r>
            <a:r>
              <a:rPr dirty="0" sz="24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Verdana"/>
                <a:cs typeface="Verdana"/>
              </a:rPr>
              <a:t>players</a:t>
            </a:r>
            <a:r>
              <a:rPr dirty="0" sz="24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95">
                <a:solidFill>
                  <a:srgbClr val="FFFFFF"/>
                </a:solidFill>
                <a:latin typeface="Verdana"/>
                <a:cs typeface="Verdana"/>
              </a:rPr>
              <a:t>coming</a:t>
            </a:r>
            <a:r>
              <a:rPr dirty="0" sz="24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Verdana"/>
                <a:cs typeface="Verdana"/>
              </a:rPr>
              <a:t>back</a:t>
            </a:r>
            <a:r>
              <a:rPr dirty="0" sz="24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4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identify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opportunities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4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4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Verdana"/>
                <a:cs typeface="Verdana"/>
              </a:rPr>
              <a:t>overall</a:t>
            </a:r>
            <a:r>
              <a:rPr dirty="0" sz="24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75" b="1">
                <a:solidFill>
                  <a:srgbClr val="FFFFFF"/>
                </a:solidFill>
                <a:latin typeface="Tahoma"/>
                <a:cs typeface="Tahoma"/>
              </a:rPr>
              <a:t>player</a:t>
            </a:r>
            <a:r>
              <a:rPr dirty="0" sz="2400" spc="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 b="1">
                <a:solidFill>
                  <a:srgbClr val="FFFFFF"/>
                </a:solidFill>
                <a:latin typeface="Tahoma"/>
                <a:cs typeface="Tahoma"/>
              </a:rPr>
              <a:t>experience</a:t>
            </a:r>
            <a:r>
              <a:rPr dirty="0" sz="2400" spc="5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7147" y="5717791"/>
            <a:ext cx="9391649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2815" rIns="0" bIns="0" rtlCol="0" vert="horz">
            <a:spAutoFit/>
          </a:bodyPr>
          <a:lstStyle/>
          <a:p>
            <a:pPr marL="4300220">
              <a:lnSpc>
                <a:spcPct val="100000"/>
              </a:lnSpc>
              <a:spcBef>
                <a:spcPts val="125"/>
              </a:spcBef>
            </a:pPr>
            <a:r>
              <a:rPr dirty="0" sz="4850" spc="190"/>
              <a:t>SQL</a:t>
            </a:r>
            <a:r>
              <a:rPr dirty="0" sz="4850"/>
              <a:t> </a:t>
            </a:r>
            <a:r>
              <a:rPr dirty="0" sz="4850" spc="210"/>
              <a:t>Performance</a:t>
            </a:r>
            <a:endParaRPr sz="485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algn="ctr" marL="200025" marR="207645" indent="-635">
              <a:lnSpc>
                <a:spcPct val="101699"/>
              </a:lnSpc>
              <a:spcBef>
                <a:spcPts val="70"/>
              </a:spcBef>
            </a:pPr>
            <a:r>
              <a:rPr dirty="0" spc="-50"/>
              <a:t>"SQL</a:t>
            </a:r>
            <a:r>
              <a:rPr dirty="0" spc="-160"/>
              <a:t> </a:t>
            </a:r>
            <a:r>
              <a:rPr dirty="0" spc="50"/>
              <a:t>empowers</a:t>
            </a:r>
            <a:r>
              <a:rPr dirty="0" spc="-155"/>
              <a:t> </a:t>
            </a:r>
            <a:r>
              <a:rPr dirty="0"/>
              <a:t>detailed</a:t>
            </a:r>
            <a:r>
              <a:rPr dirty="0" spc="-155"/>
              <a:t> </a:t>
            </a:r>
            <a:r>
              <a:rPr dirty="0" spc="100"/>
              <a:t>game</a:t>
            </a:r>
            <a:r>
              <a:rPr dirty="0" spc="-155"/>
              <a:t> </a:t>
            </a:r>
            <a:r>
              <a:rPr dirty="0" spc="-45"/>
              <a:t>analysis</a:t>
            </a:r>
            <a:r>
              <a:rPr dirty="0" spc="-160"/>
              <a:t> </a:t>
            </a:r>
            <a:r>
              <a:rPr dirty="0" spc="-10"/>
              <a:t>by</a:t>
            </a:r>
            <a:r>
              <a:rPr dirty="0" spc="-155"/>
              <a:t> </a:t>
            </a:r>
            <a:r>
              <a:rPr dirty="0" spc="-10"/>
              <a:t>delving </a:t>
            </a:r>
            <a:r>
              <a:rPr dirty="0"/>
              <a:t>into</a:t>
            </a:r>
            <a:r>
              <a:rPr dirty="0" spc="-160"/>
              <a:t> </a:t>
            </a:r>
            <a:r>
              <a:rPr dirty="0" spc="-30"/>
              <a:t>player</a:t>
            </a:r>
            <a:r>
              <a:rPr dirty="0" spc="-155"/>
              <a:t> </a:t>
            </a:r>
            <a:r>
              <a:rPr dirty="0" spc="-45"/>
              <a:t>behavior,</a:t>
            </a:r>
            <a:r>
              <a:rPr dirty="0" spc="-160"/>
              <a:t> </a:t>
            </a:r>
            <a:r>
              <a:rPr dirty="0" spc="-35"/>
              <a:t>transactions,</a:t>
            </a:r>
            <a:r>
              <a:rPr dirty="0" spc="-155"/>
              <a:t> </a:t>
            </a:r>
            <a:r>
              <a:rPr dirty="0" spc="70"/>
              <a:t>and</a:t>
            </a:r>
            <a:r>
              <a:rPr dirty="0" spc="-160"/>
              <a:t> </a:t>
            </a:r>
            <a:r>
              <a:rPr dirty="0" spc="75"/>
              <a:t>engagement </a:t>
            </a:r>
            <a:r>
              <a:rPr dirty="0" spc="-10"/>
              <a:t>patterns."</a:t>
            </a:r>
          </a:p>
          <a:p>
            <a:pPr algn="ctr" marR="5080" indent="-635">
              <a:lnSpc>
                <a:spcPct val="100499"/>
              </a:lnSpc>
            </a:pPr>
            <a:r>
              <a:rPr dirty="0"/>
              <a:t>"Utilizing</a:t>
            </a:r>
            <a:r>
              <a:rPr dirty="0" spc="-140"/>
              <a:t> </a:t>
            </a:r>
            <a:r>
              <a:rPr dirty="0"/>
              <a:t>SQL</a:t>
            </a:r>
            <a:r>
              <a:rPr dirty="0" spc="-140"/>
              <a:t> </a:t>
            </a:r>
            <a:r>
              <a:rPr dirty="0" spc="-40"/>
              <a:t>queries,</a:t>
            </a:r>
            <a:r>
              <a:rPr dirty="0" spc="-140"/>
              <a:t> </a:t>
            </a:r>
            <a:r>
              <a:rPr dirty="0"/>
              <a:t>developers</a:t>
            </a:r>
            <a:r>
              <a:rPr dirty="0" spc="-140"/>
              <a:t> </a:t>
            </a:r>
            <a:r>
              <a:rPr dirty="0"/>
              <a:t>uncover</a:t>
            </a:r>
            <a:r>
              <a:rPr dirty="0" spc="-140"/>
              <a:t> </a:t>
            </a:r>
            <a:r>
              <a:rPr dirty="0" spc="-10"/>
              <a:t>invaluable </a:t>
            </a:r>
            <a:r>
              <a:rPr dirty="0"/>
              <a:t>insights</a:t>
            </a:r>
            <a:r>
              <a:rPr dirty="0" spc="-145"/>
              <a:t> </a:t>
            </a:r>
            <a:r>
              <a:rPr dirty="0"/>
              <a:t>to</a:t>
            </a:r>
            <a:r>
              <a:rPr dirty="0" spc="-145"/>
              <a:t> </a:t>
            </a:r>
            <a:r>
              <a:rPr dirty="0" spc="50"/>
              <a:t>optimize</a:t>
            </a:r>
            <a:r>
              <a:rPr dirty="0" spc="-145"/>
              <a:t> </a:t>
            </a:r>
            <a:r>
              <a:rPr dirty="0" spc="100"/>
              <a:t>game</a:t>
            </a:r>
            <a:r>
              <a:rPr dirty="0" spc="-145"/>
              <a:t> </a:t>
            </a:r>
            <a:r>
              <a:rPr dirty="0"/>
              <a:t>mechanics,</a:t>
            </a:r>
            <a:r>
              <a:rPr dirty="0" spc="-145"/>
              <a:t> </a:t>
            </a:r>
            <a:r>
              <a:rPr dirty="0" spc="60"/>
              <a:t>enhance</a:t>
            </a:r>
            <a:r>
              <a:rPr dirty="0" spc="-145"/>
              <a:t> </a:t>
            </a:r>
            <a:r>
              <a:rPr dirty="0" spc="-10"/>
              <a:t>player </a:t>
            </a:r>
            <a:r>
              <a:rPr dirty="0" spc="-35"/>
              <a:t>experiences,</a:t>
            </a:r>
            <a:r>
              <a:rPr dirty="0" spc="-185"/>
              <a:t> </a:t>
            </a:r>
            <a:r>
              <a:rPr dirty="0" spc="70"/>
              <a:t>and</a:t>
            </a:r>
            <a:r>
              <a:rPr dirty="0" spc="-185"/>
              <a:t> </a:t>
            </a:r>
            <a:r>
              <a:rPr dirty="0" spc="-30"/>
              <a:t>drive</a:t>
            </a:r>
            <a:r>
              <a:rPr dirty="0" spc="-185"/>
              <a:t> </a:t>
            </a:r>
            <a:r>
              <a:rPr dirty="0"/>
              <a:t>strategic</a:t>
            </a:r>
            <a:r>
              <a:rPr dirty="0" spc="-185"/>
              <a:t> </a:t>
            </a:r>
            <a:r>
              <a:rPr dirty="0" spc="-10"/>
              <a:t>decisions."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9050" y="6050506"/>
            <a:ext cx="10629899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85"/>
              <a:t>Conclusion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144715" y="3243249"/>
            <a:ext cx="8960485" cy="2495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SQL</a:t>
            </a:r>
            <a:r>
              <a:rPr dirty="0" sz="27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5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dirty="0" sz="27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dirty="0" sz="27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powerful</a:t>
            </a:r>
            <a:r>
              <a:rPr dirty="0" sz="27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lens</a:t>
            </a:r>
            <a:r>
              <a:rPr dirty="0" sz="27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27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7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Verdana"/>
                <a:cs typeface="Verdana"/>
              </a:rPr>
              <a:t>world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700" spc="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85">
                <a:solidFill>
                  <a:srgbClr val="FFFFFF"/>
                </a:solidFill>
                <a:latin typeface="Verdana"/>
                <a:cs typeface="Verdana"/>
              </a:rPr>
              <a:t>game</a:t>
            </a:r>
            <a:r>
              <a:rPr dirty="0" sz="2700" spc="5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analytics,</a:t>
            </a:r>
            <a:r>
              <a:rPr dirty="0" sz="2700" spc="5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offering</a:t>
            </a:r>
            <a:r>
              <a:rPr dirty="0" sz="2700" spc="5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valuable</a:t>
            </a:r>
            <a:r>
              <a:rPr dirty="0" sz="2700" spc="5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insights</a:t>
            </a:r>
            <a:r>
              <a:rPr dirty="0" sz="2700" spc="5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20">
                <a:solidFill>
                  <a:srgbClr val="FFFFFF"/>
                </a:solidFill>
                <a:latin typeface="Verdana"/>
                <a:cs typeface="Verdana"/>
              </a:rPr>
              <a:t>into </a:t>
            </a:r>
            <a:r>
              <a:rPr dirty="0" sz="2700" spc="-35">
                <a:solidFill>
                  <a:srgbClr val="FFFFFF"/>
                </a:solidFill>
                <a:latin typeface="Verdana"/>
                <a:cs typeface="Verdana"/>
              </a:rPr>
              <a:t>player</a:t>
            </a:r>
            <a:r>
              <a:rPr dirty="0" sz="27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55">
                <a:solidFill>
                  <a:srgbClr val="FFFFFF"/>
                </a:solidFill>
                <a:latin typeface="Verdana"/>
                <a:cs typeface="Verdana"/>
              </a:rPr>
              <a:t>behavior,</a:t>
            </a:r>
            <a:r>
              <a:rPr dirty="0" sz="27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engagement,</a:t>
            </a:r>
            <a:r>
              <a:rPr dirty="0" sz="27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7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monetization.</a:t>
            </a:r>
            <a:r>
              <a:rPr dirty="0" sz="27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leveraging</a:t>
            </a:r>
            <a:r>
              <a:rPr dirty="0" sz="2700" spc="5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SQL,</a:t>
            </a:r>
            <a:r>
              <a:rPr dirty="0" sz="2700" spc="5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85">
                <a:solidFill>
                  <a:srgbClr val="FFFFFF"/>
                </a:solidFill>
                <a:latin typeface="Verdana"/>
                <a:cs typeface="Verdana"/>
              </a:rPr>
              <a:t>game</a:t>
            </a:r>
            <a:r>
              <a:rPr dirty="0" sz="2700" spc="5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developers</a:t>
            </a:r>
            <a:r>
              <a:rPr dirty="0" sz="2700" spc="5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700" spc="5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Verdana"/>
                <a:cs typeface="Verdana"/>
              </a:rPr>
              <a:t>publishers </a:t>
            </a:r>
            <a:r>
              <a:rPr dirty="0" sz="2700" spc="5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dirty="0" sz="2700" spc="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make</a:t>
            </a:r>
            <a:r>
              <a:rPr dirty="0" sz="2700" spc="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25">
                <a:solidFill>
                  <a:srgbClr val="FFFFFF"/>
                </a:solidFill>
                <a:latin typeface="Verdana"/>
                <a:cs typeface="Verdana"/>
              </a:rPr>
              <a:t>data-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driven</a:t>
            </a:r>
            <a:r>
              <a:rPr dirty="0" sz="2700" spc="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decisions</a:t>
            </a:r>
            <a:r>
              <a:rPr dirty="0" sz="2700" spc="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700" spc="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dirty="0" sz="2700" spc="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Verdana"/>
                <a:cs typeface="Verdana"/>
              </a:rPr>
              <a:t>player experiences</a:t>
            </a:r>
            <a:r>
              <a:rPr dirty="0" sz="27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6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7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40">
                <a:solidFill>
                  <a:srgbClr val="FFFFFF"/>
                </a:solidFill>
                <a:latin typeface="Verdana"/>
                <a:cs typeface="Verdana"/>
              </a:rPr>
              <a:t>drive</a:t>
            </a:r>
            <a:r>
              <a:rPr dirty="0" sz="27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dirty="0" sz="27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Verdana"/>
                <a:cs typeface="Verdana"/>
              </a:rPr>
              <a:t>success.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1109" y="3986860"/>
            <a:ext cx="585152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355">
                <a:solidFill>
                  <a:srgbClr val="FFFFFF"/>
                </a:solidFill>
              </a:rPr>
              <a:t>THANK</a:t>
            </a:r>
            <a:r>
              <a:rPr dirty="0" sz="7200" spc="-15">
                <a:solidFill>
                  <a:srgbClr val="FFFFFF"/>
                </a:solidFill>
              </a:rPr>
              <a:t> </a:t>
            </a:r>
            <a:r>
              <a:rPr dirty="0" sz="7200" spc="235">
                <a:solidFill>
                  <a:srgbClr val="FFFFFF"/>
                </a:solidFill>
              </a:rPr>
              <a:t>YOU</a:t>
            </a:r>
            <a:endParaRPr sz="7200"/>
          </a:p>
        </p:txBody>
      </p:sp>
      <p:sp>
        <p:nvSpPr>
          <p:cNvPr id="3" name="object 3" descr=""/>
          <p:cNvSpPr/>
          <p:nvPr/>
        </p:nvSpPr>
        <p:spPr>
          <a:xfrm>
            <a:off x="3343300" y="5286590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2024-04-20T07:07:09Z</dcterms:created>
  <dcterms:modified xsi:type="dcterms:W3CDTF">2024-04-20T07:07:09Z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2024-04-20T00:00:00Z</vt:filetime>
  </property>
  <property fmtid="{D5CDD505-2E9C-101B-9397-08002B2CF9AE}" pid="5" name="Producer">
    <vt:lpwstr>GPL Ghostscript 10.02.0</vt:lpwstr>
  </property>
</Properties>
</file>