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06/01/2025</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06/01/2025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79714"/>
            <a:ext cx="10031157" cy="2921675"/>
          </a:xfrm>
        </p:spPr>
        <p:txBody>
          <a:bodyPr>
            <a:normAutofit fontScale="90000"/>
          </a:bodyPr>
          <a:lstStyle/>
          <a:p>
            <a:r>
              <a:rPr lang="en-US" dirty="0"/>
              <a:t>Research Question – </a:t>
            </a:r>
            <a:br>
              <a:rPr lang="en-US" dirty="0"/>
            </a:br>
            <a:r>
              <a:rPr lang="en-IE" sz="4000" b="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of prices </a:t>
            </a:r>
            <a:r>
              <a:rPr lang="en-IE" sz="4000" b="0" dirty="0">
                <a:latin typeface="Calibri" panose="020F0502020204030204" pitchFamily="34" charset="0"/>
                <a:ea typeface="Calibri" panose="020F0502020204030204" pitchFamily="34" charset="0"/>
                <a:cs typeface="Times New Roman" panose="02020603050405020304" pitchFamily="18" charset="0"/>
              </a:rPr>
              <a:t> (Interval) </a:t>
            </a:r>
            <a:r>
              <a:rPr lang="en-IE" sz="4000" b="0" dirty="0">
                <a:effectLst/>
                <a:latin typeface="Calibri" panose="020F0502020204030204" pitchFamily="34" charset="0"/>
                <a:ea typeface="Calibri" panose="020F0502020204030204" pitchFamily="34" charset="0"/>
                <a:cs typeface="Times New Roman" panose="02020603050405020304" pitchFamily="18" charset="0"/>
              </a:rPr>
              <a:t>between star</a:t>
            </a:r>
            <a:r>
              <a:rPr lang="en-IE" sz="4000" b="0" dirty="0">
                <a:latin typeface="Calibri" panose="020F0502020204030204" pitchFamily="34" charset="0"/>
                <a:ea typeface="Calibri" panose="020F0502020204030204" pitchFamily="34" charset="0"/>
                <a:cs typeface="Times New Roman" panose="02020603050405020304" pitchFamily="18" charset="0"/>
              </a:rPr>
              <a:t> rating (nominal)</a:t>
            </a:r>
            <a:r>
              <a:rPr lang="en-IE" sz="4000" b="0" dirty="0">
                <a:effectLst/>
                <a:latin typeface="Calibri" panose="020F0502020204030204" pitchFamily="34" charset="0"/>
                <a:ea typeface="Calibri" panose="020F0502020204030204" pitchFamily="34" charset="0"/>
                <a:cs typeface="Times New Roman" panose="02020603050405020304" pitchFamily="18" charset="0"/>
              </a:rPr>
              <a:t>”.</a:t>
            </a:r>
            <a:br>
              <a:rPr lang="en-GB" sz="4000" b="0" dirty="0">
                <a:effectLst/>
                <a:latin typeface="Calibri" panose="020F0502020204030204" pitchFamily="34" charset="0"/>
                <a:ea typeface="Calibri" panose="020F0502020204030204" pitchFamily="34" charset="0"/>
                <a:cs typeface="Times New Roman" panose="02020603050405020304" pitchFamily="18" charset="0"/>
              </a:rPr>
            </a:b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A229                                                            Name of Student Presenting: Keerthi</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128388" cy="736245"/>
          </a:xfrm>
        </p:spPr>
        <p:txBody>
          <a:bodyPr/>
          <a:lstStyle/>
          <a:p>
            <a:r>
              <a:rPr lang="en-GB" dirty="0"/>
              <a:t>7COM1079-2024  Student Group No: A229                   Names of Student Attendees : Keerthi, Amrutha, Shashank, Vidya,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54000" y="2019168"/>
            <a:ext cx="9769418" cy="230832"/>
          </a:xfrm>
        </p:spPr>
        <p:txBody>
          <a:bodyPr/>
          <a:lstStyle/>
          <a:p>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pPr algn="ctr"/>
            <a:r>
              <a:rPr lang="en-GB" sz="7200" b="1">
                <a:solidFill>
                  <a:schemeClr val="tx1"/>
                </a:solidFill>
                <a:latin typeface="Times New Roman" panose="02020603050405020304" pitchFamily="18" charset="0"/>
                <a:cs typeface="Times New Roman" panose="02020603050405020304" pitchFamily="18" charset="0"/>
              </a:rPr>
              <a:t>DATA</a:t>
            </a:r>
            <a:endParaRPr lang="en-GB" sz="72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a:extLst>
              <a:ext uri="{FF2B5EF4-FFF2-40B4-BE49-F238E27FC236}">
                <a16:creationId xmlns:a16="http://schemas.microsoft.com/office/drawing/2014/main" id="{65FD9577-3785-775D-7595-560B24827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58" y="1920059"/>
            <a:ext cx="11031792" cy="3392129"/>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DS184- Hotel prices of cities in India (Mumbai)</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678426" y="1698305"/>
            <a:ext cx="11261807" cy="2699181"/>
          </a:xfrm>
        </p:spPr>
        <p:txBody>
          <a:bodyPr>
            <a:noAutofit/>
          </a:bodyPr>
          <a:lstStyle/>
          <a:p>
            <a:pPr marL="0" lvl="0" indent="0" algn="l" rtl="0">
              <a:lnSpc>
                <a:spcPct val="100000"/>
              </a:lnSpc>
              <a:spcBef>
                <a:spcPts val="0"/>
              </a:spcBef>
              <a:spcAft>
                <a:spcPts val="0"/>
              </a:spcAft>
              <a:buClr>
                <a:schemeClr val="dk1"/>
              </a:buClr>
              <a:buSzPts val="1800"/>
              <a:buFont typeface="Calibri"/>
              <a:buNone/>
            </a:pPr>
            <a:r>
              <a:rPr lang="en-US" sz="2400" b="0" dirty="0">
                <a:latin typeface="Calibri"/>
                <a:cs typeface="Calibri"/>
              </a:rPr>
              <a:t>This dataset is interesting to us because it provides valuable data in order to understand how different factors influence tourists perception and choices.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ea typeface="Calibri"/>
                <a:cs typeface="Calibri"/>
                <a:sym typeface="Calibri"/>
              </a:rPr>
              <a:t>Our  Independent variable is:  Star rating</a:t>
            </a:r>
            <a:br>
              <a:rPr lang="en-US" sz="2400" b="0" dirty="0">
                <a:latin typeface="Calibri"/>
                <a:ea typeface="Calibri"/>
                <a:cs typeface="Calibri"/>
                <a:sym typeface="Calibri"/>
              </a:rPr>
            </a:br>
            <a:r>
              <a:rPr lang="en-US" sz="2400" b="0" dirty="0">
                <a:latin typeface="Calibri"/>
                <a:ea typeface="Calibri"/>
                <a:cs typeface="Calibri"/>
                <a:sym typeface="Calibri"/>
              </a:rPr>
              <a:t>This  Independent variable datatype is: </a:t>
            </a:r>
            <a:r>
              <a:rPr lang="en-US" sz="2400" b="0" dirty="0">
                <a:solidFill>
                  <a:srgbClr val="FF0000"/>
                </a:solidFill>
                <a:latin typeface="Calibri"/>
                <a:ea typeface="Calibri"/>
                <a:cs typeface="Calibri"/>
                <a:sym typeface="Calibri"/>
              </a:rPr>
              <a:t>Nominal</a:t>
            </a:r>
            <a:br>
              <a:rPr lang="en-US" sz="2400" b="0" dirty="0">
                <a:solidFill>
                  <a:srgbClr val="FF0000"/>
                </a:solidFill>
                <a:latin typeface="Calibri"/>
                <a:ea typeface="Calibri"/>
                <a:cs typeface="Calibri"/>
                <a:sym typeface="Calibri"/>
              </a:rPr>
            </a:br>
            <a:r>
              <a:rPr lang="en-US" sz="2400" b="0" dirty="0">
                <a:latin typeface="Calibri"/>
                <a:ea typeface="Calibri"/>
                <a:cs typeface="Calibri"/>
                <a:sym typeface="Calibri"/>
              </a:rPr>
              <a:t>Our Dependent variable is: Prices</a:t>
            </a:r>
            <a:br>
              <a:rPr lang="en-US" sz="2400" b="0" dirty="0">
                <a:latin typeface="Calibri"/>
                <a:ea typeface="Calibri"/>
                <a:cs typeface="Calibri"/>
                <a:sym typeface="Calibri"/>
              </a:rPr>
            </a:br>
            <a:r>
              <a:rPr lang="en-US" sz="2400" b="0" dirty="0">
                <a:latin typeface="Calibri"/>
                <a:ea typeface="Calibri"/>
                <a:cs typeface="Calibri"/>
                <a:sym typeface="Calibri"/>
              </a:rPr>
              <a:t>This Dependent variable datatype is  (select one): </a:t>
            </a:r>
            <a:r>
              <a:rPr lang="en-US" sz="2400" b="0" dirty="0">
                <a:solidFill>
                  <a:srgbClr val="FF0000"/>
                </a:solidFill>
                <a:latin typeface="Calibri"/>
                <a:ea typeface="Calibri"/>
                <a:cs typeface="Calibri"/>
                <a:sym typeface="Calibri"/>
              </a:rPr>
              <a:t>Interval</a:t>
            </a:r>
            <a:endParaRPr lang="en-US" sz="2400" b="0" dirty="0">
              <a:solidFill>
                <a:srgbClr val="FF0000"/>
              </a:solidFill>
              <a:latin typeface="Calibri"/>
              <a:cs typeface="Calibri"/>
            </a:endParaRP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prices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star</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rating (nominal)</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marL="0" lvl="0" indent="0" algn="l" rtl="0">
              <a:lnSpc>
                <a:spcPct val="100000"/>
              </a:lnSpc>
              <a:spcBef>
                <a:spcPts val="0"/>
              </a:spcBef>
              <a:spcAft>
                <a:spcPts val="0"/>
              </a:spcAft>
              <a:buClr>
                <a:schemeClr val="dk2"/>
              </a:buClr>
              <a:buSzPts val="1800"/>
              <a:buNone/>
            </a:pPr>
            <a:r>
              <a:rPr lang="en-US" sz="2000" b="0" dirty="0">
                <a:latin typeface="Calibri"/>
                <a:ea typeface="Calibri"/>
                <a:cs typeface="Calibri"/>
                <a:sym typeface="Calibri"/>
              </a:rPr>
              <a:t>Add your </a:t>
            </a:r>
            <a:r>
              <a:rPr lang="en-US" sz="2000" dirty="0">
                <a:latin typeface="Calibri"/>
                <a:ea typeface="Calibri"/>
                <a:cs typeface="Calibri"/>
                <a:sym typeface="Calibri"/>
              </a:rPr>
              <a:t>Hypotheses</a:t>
            </a:r>
            <a:r>
              <a:rPr lang="en-US" sz="2000" b="0" dirty="0">
                <a:latin typeface="Calibri"/>
                <a:ea typeface="Calibri"/>
                <a:cs typeface="Calibri"/>
                <a:sym typeface="Calibri"/>
              </a:rPr>
              <a:t> to the previous RQ Slide  (both the Null and Alternative Hypotheses).  Here are definitions and examples. </a:t>
            </a:r>
            <a:r>
              <a:rPr lang="en-US" sz="2000" dirty="0">
                <a:latin typeface="Calibri"/>
                <a:ea typeface="Calibri"/>
                <a:cs typeface="Calibri"/>
                <a:sym typeface="Calibri"/>
              </a:rPr>
              <a:t>Your wording will come directly from your RQ</a:t>
            </a:r>
            <a:r>
              <a:rPr lang="en-US" sz="2000" b="0" dirty="0">
                <a:latin typeface="Calibri"/>
                <a:ea typeface="Calibri"/>
                <a:cs typeface="Calibri"/>
                <a:sym typeface="Calibri"/>
              </a:rPr>
              <a:t>. This is the formal way of reporting the results of your inferential test statistics,  in which we report the </a:t>
            </a:r>
            <a:r>
              <a:rPr lang="en-US" sz="2000" b="0" i="1" dirty="0">
                <a:latin typeface="Calibri"/>
                <a:ea typeface="Calibri"/>
                <a:cs typeface="Calibri"/>
                <a:sym typeface="Calibri"/>
              </a:rPr>
              <a:t>effect</a:t>
            </a:r>
            <a:r>
              <a:rPr lang="en-US" sz="2000" b="0" dirty="0">
                <a:latin typeface="Calibri"/>
                <a:ea typeface="Calibri"/>
                <a:cs typeface="Calibri"/>
                <a:sym typeface="Calibri"/>
              </a:rPr>
              <a:t> the independent variable has on the dependent variable – </a:t>
            </a:r>
            <a:endParaRPr lang="en-US" sz="2000" dirty="0"/>
          </a:p>
          <a:p>
            <a:pPr marL="0" lvl="0" indent="0" algn="l" rtl="0">
              <a:lnSpc>
                <a:spcPct val="100000"/>
              </a:lnSpc>
              <a:spcBef>
                <a:spcPts val="700"/>
              </a:spcBef>
              <a:spcAft>
                <a:spcPts val="0"/>
              </a:spcAft>
              <a:buClr>
                <a:srgbClr val="FF0000"/>
              </a:buClr>
              <a:buSzPts val="1500"/>
              <a:buNone/>
            </a:pPr>
            <a:r>
              <a:rPr lang="en-US" sz="2400" b="0" dirty="0">
                <a:solidFill>
                  <a:srgbClr val="FF0000"/>
                </a:solidFill>
                <a:latin typeface="Arial"/>
                <a:ea typeface="Arial"/>
                <a:cs typeface="Arial"/>
                <a:sym typeface="Arial"/>
              </a:rPr>
              <a:t>Null hypothesis (H</a:t>
            </a:r>
            <a:r>
              <a:rPr lang="en-US" sz="2400" b="0" baseline="-25000" dirty="0">
                <a:solidFill>
                  <a:srgbClr val="FF0000"/>
                </a:solidFill>
                <a:latin typeface="Arial"/>
                <a:ea typeface="Arial"/>
                <a:cs typeface="Arial"/>
                <a:sym typeface="Arial"/>
              </a:rPr>
              <a:t>0</a:t>
            </a:r>
            <a:r>
              <a:rPr lang="en-US" sz="2400" b="0" dirty="0">
                <a:solidFill>
                  <a:srgbClr val="FF0000"/>
                </a:solidFill>
                <a:latin typeface="Arial"/>
                <a:ea typeface="Arial"/>
                <a:cs typeface="Arial"/>
                <a:sym typeface="Arial"/>
              </a:rPr>
              <a: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there is no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prices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star</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rating (nominal)</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endParaRPr lang="en-US" sz="2400" b="0" dirty="0">
              <a:solidFill>
                <a:srgbClr val="FF0000"/>
              </a:solidFill>
            </a:endParaRPr>
          </a:p>
          <a:p>
            <a:pPr marL="0" lvl="0" indent="0" algn="l" rtl="0">
              <a:lnSpc>
                <a:spcPct val="100000"/>
              </a:lnSpc>
              <a:spcBef>
                <a:spcPts val="700"/>
              </a:spcBef>
              <a:spcAft>
                <a:spcPts val="0"/>
              </a:spcAft>
              <a:buClr>
                <a:srgbClr val="FF0000"/>
              </a:buClr>
              <a:buSzPts val="1500"/>
              <a:buNone/>
            </a:pPr>
            <a:r>
              <a:rPr lang="en-US" sz="2400" b="0" dirty="0">
                <a:solidFill>
                  <a:srgbClr val="FF0000"/>
                </a:solidFill>
                <a:latin typeface="Arial"/>
                <a:ea typeface="Arial"/>
                <a:cs typeface="Arial"/>
                <a:sym typeface="Arial"/>
              </a:rPr>
              <a:t>Alt hypothesis (H</a:t>
            </a:r>
            <a:r>
              <a:rPr lang="en-US" sz="2400" b="0" baseline="-25000" dirty="0">
                <a:solidFill>
                  <a:srgbClr val="FF0000"/>
                </a:solidFill>
                <a:latin typeface="Arial"/>
                <a:ea typeface="Arial"/>
                <a:cs typeface="Arial"/>
                <a:sym typeface="Arial"/>
              </a:rPr>
              <a:t>1</a:t>
            </a:r>
            <a:r>
              <a:rPr lang="en-US" sz="2400" b="0" dirty="0">
                <a:solidFill>
                  <a:srgbClr val="FF0000"/>
                </a:solidFill>
                <a:latin typeface="Arial"/>
                <a:ea typeface="Arial"/>
                <a:cs typeface="Arial"/>
                <a:sym typeface="Arial"/>
              </a:rPr>
              <a: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there is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prices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star</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rating (nominal)</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endParaRPr lang="en-GB" sz="2400" b="0" dirty="0">
              <a:solidFill>
                <a:srgbClr val="FF0000"/>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11971</TotalTime>
  <Words>656</Words>
  <Application>Microsoft Office PowerPoint</Application>
  <PresentationFormat>Widescreen</PresentationFormat>
  <Paragraphs>28</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Herts Theme</vt:lpstr>
      <vt:lpstr>Research Question –  Is there a difference in the mean of prices  (Interval) between star rating (nominal)”.  Date:  </vt:lpstr>
      <vt:lpstr>PowerPoint Presentation</vt:lpstr>
      <vt:lpstr>This dataset is interesting to us because it provides valuable data in order to understand how different factors influence tourists perception and choices.  Our  Independent variable is:  Star rating This  Independent variable datatype is: Nominal Our Dependent variable is: Prices This Dependent variable datatype is  (select one): Interval</vt:lpstr>
      <vt:lpstr>Template2 :Interval/Ordinal vs Nominal. data “Is there a difference in the mean of prices  (Interval) between star rating (nominal)”.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Keerthi Dyavanuru Ningappa [Student-PECS]</cp:lastModifiedBy>
  <cp:revision>234</cp:revision>
  <dcterms:created xsi:type="dcterms:W3CDTF">2019-10-01T08:37:56Z</dcterms:created>
  <dcterms:modified xsi:type="dcterms:W3CDTF">2025-01-07T15:24:39Z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