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tif" ContentType="image/tiff"/>
  <Override PartName="/ppt/media/image2.tif" ContentType="image/tiff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18573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IBM Plex Sans Tex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C32EDAD-1EC1-40EE-9E53-89D351499768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EB0CDF-1A86-4752-82E0-839960D1565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21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D3047A-B101-4606-98AB-8626B29934B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3D5E20-E54E-4D2E-A345-ADA1A787BA6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cxnSp>
        <p:nvCxnSpPr>
          <p:cNvPr id="6" name="Straight Connector 7"/>
          <p:cNvCxnSpPr/>
          <p:nvPr/>
        </p:nvCxnSpPr>
        <p:spPr>
          <a:xfrm>
            <a:off x="838080" y="1364040"/>
            <a:ext cx="10515960" cy="72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340200" y="6371640"/>
            <a:ext cx="2455560" cy="37872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3"/>
          <a:stretch/>
        </p:blipFill>
        <p:spPr>
          <a:xfrm>
            <a:off x="8475840" y="6371640"/>
            <a:ext cx="3375720" cy="3974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4">
            <a:alphaModFix amt="3000"/>
          </a:blip>
          <a:stretch/>
        </p:blipFill>
        <p:spPr>
          <a:xfrm>
            <a:off x="1066680" y="861480"/>
            <a:ext cx="10058040" cy="56995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Click to edit Master text styles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IBM Plex Mono Text"/>
              </a:rPr>
              <a:t>Second level</a:t>
            </a:r>
            <a:endParaRPr b="0" lang="en-US" sz="2400" spc="-1" strike="noStrike">
              <a:solidFill>
                <a:srgbClr val="0070c0"/>
              </a:solidFill>
              <a:latin typeface="IBM Plex Mono Tex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Third level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Fourth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Fifth level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cxnSp>
        <p:nvCxnSpPr>
          <p:cNvPr id="48" name="Straight Connector 6"/>
          <p:cNvCxnSpPr/>
          <p:nvPr/>
        </p:nvCxnSpPr>
        <p:spPr>
          <a:xfrm>
            <a:off x="838080" y="1296360"/>
            <a:ext cx="10515960" cy="720"/>
          </a:xfrm>
          <a:prstGeom prst="straightConnector1">
            <a:avLst/>
          </a:prstGeom>
          <a:ln>
            <a:solidFill>
              <a:srgbClr val="4472c4"/>
            </a:solidFill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us3.ca.analytics.ibm.com/bi/?perspective=dashboard&amp;pathRef=.my_folders%2Fm5_survey_tech%2Bdashboard&amp;action=view&amp;mode=dashboard&amp;subView=model0000019133ec2664_00000002" TargetMode="External"/><Relationship Id="rId2" Type="http://schemas.openxmlformats.org/officeDocument/2006/relationships/hyperlink" Target="https://github.com/Keerthi-KataKam/IBM-Data-Analyst-Capstone-Project/blob/main/m5_survey_tech%20dashboard.pdf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0" y="2876760"/>
            <a:ext cx="6300000" cy="36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3465a4"/>
                </a:solidFill>
                <a:latin typeface="IBM Plex Sans Text"/>
              </a:rPr>
              <a:t>IBM Data Analyst Capstone Project</a:t>
            </a:r>
            <a:endParaRPr b="1" lang="en-US" sz="2400" spc="-1" strike="noStrike">
              <a:solidFill>
                <a:srgbClr val="3465a4"/>
              </a:solidFill>
              <a:latin typeface="IBM Plex Sans Text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425520" y="1825560"/>
            <a:ext cx="4794480" cy="435096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120000" y="4403520"/>
            <a:ext cx="5181120" cy="171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Keerthi Katakam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12</a:t>
            </a:r>
            <a:r>
              <a:rPr b="0" lang="en-US" sz="2800" spc="-1" strike="noStrike" baseline="33000">
                <a:solidFill>
                  <a:srgbClr val="0070c0"/>
                </a:solidFill>
                <a:latin typeface="IBM Plex Mono Text"/>
              </a:rPr>
              <a:t>th</a:t>
            </a: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 August 2024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268560"/>
            <a:ext cx="10515240" cy="107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 - FINDINGS &amp; IMPLICATIONS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536120"/>
            <a:ext cx="5583960" cy="476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MySQL, Microsoft SQL server, PostgreSQL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 SQL, SQLite and MongoDB are the top 5 most used databases at the moment. MySQL as most used database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However, PostgreSQL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 SQL, MongoDB, Redis, MySQL and Elastic sense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 are projected to become more popular in the future. 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Redis and Elastic sense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 are relatively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 new tools and are set to gain more traction in the IT space.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SQL is still a top tool to watch out for in data specialists.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Companies still prefer Open source databases.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Oracle SQL was not among the top 5. It is losing relevance as time passes.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PostgreSQL and MongoDB establishment in the market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271760" y="1931040"/>
            <a:ext cx="7068240" cy="274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link IBM Cognos Analytics Dashboard Module: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  <a:hlinkClick r:id="rId1"/>
              </a:rPr>
              <a:t>https://us3.ca.analytics.ibm.com/bi/?perspective=dashboard&amp;pathRef=.my_folders%2Fm5_survey_tech%2Bdashboard&amp;action=view&amp;mode=dashboard&amp;subView=model0000019133ec2664_00000002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>
                <a:solidFill>
                  <a:srgbClr val="0070c0"/>
                </a:solidFill>
                <a:latin typeface="IBM Plex Mono Text"/>
              </a:rPr>
              <a:t>Git Hub link for cognos analystics dashboard pdf graphs 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2800" spc="-1" strike="noStrike" u="sng">
                <a:solidFill>
                  <a:srgbClr val="0070c0"/>
                </a:solidFill>
                <a:uFillTx/>
                <a:latin typeface="IBM Plex Mono Text"/>
                <a:hlinkClick r:id="rId2"/>
              </a:rPr>
              <a:t>https://github.com/Keerthi-KataKam/IBM-Data-Analyst-Capstone-Project/blob/main/m5_survey_tech%20dashboard.pdf</a:t>
            </a: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  <a:p>
            <a:pPr marL="3456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3"/>
          <a:stretch/>
        </p:blipFill>
        <p:spPr>
          <a:xfrm>
            <a:off x="1077480" y="1901880"/>
            <a:ext cx="3053880" cy="30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1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40000" y="1316160"/>
            <a:ext cx="10948320" cy="49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2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2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118292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4760" y="-216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DASHBOARD TAB 3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96000" y="900000"/>
            <a:ext cx="114840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DISCUSSION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38" name="Content Placeholder 2" descr=""/>
          <p:cNvPicPr/>
          <p:nvPr/>
        </p:nvPicPr>
        <p:blipFill>
          <a:blip r:embed="rId1"/>
          <a:stretch/>
        </p:blipFill>
        <p:spPr>
          <a:xfrm>
            <a:off x="509040" y="1769040"/>
            <a:ext cx="4350960" cy="435096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860000" y="1825560"/>
            <a:ext cx="6493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Up skilling in the Technology sector.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How do we close the wide gender gap in the Technology sector?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Is completing a masters or doctorate degree really a requirement?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The increasing demand for mobile development as Kotlin is getting popular.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More tech education, access and development in less developed regions in South east Asia, South America, Africa and some parts of Europe.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How relevant will Oracle SQL still be in the future?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OVERALL FINDINGS &amp; IMPLICATIONS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825560"/>
            <a:ext cx="56350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Web development languages are the most popular and on-demand tools in the IT field currently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Over 90% young male Developers. The Tech sector is filled with majorly young people under 40 years of age.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Developers mostly located in developed countries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Most people in the IT field have a Bachelors' degree. 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It is important for data professionals to develop proficiency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 in NoSQL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 in addition to SQL databases.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Web development is still a very lucrative skill.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Young developers without postgrad studies are there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Less developed countries need more access to tech training</a:t>
            </a: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 and education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44280" y="1620000"/>
            <a:ext cx="68090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0c0"/>
                </a:solidFill>
                <a:latin typeface="IBM Plex Mono Text"/>
              </a:rPr>
              <a:t>Developers are people with very marked characteristics.</a:t>
            </a:r>
            <a:endParaRPr b="0" lang="en-US" sz="26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0c0"/>
                </a:solidFill>
                <a:latin typeface="IBM Plex Mono Text"/>
              </a:rPr>
              <a:t>A good idea of popularity trends of different tools, platforms and languages can be obtained.</a:t>
            </a:r>
            <a:endParaRPr b="0" lang="en-US" sz="26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0c0"/>
                </a:solidFill>
                <a:latin typeface="IBM Plex Mono Text"/>
              </a:rPr>
              <a:t>It is expedient to stay updated in the Tech sector as the trends keep changing over time.</a:t>
            </a:r>
            <a:endParaRPr b="0" lang="en-US" sz="26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0c0"/>
                </a:solidFill>
                <a:latin typeface="IBM Plex Mono Text"/>
              </a:rPr>
              <a:t>There is a job to be done to spread accessibility of this labor market to countries in development</a:t>
            </a:r>
            <a:endParaRPr b="0" lang="en-US" sz="26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45" name="Content Placeholder 5" descr=""/>
          <p:cNvPicPr/>
          <p:nvPr/>
        </p:nvPicPr>
        <p:blipFill>
          <a:blip r:embed="rId1"/>
          <a:stretch/>
        </p:blipFill>
        <p:spPr>
          <a:xfrm>
            <a:off x="1126080" y="2113920"/>
            <a:ext cx="3053880" cy="30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APPENDIX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00000" y="1620000"/>
            <a:ext cx="5040000" cy="432000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6332400" y="1684080"/>
            <a:ext cx="5007600" cy="40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APPENDIX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673320" y="1690200"/>
            <a:ext cx="46800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59080" y="1513440"/>
            <a:ext cx="5200920" cy="478656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300000" y="1436040"/>
            <a:ext cx="5384880" cy="468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1450800" y="2025720"/>
            <a:ext cx="3194280" cy="31942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81920" y="263880"/>
            <a:ext cx="8508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OUTLINE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Executive Summary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Introduction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Methodology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Results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Visualization – Charts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Dashboard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Discussion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Findings &amp; Implications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Conclusion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Appendix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 </a:t>
            </a: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JOB POSTINGS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60000" y="1440000"/>
            <a:ext cx="8640000" cy="492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38200" y="383040"/>
            <a:ext cx="5928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POPULAR LANGUAGES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40000" y="1708200"/>
            <a:ext cx="982188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4040" y="304920"/>
            <a:ext cx="85647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EXECUTIVE SUMMARY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285080" y="1825560"/>
            <a:ext cx="7068240" cy="446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Data contextualization and analysis goal.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Methodology Description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Data gathering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Data analysis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Data visualizations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Results presentation supported with graphs and trends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Discussion of overall findings and implications regarding the results previously exposed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Final conclusions of the carried out research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090440" y="2302920"/>
            <a:ext cx="3194280" cy="31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70040" y="365040"/>
            <a:ext cx="76474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994320" y="2261880"/>
            <a:ext cx="3053880" cy="3053880"/>
          </a:xfrm>
          <a:prstGeom prst="rect">
            <a:avLst/>
          </a:prstGeom>
          <a:ln w="0">
            <a:noFill/>
          </a:ln>
        </p:spPr>
      </p:pic>
      <p:sp>
        <p:nvSpPr>
          <p:cNvPr id="102" name="Content Placeholder 4"/>
          <p:cNvSpPr/>
          <p:nvPr/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8000"/>
          </a:bodyPr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This presentation report uses data analytics to highlight current and projected trends in the need for skills related to programming languages, databases, platforms and web frames.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The target audience for this research are IT professionals, HR managers, and anybody else with an interest in the IT sector who wants to learn about the top on-demand IT skills in their respective sectors that will also still be relevant in the future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The following inquiries were investigated using the data: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1" marL="603360" indent="-20088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Which programming languages are most in demand today?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1" marL="603360" indent="-20088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What are the most in-demand database skills?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1" marL="603360" indent="-20088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What popular IDEs or Web frames are there?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81920" y="376560"/>
            <a:ext cx="7230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METHODOLOGY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285080" y="1825560"/>
            <a:ext cx="7068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187200" indent="-1872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Collect survey data &amp; explore its content by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Web Scraping 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API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Request Library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187200" indent="-1872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Data Wrangling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187200" indent="-1872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Exploratory data analysis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Analyzing data distribution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Handling outliers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Correlations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marL="187200" indent="-1872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IBM Plex Mono Text"/>
              </a:rPr>
              <a:t>Data Visualization</a:t>
            </a:r>
            <a:endParaRPr b="0" lang="en-US" sz="22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562320" indent="-1872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Create visualizations using the developer survey data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lvl="1" marL="562320" indent="-187200">
              <a:lnSpc>
                <a:spcPct val="9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70c0"/>
                </a:solidFill>
                <a:latin typeface="IBM Plex Mono Text"/>
              </a:rPr>
              <a:t>Highlight the distribution of data, relationships between data, the composition of data, and comparison of data.</a:t>
            </a: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979560" y="1831680"/>
            <a:ext cx="3194280" cy="31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RESULTS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43280" y="1825560"/>
            <a:ext cx="7068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48160" y="1478520"/>
            <a:ext cx="2228400" cy="50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172200" y="1440000"/>
            <a:ext cx="1757880" cy="50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1" name="Content Placeholder 2"/>
          <p:cNvSpPr/>
          <p:nvPr/>
        </p:nvSpPr>
        <p:spPr>
          <a:xfrm>
            <a:off x="838080" y="2506680"/>
            <a:ext cx="4614480" cy="36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ontent Placeholder 2"/>
          <p:cNvSpPr/>
          <p:nvPr/>
        </p:nvSpPr>
        <p:spPr>
          <a:xfrm>
            <a:off x="6172200" y="2506680"/>
            <a:ext cx="4614480" cy="36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5650920" cy="45000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940000" y="1800000"/>
            <a:ext cx="61200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PROGRAMMING LANGUAGE TRENDS - FINDINGS &amp; IMPLICATIONS</a:t>
            </a:r>
            <a:endParaRPr b="0" lang="en-US" sz="28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02040" y="1468440"/>
            <a:ext cx="5455080" cy="481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Findings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16000" indent="-2160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Javascript,HTML/CSS,SQL,Shell languages and Python are the most used languages currently</a:t>
            </a:r>
            <a:r>
              <a:rPr b="0" lang="en-US" sz="2000" spc="-1" strike="noStrike">
                <a:solidFill>
                  <a:srgbClr val="000000"/>
                </a:solidFill>
                <a:latin typeface="IBM Plex Mono Text"/>
              </a:rPr>
              <a:t>. </a:t>
            </a: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JavaScript seems to keep as leading language.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Javascript, HTML/CSS, Python, SQL, and Typescript will be the most used languages next year and future years. Great interest in Typescript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Python will have more demand than SQL for next year. 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940000" y="1440000"/>
            <a:ext cx="6019920" cy="473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Implications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432000" indent="-3240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Javascript and HTML are used for web development as a tech skill has the highest demand, especially as Typescript is getting viral. Possible developers  migration from JavaScript to Typescript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432000" indent="-3240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Python is gaining more and more traction due to the increase in demand for AI and ML skills.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  <a:p>
            <a:pPr marL="432000" indent="-324000">
              <a:lnSpc>
                <a:spcPct val="90000"/>
              </a:lnSpc>
              <a:spcBef>
                <a:spcPts val="850"/>
              </a:spcBef>
              <a:buClr>
                <a:srgbClr val="0070c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SQL is the still the most relevant language for data professionals. It is important for aspiring data analysts, scientists, business analysts etc to have SQL skills.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2560" y="428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5493"/>
                </a:solidFill>
                <a:latin typeface="IBM Plex Mono SemiBold"/>
                <a:ea typeface="IBM Plex Mono SemiBold"/>
              </a:rPr>
              <a:t>DATABASE TRENDS</a:t>
            </a:r>
            <a:endParaRPr b="0" lang="en-US" sz="4000" spc="-1" strike="noStrike">
              <a:solidFill>
                <a:srgbClr val="000000"/>
              </a:solidFill>
              <a:latin typeface="IBM Plex Sans Tex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13960" y="1620000"/>
            <a:ext cx="2228400" cy="70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Current Year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172200" y="1478520"/>
            <a:ext cx="1757880" cy="50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70c0"/>
                </a:solidFill>
                <a:latin typeface="IBM Plex Mono Text"/>
              </a:rPr>
              <a:t>Next Year</a:t>
            </a:r>
            <a:endParaRPr b="0" lang="en-US" sz="2000" spc="-1" strike="noStrike">
              <a:solidFill>
                <a:srgbClr val="0070c0"/>
              </a:solidFill>
              <a:latin typeface="IBM Plex Mono Text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838080" y="2506680"/>
            <a:ext cx="4614480" cy="36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ontent Placeholder 2"/>
          <p:cNvSpPr/>
          <p:nvPr/>
        </p:nvSpPr>
        <p:spPr>
          <a:xfrm>
            <a:off x="6172200" y="2506680"/>
            <a:ext cx="4614480" cy="366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33920" y="1980000"/>
            <a:ext cx="5601960" cy="43200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258960" y="1800000"/>
            <a:ext cx="580104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LIDE_TEMPLATE_skill_networ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_TEMPLATE_skill_network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Application>LibreOffice/7.5.5.2$Windows_X86_64 LibreOffice_project/ca8fe7424262805f223b9a2334bc7181abbcbf5e</Application>
  <AppVersion>15.0000</AppVersion>
  <Words>360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2020-10-28T18:29:43Z</dcterms:created>
  <dc:creator>Steve Hord</dc:creator>
  <dc:description/>
  <dc:language>en-CA</dc:language>
  <cp:lastModifiedBy/>
  <dcterms:modified xsi:type="dcterms:W3CDTF">2024-08-12T14:35:08Z</dcterms:modified>
  <cp:revision>23</cp:revision>
  <dc:subject/>
  <dc:title>IT TRENDS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