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0" r:id="rId12"/>
    <p:sldId id="265" r:id="rId13"/>
    <p:sldId id="268" r:id="rId14"/>
    <p:sldId id="271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754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presProps" Target="presProps.xml" /><Relationship Id="rId2" Type="http://schemas.openxmlformats.org/officeDocument/2006/relationships/slide" Target="slides/slide1.xml" /><Relationship Id="rId16" Type="http://schemas.openxmlformats.org/officeDocument/2006/relationships/notesMaster" Target="notesMasters/notesMaster1.xml" /><Relationship Id="rId20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theme" Target="theme/theme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 /><Relationship Id="rId2" Type="http://schemas.microsoft.com/office/2011/relationships/chartColorStyle" Target="colors1.xml" /><Relationship Id="rId1" Type="http://schemas.microsoft.com/office/2011/relationships/chartStyle" Target="style1.xml" /><Relationship Id="rId4" Type="http://schemas.openxmlformats.org/officeDocument/2006/relationships/package" Target="../embeddings/Microsoft_Excel_Worksheet.xlsx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[employee_data.csv]Sheet1!PivotTable1</c:name>
    <c:fmtId val="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Employee</a:t>
            </a:r>
            <a:r>
              <a:rPr lang="en-US" baseline="0"/>
              <a:t> Performance Analysis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37</c:v>
                </c:pt>
                <c:pt idx="1">
                  <c:v>45</c:v>
                </c:pt>
                <c:pt idx="2">
                  <c:v>41</c:v>
                </c:pt>
                <c:pt idx="3">
                  <c:v>34</c:v>
                </c:pt>
                <c:pt idx="4">
                  <c:v>50</c:v>
                </c:pt>
                <c:pt idx="5">
                  <c:v>50</c:v>
                </c:pt>
                <c:pt idx="6">
                  <c:v>44</c:v>
                </c:pt>
                <c:pt idx="7">
                  <c:v>40</c:v>
                </c:pt>
                <c:pt idx="8">
                  <c:v>38</c:v>
                </c:pt>
                <c:pt idx="9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4F2-4046-A064-4E27378B7ECD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80</c:v>
                </c:pt>
                <c:pt idx="1">
                  <c:v>89</c:v>
                </c:pt>
                <c:pt idx="2">
                  <c:v>78</c:v>
                </c:pt>
                <c:pt idx="3">
                  <c:v>76</c:v>
                </c:pt>
                <c:pt idx="4">
                  <c:v>73</c:v>
                </c:pt>
                <c:pt idx="5">
                  <c:v>68</c:v>
                </c:pt>
                <c:pt idx="6">
                  <c:v>85</c:v>
                </c:pt>
                <c:pt idx="7">
                  <c:v>78</c:v>
                </c:pt>
                <c:pt idx="8">
                  <c:v>75</c:v>
                </c:pt>
                <c:pt idx="9">
                  <c:v>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4F2-4046-A064-4E27378B7ECD}"/>
            </c:ext>
          </c:extLst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152</c:v>
                </c:pt>
                <c:pt idx="1">
                  <c:v>141</c:v>
                </c:pt>
                <c:pt idx="2">
                  <c:v>160</c:v>
                </c:pt>
                <c:pt idx="3">
                  <c:v>158</c:v>
                </c:pt>
                <c:pt idx="4">
                  <c:v>158</c:v>
                </c:pt>
                <c:pt idx="5">
                  <c:v>151</c:v>
                </c:pt>
                <c:pt idx="6">
                  <c:v>146</c:v>
                </c:pt>
                <c:pt idx="7">
                  <c:v>156</c:v>
                </c:pt>
                <c:pt idx="8">
                  <c:v>160</c:v>
                </c:pt>
                <c:pt idx="9">
                  <c:v>148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4F2-4046-A064-4E27378B7ECD}"/>
            </c:ext>
          </c:extLst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34</c:v>
                </c:pt>
                <c:pt idx="1">
                  <c:v>25</c:v>
                </c:pt>
                <c:pt idx="2">
                  <c:v>23</c:v>
                </c:pt>
                <c:pt idx="3">
                  <c:v>28</c:v>
                </c:pt>
                <c:pt idx="4">
                  <c:v>23</c:v>
                </c:pt>
                <c:pt idx="5">
                  <c:v>32</c:v>
                </c:pt>
                <c:pt idx="6">
                  <c:v>24</c:v>
                </c:pt>
                <c:pt idx="7">
                  <c:v>30</c:v>
                </c:pt>
                <c:pt idx="8">
                  <c:v>24</c:v>
                </c:pt>
                <c:pt idx="9">
                  <c:v>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4F2-4046-A064-4E27378B7E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38937520"/>
        <c:axId val="338942320"/>
      </c:barChart>
      <c:catAx>
        <c:axId val="3389375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8942320"/>
        <c:crosses val="autoZero"/>
        <c:auto val="1"/>
        <c:lblAlgn val="ctr"/>
        <c:lblOffset val="100"/>
        <c:noMultiLvlLbl val="0"/>
      </c:catAx>
      <c:valAx>
        <c:axId val="3389423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89375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609600" y="63817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14600" y="3299758"/>
            <a:ext cx="8610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</a:t>
            </a:r>
            <a:r>
              <a:rPr lang="en-IN" sz="2400" dirty="0"/>
              <a:t> S.KIRUTHIGA</a:t>
            </a:r>
            <a:endParaRPr lang="en-US" sz="2400" dirty="0"/>
          </a:p>
          <a:p>
            <a:pPr algn="l"/>
            <a:r>
              <a:rPr lang="en-US" sz="2400" dirty="0"/>
              <a:t>REGISTER NO:312205</a:t>
            </a:r>
            <a:r>
              <a:rPr lang="en-IN" sz="2400" dirty="0"/>
              <a:t>904/NM ID: FBFC5510F882D1E847740E204C1B8CEC</a:t>
            </a:r>
          </a:p>
          <a:p>
            <a:r>
              <a:rPr lang="en-US" sz="2400" dirty="0"/>
              <a:t>DEPARTMENT: B.COM (G), Commerce</a:t>
            </a:r>
          </a:p>
          <a:p>
            <a:r>
              <a:rPr lang="en-US" sz="2400" dirty="0"/>
              <a:t>COLLEGE:</a:t>
            </a:r>
            <a:r>
              <a:rPr lang="en-IN" sz="2400" dirty="0"/>
              <a:t> VIDHYA SAGAR WOMEN’S COLLEGE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12986C-A306-CF85-16CC-9C7384EDA865}"/>
              </a:ext>
            </a:extLst>
          </p:cNvPr>
          <p:cNvSpPr txBox="1"/>
          <p:nvPr/>
        </p:nvSpPr>
        <p:spPr>
          <a:xfrm>
            <a:off x="581026" y="1373725"/>
            <a:ext cx="9905999" cy="50283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b="1" i="1" dirty="0">
                <a:latin typeface="Rockwell" panose="02060603020205020403" pitchFamily="18" charset="0"/>
              </a:rPr>
              <a:t>1. Data Collection: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b="1" dirty="0">
                <a:latin typeface="Rockwell" panose="02060603020205020403" pitchFamily="18" charset="0"/>
              </a:rPr>
              <a:t>Organized Data Entry</a:t>
            </a:r>
            <a:r>
              <a:rPr lang="en-US" dirty="0">
                <a:latin typeface="Rockwell" panose="02060603020205020403" pitchFamily="18" charset="0"/>
              </a:rPr>
              <a:t>: Excel allows for structured data collection through rows and columns, making it easy to input, manage, and sort large datasets. 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latin typeface="Rockwell" panose="02060603020205020403" pitchFamily="18" charset="0"/>
              </a:rPr>
              <a:t>Data Validation: </a:t>
            </a:r>
            <a:r>
              <a:rPr lang="en-US" dirty="0">
                <a:latin typeface="Rockwell" panose="02060603020205020403" pitchFamily="18" charset="0"/>
              </a:rPr>
              <a:t>You can use Excel’s data validation features to ensure that only accurate and consistent data is entered, reducing errors during data collection.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ckwell" panose="02060603020205020403" pitchFamily="18" charset="0"/>
              </a:rPr>
              <a:t>2. Feature Collection.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ckwell" panose="02060603020205020403" pitchFamily="18" charset="0"/>
              </a:rPr>
              <a:t>:</a:t>
            </a:r>
          </a:p>
          <a:p>
            <a:pPr marR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b="1" dirty="0">
                <a:latin typeface="Rockwell" panose="02060603020205020403" pitchFamily="18" charset="0"/>
              </a:rPr>
              <a:t>Data Analysis </a:t>
            </a:r>
            <a:r>
              <a:rPr lang="en-US" b="1" dirty="0" err="1">
                <a:latin typeface="Rockwell" panose="02060603020205020403" pitchFamily="18" charset="0"/>
              </a:rPr>
              <a:t>Toolpak</a:t>
            </a:r>
            <a:r>
              <a:rPr lang="en-US" dirty="0">
                <a:latin typeface="Rockwell" panose="02060603020205020403" pitchFamily="18" charset="0"/>
              </a:rPr>
              <a:t>: Excel offers a built-in Data Analysis </a:t>
            </a:r>
            <a:r>
              <a:rPr lang="en-US" dirty="0" err="1">
                <a:latin typeface="Rockwell" panose="02060603020205020403" pitchFamily="18" charset="0"/>
              </a:rPr>
              <a:t>Toolpak</a:t>
            </a:r>
            <a:r>
              <a:rPr lang="en-US" dirty="0">
                <a:latin typeface="Rockwell" panose="02060603020205020403" pitchFamily="18" charset="0"/>
              </a:rPr>
              <a:t> that provides various statistical analysis tools such as descriptive statistics, regression analysis, and histograms, making it easier to perform complex analyses.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b="1" dirty="0">
                <a:latin typeface="Rockwell" panose="02060603020205020403" pitchFamily="18" charset="0"/>
              </a:rPr>
              <a:t>PivotTables: </a:t>
            </a:r>
            <a:r>
              <a:rPr lang="en-US" dirty="0">
                <a:latin typeface="Rockwell" panose="02060603020205020403" pitchFamily="18" charset="0"/>
              </a:rPr>
              <a:t>PivotTables in Excel allow you to quickly summarize, analyze, explore, and present large data sets, enabling you to extract meaningful insights by rearranging and aggregating data efficiently.</a:t>
            </a:r>
            <a:endParaRPr lang="en-US" altLang="en-US" dirty="0">
              <a:latin typeface="Rockwell" panose="02060603020205020403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15093D5-D5A5-0069-2062-D54D8BE081D4}"/>
              </a:ext>
            </a:extLst>
          </p:cNvPr>
          <p:cNvSpPr txBox="1"/>
          <p:nvPr/>
        </p:nvSpPr>
        <p:spPr>
          <a:xfrm>
            <a:off x="914400" y="1291844"/>
            <a:ext cx="9372600" cy="4274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i="1" dirty="0">
                <a:latin typeface="Rockwell" panose="02060603020205020403" pitchFamily="18" charset="0"/>
              </a:rPr>
              <a:t>3. Performance level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i="1" dirty="0">
                <a:latin typeface="Rockwell" panose="02060603020205020403" pitchFamily="18" charset="0"/>
              </a:rPr>
              <a:t>Conditional Formatting: </a:t>
            </a:r>
            <a:r>
              <a:rPr lang="en-US" sz="1800" dirty="0">
                <a:latin typeface="Rockwell" panose="02060603020205020403" pitchFamily="18" charset="0"/>
              </a:rPr>
              <a:t>Use conditional formatting to highlight cells based on performance criteria (e.g., yellow for very high performance, red for low). This visual cue helps quickly assess performance at a glance.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Rockwell" panose="02060603020205020403" pitchFamily="18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i="1" dirty="0">
                <a:latin typeface="Rockwell" panose="02060603020205020403" pitchFamily="18" charset="0"/>
              </a:rPr>
              <a:t>4. Summary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i="1" dirty="0">
                <a:latin typeface="Rockwell" panose="02060603020205020403" pitchFamily="18" charset="0"/>
              </a:rPr>
              <a:t>Data Visualization</a:t>
            </a:r>
            <a:r>
              <a:rPr lang="en-US" dirty="0">
                <a:latin typeface="Rockwell" panose="02060603020205020403" pitchFamily="18" charset="0"/>
              </a:rPr>
              <a:t>: </a:t>
            </a:r>
            <a:r>
              <a:rPr lang="en-US" sz="1800" dirty="0">
                <a:latin typeface="Rockwell" panose="02060603020205020403" pitchFamily="18" charset="0"/>
              </a:rPr>
              <a:t>Excel allows you to create various types of charts (bar, line, pie, etc.) to visualize data effectively.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i="1" dirty="0">
                <a:latin typeface="Rockwell" panose="02060603020205020403" pitchFamily="18" charset="0"/>
              </a:rPr>
              <a:t>Trend Analysis: </a:t>
            </a:r>
            <a:r>
              <a:rPr lang="en-US" sz="1800" dirty="0">
                <a:latin typeface="Rockwell" panose="02060603020205020403" pitchFamily="18" charset="0"/>
              </a:rPr>
              <a:t>Graphs in Excel help in identifying trends, patterns, and outliers quickly, aiding in data-driven decision-making.</a:t>
            </a:r>
          </a:p>
        </p:txBody>
      </p:sp>
    </p:spTree>
    <p:extLst>
      <p:ext uri="{BB962C8B-B14F-4D97-AF65-F5344CB8AC3E}">
        <p14:creationId xmlns:p14="http://schemas.microsoft.com/office/powerpoint/2010/main" val="11269992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9B10FD3C-A424-5F63-A91D-CBFB87C2D07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69091961"/>
              </p:ext>
            </p:extLst>
          </p:nvPr>
        </p:nvGraphicFramePr>
        <p:xfrm>
          <a:off x="1143000" y="1371600"/>
          <a:ext cx="8001000" cy="46729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5B5DEE-57A4-F54C-865C-61BF47E1F8DE}"/>
              </a:ext>
            </a:extLst>
          </p:cNvPr>
          <p:cNvSpPr txBox="1"/>
          <p:nvPr/>
        </p:nvSpPr>
        <p:spPr>
          <a:xfrm>
            <a:off x="1219200" y="1958326"/>
            <a:ext cx="7931943" cy="28067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>
                <a:latin typeface="Rockwell" panose="02060603020205020403" pitchFamily="18" charset="0"/>
              </a:rPr>
              <a:t>The employee data analysis reveals key insights into workforce demographics, performance trends, and areas for improvement.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>
                <a:latin typeface="Rockwell" panose="02060603020205020403" pitchFamily="18" charset="0"/>
              </a:rPr>
              <a:t>By addressing identified gaps and leveraging strengths, the organization can enhance productivity, employee satisfaction, and overall business outcomes.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3DFF8-48A7-2FFA-FBD8-530186107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895600"/>
            <a:ext cx="10681335" cy="1107996"/>
          </a:xfrm>
        </p:spPr>
        <p:txBody>
          <a:bodyPr/>
          <a:lstStyle/>
          <a:p>
            <a:r>
              <a:rPr lang="en-US" dirty="0"/>
              <a:t>               </a:t>
            </a:r>
            <a:r>
              <a:rPr lang="en-US" sz="7200" dirty="0"/>
              <a:t>THANK YOU</a:t>
            </a:r>
            <a:endParaRPr lang="en-IN" sz="7200" dirty="0"/>
          </a:p>
        </p:txBody>
      </p:sp>
    </p:spTree>
    <p:extLst>
      <p:ext uri="{BB962C8B-B14F-4D97-AF65-F5344CB8AC3E}">
        <p14:creationId xmlns:p14="http://schemas.microsoft.com/office/powerpoint/2010/main" val="1977704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C6358D-35C3-9DD8-C1BA-3CF209F2AB12}"/>
              </a:ext>
            </a:extLst>
          </p:cNvPr>
          <p:cNvSpPr txBox="1"/>
          <p:nvPr/>
        </p:nvSpPr>
        <p:spPr>
          <a:xfrm>
            <a:off x="834072" y="1875443"/>
            <a:ext cx="6703345" cy="29508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800" dirty="0">
                <a:latin typeface="Rockwell" panose="02060603020205020403" pitchFamily="18" charset="0"/>
              </a:rPr>
              <a:t>By </a:t>
            </a:r>
            <a:r>
              <a:rPr lang="en-US" sz="1800" dirty="0" err="1">
                <a:latin typeface="Rockwell" panose="02060603020205020403" pitchFamily="18" charset="0"/>
              </a:rPr>
              <a:t>analysing</a:t>
            </a:r>
            <a:r>
              <a:rPr lang="en-US" sz="1800" dirty="0">
                <a:latin typeface="Rockwell" panose="02060603020205020403" pitchFamily="18" charset="0"/>
              </a:rPr>
              <a:t> the employee data we can find out the employees performance level.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800" dirty="0">
                <a:latin typeface="Rockwell" panose="02060603020205020403" pitchFamily="18" charset="0"/>
              </a:rPr>
              <a:t>By </a:t>
            </a:r>
            <a:r>
              <a:rPr lang="en-US" sz="1800" dirty="0" err="1">
                <a:latin typeface="Rockwell" panose="02060603020205020403" pitchFamily="18" charset="0"/>
              </a:rPr>
              <a:t>analysing</a:t>
            </a:r>
            <a:r>
              <a:rPr lang="en-US" sz="1800" dirty="0">
                <a:latin typeface="Rockwell" panose="02060603020205020403" pitchFamily="18" charset="0"/>
              </a:rPr>
              <a:t> the employee performance level  we can able  to know about the employee’s performance in the company.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800" dirty="0">
                <a:latin typeface="Rockwell" panose="02060603020205020403" pitchFamily="18" charset="0"/>
              </a:rPr>
              <a:t>By doing this analysis we can able to encourage and appreciate the employees as per the performance level.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2795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latin typeface="Rockwell" panose="02060603020205020403" pitchFamily="18" charset="0"/>
              </a:rPr>
              <a:t>Create a structured Excel model to systematically evaluate and track employee performance level.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b="1" i="1" dirty="0">
                <a:latin typeface="Rockwell" panose="02060603020205020403" pitchFamily="18" charset="0"/>
              </a:rPr>
              <a:t>Enhance Performance Tracking</a:t>
            </a:r>
            <a:r>
              <a:rPr lang="en-US" sz="2400" dirty="0">
                <a:latin typeface="Rockwell" panose="02060603020205020403" pitchFamily="18" charset="0"/>
              </a:rPr>
              <a:t>: Implement a clear, standardized approach for monitoring employee performance level.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EA72B19-4E16-65DA-5126-64AE6825638E}"/>
              </a:ext>
            </a:extLst>
          </p:cNvPr>
          <p:cNvSpPr txBox="1"/>
          <p:nvPr/>
        </p:nvSpPr>
        <p:spPr>
          <a:xfrm>
            <a:off x="714375" y="1895786"/>
            <a:ext cx="7931943" cy="3741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ckwell" panose="02060603020205020403" pitchFamily="18" charset="0"/>
              </a:rPr>
              <a:t>HR Professionals: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ckwell" panose="02060603020205020403" pitchFamily="18" charset="0"/>
              </a:rPr>
              <a:t> Detailed reports, dashboards, and performance analytics for managing and evaluating employee performance.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ckwell" panose="02060603020205020403" pitchFamily="18" charset="0"/>
              </a:rPr>
              <a:t>Managers and Team Leaders: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ckwell" panose="02060603020205020403" pitchFamily="18" charset="0"/>
              </a:rPr>
              <a:t> Tools for monitoring and interpreting performance metrics, feedback mechanisms, and visual data representations.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ckwell" panose="02060603020205020403" pitchFamily="18" charset="0"/>
              </a:rPr>
              <a:t>Employees: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ckwell" panose="02060603020205020403" pitchFamily="18" charset="0"/>
              </a:rPr>
              <a:t> Access to personal performance data for self-assessment and improvement.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ckwell" panose="02060603020205020403" pitchFamily="18" charset="0"/>
              </a:rPr>
              <a:t>Executives and Senior Management: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ckwell" panose="02060603020205020403" pitchFamily="18" charset="0"/>
              </a:rPr>
              <a:t> High-level summaries and trends for strategic planning and decision-making.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ckwell" panose="02060603020205020403" pitchFamily="18" charset="0"/>
              </a:rPr>
              <a:t>Training and Development Teams: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ckwell" panose="02060603020205020403" pitchFamily="18" charset="0"/>
              </a:rPr>
              <a:t> Insights into training needs and skill gaps.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ckwell" panose="02060603020205020403" pitchFamily="18" charset="0"/>
              </a:rPr>
              <a:t>IT Support Staff: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ckwell" panose="02060603020205020403" pitchFamily="18" charset="0"/>
              </a:rPr>
              <a:t> Documentation and support for maintaining the Excel model.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E4F110E-7F0A-54A2-74D7-B4AC66363FC6}"/>
              </a:ext>
            </a:extLst>
          </p:cNvPr>
          <p:cNvSpPr txBox="1"/>
          <p:nvPr/>
        </p:nvSpPr>
        <p:spPr>
          <a:xfrm>
            <a:off x="3050380" y="1542828"/>
            <a:ext cx="7008019" cy="54438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800" dirty="0">
                <a:latin typeface="Rockwell" panose="02060603020205020403" pitchFamily="18" charset="0"/>
              </a:rPr>
              <a:t>Conditional formatting - Is used to automatically apply formatting such as color or font changes to cells based on specific criteria or conditions.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800" dirty="0">
                <a:latin typeface="Rockwell" panose="02060603020205020403" pitchFamily="18" charset="0"/>
              </a:rPr>
              <a:t>Filtering- Allows you to display only the rows that meet specified criteria, hiding the rest of the data for focused analysis.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800" dirty="0">
                <a:latin typeface="Rockwell" panose="02060603020205020403" pitchFamily="18" charset="0"/>
              </a:rPr>
              <a:t>Formula - Performs calculations, manipulations, or logical operations on data to produce a result, such as summing values or finding averages.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800" dirty="0">
                <a:latin typeface="Rockwell" panose="02060603020205020403" pitchFamily="18" charset="0"/>
              </a:rPr>
              <a:t>Pivot Table - Summarizes, analyzes, and presents large datasets by dynamically organizing and aggregating data into a flexible table format.</a:t>
            </a:r>
          </a:p>
          <a:p>
            <a:pPr>
              <a:lnSpc>
                <a:spcPct val="150000"/>
              </a:lnSpc>
            </a:pPr>
            <a:endParaRPr lang="en-US" sz="1800" dirty="0">
              <a:latin typeface="Rockwell" panose="02060603020205020403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103457-3785-8963-35C1-941215C7D257}"/>
              </a:ext>
            </a:extLst>
          </p:cNvPr>
          <p:cNvSpPr txBox="1"/>
          <p:nvPr/>
        </p:nvSpPr>
        <p:spPr>
          <a:xfrm>
            <a:off x="1295400" y="1356270"/>
            <a:ext cx="7855743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Rockwell" panose="02060603020205020403" pitchFamily="18" charset="0"/>
              </a:rPr>
              <a:t>Dataset name: </a:t>
            </a:r>
            <a:r>
              <a:rPr lang="en-US" sz="2800" dirty="0" err="1">
                <a:latin typeface="Rockwell" panose="02060603020205020403" pitchFamily="18" charset="0"/>
              </a:rPr>
              <a:t>Employee_data</a:t>
            </a:r>
            <a:endParaRPr lang="en-US" sz="2800" dirty="0">
              <a:latin typeface="Rockwell" panose="020606030202050204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Rockwell" panose="02060603020205020403" pitchFamily="18" charset="0"/>
              </a:rPr>
              <a:t>Columns: 26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Rockwell" panose="02060603020205020403" pitchFamily="18" charset="0"/>
              </a:rPr>
              <a:t>Rows:3000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latin typeface="Rockwell" panose="02060603020205020403" pitchFamily="18" charset="0"/>
            </a:endParaRPr>
          </a:p>
          <a:p>
            <a:r>
              <a:rPr lang="en-US" sz="2800" dirty="0">
                <a:latin typeface="Rockwell" panose="02060603020205020403" pitchFamily="18" charset="0"/>
              </a:rPr>
              <a:t>The dataset contain the details of the employee who are working in the company. This dataset contain details like name, gender, designation, Business units, performance rating, performance level, </a:t>
            </a:r>
            <a:r>
              <a:rPr lang="en-US" sz="2800" dirty="0" err="1">
                <a:latin typeface="Rockwell" panose="02060603020205020403" pitchFamily="18" charset="0"/>
              </a:rPr>
              <a:t>etc</a:t>
            </a:r>
            <a:r>
              <a:rPr lang="en-US" sz="2800" dirty="0">
                <a:latin typeface="Rockwell" panose="02060603020205020403" pitchFamily="18" charset="0"/>
              </a:rPr>
              <a:t>.,.Using this dataset we have analysis the performance level of the employees.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014536" y="2389116"/>
            <a:ext cx="1002506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0D0D0D"/>
                </a:solidFill>
                <a:latin typeface="Rockwell" panose="02060603020205020403" pitchFamily="18" charset="0"/>
                <a:cs typeface="Times New Roman" panose="02020603050405020304" pitchFamily="18" charset="0"/>
              </a:rPr>
              <a:t>Formula:</a:t>
            </a:r>
          </a:p>
          <a:p>
            <a:pPr algn="l"/>
            <a:endParaRPr lang="en-US" sz="2400" b="0" i="0" dirty="0">
              <a:solidFill>
                <a:srgbClr val="0D0D0D"/>
              </a:solidFill>
              <a:effectLst/>
              <a:latin typeface="Rockwell" panose="02060603020205020403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400" b="0" i="0" dirty="0">
                <a:solidFill>
                  <a:srgbClr val="0D0D0D"/>
                </a:solidFill>
                <a:effectLst/>
                <a:latin typeface="Rockwell" panose="02060603020205020403" pitchFamily="18" charset="0"/>
                <a:cs typeface="Times New Roman" panose="02020603050405020304" pitchFamily="18" charset="0"/>
              </a:rPr>
              <a:t>=IFS(Z2&gt;=5,"VERYHIGH",Z2&gt;=4,"HIGH",Z2&gt;=3,“MED",TRUE,“LOW")</a:t>
            </a:r>
          </a:p>
          <a:p>
            <a:pPr algn="l"/>
            <a:endParaRPr lang="en-US" sz="2400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400" dirty="0">
                <a:latin typeface="Rockwell" panose="02060603020205020403" pitchFamily="18" charset="0"/>
              </a:rPr>
              <a:t>By using this formula I can find out the performance level of the employees.  Z</a:t>
            </a:r>
            <a:r>
              <a:rPr lang="en-US" sz="2400" dirty="0">
                <a:latin typeface="Rockwell" panose="02060603020205020403" pitchFamily="18" charset="0"/>
                <a:sym typeface="Wingdings" panose="05000000000000000000" pitchFamily="2" charset="2"/>
              </a:rPr>
              <a:t> denotes the column of ‘Z’ and 2 denotes the row ,it will goes up to 3001.</a:t>
            </a:r>
            <a:endParaRPr lang="en-IN" sz="2400" dirty="0">
              <a:latin typeface="Rockwell" panose="020606030202050204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244</TotalTime>
  <Words>776</Words>
  <Application>Microsoft Office PowerPoint</Application>
  <PresentationFormat>Widescreen</PresentationFormat>
  <Paragraphs>81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PowerPoint Presentation</vt:lpstr>
      <vt:lpstr>RESULTS</vt:lpstr>
      <vt:lpstr>conclusion</vt:lpstr>
      <vt:lpstr>              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pavithrabalakrishnan54@gmail.com</cp:lastModifiedBy>
  <cp:revision>32</cp:revision>
  <dcterms:created xsi:type="dcterms:W3CDTF">2024-03-29T15:07:22Z</dcterms:created>
  <dcterms:modified xsi:type="dcterms:W3CDTF">2024-09-10T08:09:05Z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