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ora Medium"/>
      <p:regular r:id="rId23"/>
      <p:bold r:id="rId24"/>
      <p:italic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Lora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oraMedium-bold.fntdata"/><Relationship Id="rId23" Type="http://schemas.openxmlformats.org/officeDocument/2006/relationships/font" Target="fonts/Lora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Medium-boldItalic.fntdata"/><Relationship Id="rId25" Type="http://schemas.openxmlformats.org/officeDocument/2006/relationships/font" Target="fonts/LoraMedium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ora-italic.fntdata"/><Relationship Id="rId10" Type="http://schemas.openxmlformats.org/officeDocument/2006/relationships/slide" Target="slides/slide5.xml"/><Relationship Id="rId32" Type="http://schemas.openxmlformats.org/officeDocument/2006/relationships/font" Target="fonts/Lora-bold.fntdata"/><Relationship Id="rId13" Type="http://schemas.openxmlformats.org/officeDocument/2006/relationships/slide" Target="slides/slide8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34" Type="http://schemas.openxmlformats.org/officeDocument/2006/relationships/font" Target="fonts/Lora-boldItalic.fntdata"/><Relationship Id="rId15" Type="http://schemas.openxmlformats.org/officeDocument/2006/relationships/slide" Target="slides/slide10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fe742a45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fe742a45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fe742a4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fe742a4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fe742a45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fe742a45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e742a45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fe742a4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fe742a45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fe742a45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eac04e5b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eac04e5b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eac04e5b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eac04e5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fe742a45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fe742a45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f1d9c28a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f1d9c28a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f1d9c28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f1d9c28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f1d9c28a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f1d9c28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e742a45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fe742a45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f1d9c28a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f1d9c28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fe742a45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fe742a45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e742a4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e742a4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fe742a45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fe742a45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hyperlink" Target="https://colab.research.google.com/drive/1X5ZWgfcg7KsgzwtVo-zrC60U3HE1slu0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61450" y="697425"/>
            <a:ext cx="7962000" cy="1100400"/>
          </a:xfrm>
          <a:prstGeom prst="roundRect">
            <a:avLst>
              <a:gd fmla="val 4224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t/>
            </a:r>
            <a:endParaRPr sz="1879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3737775"/>
            <a:ext cx="9144000" cy="958800"/>
          </a:xfrm>
          <a:prstGeom prst="rect">
            <a:avLst/>
          </a:prstGeom>
          <a:solidFill>
            <a:srgbClr val="E69138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4820">
                <a:latin typeface="Georgia"/>
                <a:ea typeface="Georgia"/>
                <a:cs typeface="Georgia"/>
                <a:sym typeface="Georgia"/>
              </a:rPr>
              <a:t>Retail Business Analysis Report</a:t>
            </a:r>
            <a:endParaRPr b="0" sz="482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                      </a:t>
            </a:r>
            <a:r>
              <a:rPr b="1" lang="en" sz="1620">
                <a:latin typeface="Georgia"/>
                <a:ea typeface="Georgia"/>
                <a:cs typeface="Georgia"/>
                <a:sym typeface="Georgia"/>
              </a:rPr>
              <a:t>using Python</a:t>
            </a:r>
            <a:endParaRPr b="1" sz="16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30050" y="2789675"/>
            <a:ext cx="66639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t/>
            </a:r>
            <a:endParaRPr sz="1191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191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Created By: Keerthi Das</a:t>
            </a:r>
            <a:endParaRPr sz="1191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191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                                                                                                                      Created On: May 2022</a:t>
            </a:r>
            <a:endParaRPr sz="1191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623113"/>
            <a:ext cx="452437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/>
          <p:nvPr/>
        </p:nvSpPr>
        <p:spPr>
          <a:xfrm>
            <a:off x="311700" y="210125"/>
            <a:ext cx="8569500" cy="748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Both histograms looking similar?</a:t>
            </a:r>
            <a:endParaRPr b="1" sz="16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Let’s check their relation in the next slide.</a:t>
            </a:r>
            <a:endParaRPr b="1" sz="16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32638"/>
            <a:ext cx="45339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3"/>
          <p:cNvGrpSpPr/>
          <p:nvPr/>
        </p:nvGrpSpPr>
        <p:grpSpPr>
          <a:xfrm>
            <a:off x="6255281" y="1264063"/>
            <a:ext cx="2767717" cy="3416368"/>
            <a:chOff x="6255307" y="1264076"/>
            <a:chExt cx="2767717" cy="3367207"/>
          </a:xfrm>
        </p:grpSpPr>
        <p:pic>
          <p:nvPicPr>
            <p:cNvPr id="188" name="Google Shape;18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55307" y="1306656"/>
              <a:ext cx="2767717" cy="3324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89" name="Google Shape;189;p23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64216">
              <a:off x="6965137" y="1296032"/>
              <a:ext cx="1348054" cy="5078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3"/>
            <p:cNvSpPr txBox="1"/>
            <p:nvPr/>
          </p:nvSpPr>
          <p:spPr>
            <a:xfrm>
              <a:off x="6432383" y="1647462"/>
              <a:ext cx="2413565" cy="2659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F46524"/>
                  </a:solidFill>
                  <a:latin typeface="Raleway"/>
                  <a:ea typeface="Raleway"/>
                  <a:cs typeface="Raleway"/>
                  <a:sym typeface="Raleway"/>
                </a:rPr>
                <a:t>You’ve guessed it correct! </a:t>
              </a:r>
              <a:endParaRPr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 algn="l">
                <a:spcBef>
                  <a:spcPts val="8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aleway"/>
                <a:buChar char="-"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Tax and Total amount are correlated. 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aleway"/>
                <a:buChar char="-"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Tax will be levied based on the total amount.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aleway"/>
                <a:buChar char="-"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The more is the amount, so will be the tax!</a:t>
              </a:r>
              <a:endParaRPr b="1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50" y="1017725"/>
            <a:ext cx="5441450" cy="39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>
            <a:off x="213625" y="200600"/>
            <a:ext cx="85695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between Tax and Total order amount</a:t>
            </a:r>
            <a:endParaRPr b="1" sz="16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4059863" y="294225"/>
            <a:ext cx="3737700" cy="44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Gender-wise </a:t>
            </a:r>
            <a:r>
              <a:rPr b="1" lang="en" sz="1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insights </a:t>
            </a:r>
            <a:r>
              <a:rPr b="1" lang="en" sz="1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grpSp>
        <p:nvGrpSpPr>
          <p:cNvPr id="200" name="Google Shape;200;p24"/>
          <p:cNvGrpSpPr/>
          <p:nvPr/>
        </p:nvGrpSpPr>
        <p:grpSpPr>
          <a:xfrm>
            <a:off x="2713438" y="1247750"/>
            <a:ext cx="6430576" cy="3950325"/>
            <a:chOff x="2713438" y="1247750"/>
            <a:chExt cx="6430576" cy="3950325"/>
          </a:xfrm>
        </p:grpSpPr>
        <p:pic>
          <p:nvPicPr>
            <p:cNvPr id="201" name="Google Shape;20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13438" y="1362225"/>
              <a:ext cx="6430576" cy="3835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24"/>
            <p:cNvSpPr/>
            <p:nvPr/>
          </p:nvSpPr>
          <p:spPr>
            <a:xfrm>
              <a:off x="4909125" y="1247750"/>
              <a:ext cx="4152000" cy="2724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Male Vs. Female purchases by Product category</a:t>
              </a:r>
              <a:endParaRPr/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0" y="0"/>
            <a:ext cx="3018525" cy="2506375"/>
            <a:chOff x="239750" y="0"/>
            <a:chExt cx="3018525" cy="2506375"/>
          </a:xfrm>
        </p:grpSpPr>
        <p:pic>
          <p:nvPicPr>
            <p:cNvPr id="204" name="Google Shape;20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9750" y="0"/>
              <a:ext cx="3018525" cy="250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4"/>
            <p:cNvSpPr/>
            <p:nvPr/>
          </p:nvSpPr>
          <p:spPr>
            <a:xfrm>
              <a:off x="635300" y="445025"/>
              <a:ext cx="2535900" cy="2724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No.of transactions by Gender</a:t>
              </a:r>
              <a:endParaRPr/>
            </a:p>
          </p:txBody>
        </p:sp>
      </p:grpSp>
      <p:grpSp>
        <p:nvGrpSpPr>
          <p:cNvPr id="206" name="Google Shape;206;p24"/>
          <p:cNvGrpSpPr/>
          <p:nvPr/>
        </p:nvGrpSpPr>
        <p:grpSpPr>
          <a:xfrm>
            <a:off x="-11" y="2506383"/>
            <a:ext cx="2419261" cy="2691746"/>
            <a:chOff x="6255307" y="1264076"/>
            <a:chExt cx="2767717" cy="3367208"/>
          </a:xfrm>
        </p:grpSpPr>
        <p:pic>
          <p:nvPicPr>
            <p:cNvPr id="207" name="Google Shape;20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55307" y="1306656"/>
              <a:ext cx="2767717" cy="3324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08" name="Google Shape;208;p24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64213">
              <a:off x="6965137" y="1296032"/>
              <a:ext cx="1348055" cy="5078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4"/>
            <p:cNvSpPr txBox="1"/>
            <p:nvPr/>
          </p:nvSpPr>
          <p:spPr>
            <a:xfrm>
              <a:off x="6432383" y="1647462"/>
              <a:ext cx="2413500" cy="26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F46524"/>
                  </a:solidFill>
                  <a:latin typeface="Raleway"/>
                  <a:ea typeface="Raleway"/>
                  <a:cs typeface="Raleway"/>
                  <a:sym typeface="Raleway"/>
                </a:rPr>
                <a:t>Insights:</a:t>
              </a:r>
              <a:endParaRPr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 algn="l">
                <a:spcBef>
                  <a:spcPts val="8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aleway"/>
                <a:buChar char="-"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No.of orders by Male &amp; Female customers are almost same.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aleway"/>
                <a:buChar char="-"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Books is the popular category among both customer segments.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25" y="841825"/>
            <a:ext cx="4794675" cy="425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/>
          <p:nvPr/>
        </p:nvSpPr>
        <p:spPr>
          <a:xfrm>
            <a:off x="758475" y="146125"/>
            <a:ext cx="74037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of customer base by region</a:t>
            </a:r>
            <a:endParaRPr b="1" sz="16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8" name="Google Shape;218;p25"/>
          <p:cNvGrpSpPr/>
          <p:nvPr/>
        </p:nvGrpSpPr>
        <p:grpSpPr>
          <a:xfrm>
            <a:off x="5857551" y="949150"/>
            <a:ext cx="3094625" cy="4037698"/>
            <a:chOff x="5459726" y="841837"/>
            <a:chExt cx="3094625" cy="4037698"/>
          </a:xfrm>
        </p:grpSpPr>
        <p:pic>
          <p:nvPicPr>
            <p:cNvPr id="219" name="Google Shape;219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59726" y="889892"/>
              <a:ext cx="3094625" cy="39896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20" name="Google Shape;220;p25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80995">
              <a:off x="6186211" y="877945"/>
              <a:ext cx="1380342" cy="573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5"/>
            <p:cNvSpPr txBox="1"/>
            <p:nvPr/>
          </p:nvSpPr>
          <p:spPr>
            <a:xfrm>
              <a:off x="5641000" y="1274475"/>
              <a:ext cx="2695504" cy="3201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F46524"/>
                  </a:solidFill>
                  <a:latin typeface="Raleway"/>
                  <a:ea typeface="Raleway"/>
                  <a:cs typeface="Raleway"/>
                  <a:sym typeface="Raleway"/>
                </a:rPr>
                <a:t>Insights:</a:t>
              </a:r>
              <a:endParaRPr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 algn="l">
                <a:spcBef>
                  <a:spcPts val="8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aleway"/>
                <a:buChar char="-"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Customers are almost evenly distributed among all cities.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aleway"/>
                <a:buChar char="-"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There is no big difference between no.of customers in Gender-wise segmentation too(as per previous slide).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aleway"/>
                <a:buChar char="-"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Bravo! This could mean that we are inclusive irrespective of Gender or Region.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175" y="1678175"/>
            <a:ext cx="5875425" cy="35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/>
          <p:nvPr/>
        </p:nvSpPr>
        <p:spPr>
          <a:xfrm>
            <a:off x="3888150" y="1017725"/>
            <a:ext cx="5189100" cy="773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B. Total amount spent by these customers between 1st Jan, 2014 to 1st Mar,2014</a:t>
            </a:r>
            <a:endParaRPr b="1" sz="1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43600" y="244025"/>
            <a:ext cx="5189100" cy="773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all customers aged between 25 - 35 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 What was the total amount spent for “Electronics” and “Books” product categories?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1" name="Google Shape;231;p26"/>
          <p:cNvGrpSpPr/>
          <p:nvPr/>
        </p:nvGrpSpPr>
        <p:grpSpPr>
          <a:xfrm>
            <a:off x="199400" y="1255950"/>
            <a:ext cx="2219700" cy="987625"/>
            <a:chOff x="134025" y="1076200"/>
            <a:chExt cx="2219700" cy="987625"/>
          </a:xfrm>
        </p:grpSpPr>
        <p:sp>
          <p:nvSpPr>
            <p:cNvPr id="232" name="Google Shape;232;p26"/>
            <p:cNvSpPr/>
            <p:nvPr/>
          </p:nvSpPr>
          <p:spPr>
            <a:xfrm>
              <a:off x="311700" y="1076200"/>
              <a:ext cx="1933200" cy="907200"/>
            </a:xfrm>
            <a:prstGeom prst="round1Rect">
              <a:avLst>
                <a:gd fmla="val 50000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5572389.03</a:t>
              </a:r>
              <a:endPara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134025" y="1791425"/>
              <a:ext cx="2219700" cy="27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Total amount spent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199400" y="2571650"/>
            <a:ext cx="2219700" cy="987625"/>
            <a:chOff x="134025" y="1076200"/>
            <a:chExt cx="2219700" cy="987625"/>
          </a:xfrm>
        </p:grpSpPr>
        <p:sp>
          <p:nvSpPr>
            <p:cNvPr id="235" name="Google Shape;235;p26"/>
            <p:cNvSpPr/>
            <p:nvPr/>
          </p:nvSpPr>
          <p:spPr>
            <a:xfrm>
              <a:off x="311700" y="1076200"/>
              <a:ext cx="1933200" cy="907200"/>
            </a:xfrm>
            <a:prstGeom prst="round1Rect">
              <a:avLst>
                <a:gd fmla="val 50000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6407.0</a:t>
              </a:r>
              <a:endParaRPr sz="2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34025" y="1791425"/>
              <a:ext cx="2219700" cy="27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Total Quantity Ordered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199400" y="3887375"/>
            <a:ext cx="2219700" cy="987625"/>
            <a:chOff x="134025" y="1076200"/>
            <a:chExt cx="2219700" cy="987625"/>
          </a:xfrm>
        </p:grpSpPr>
        <p:sp>
          <p:nvSpPr>
            <p:cNvPr id="238" name="Google Shape;238;p26"/>
            <p:cNvSpPr/>
            <p:nvPr/>
          </p:nvSpPr>
          <p:spPr>
            <a:xfrm>
              <a:off x="311700" y="1076200"/>
              <a:ext cx="1933200" cy="907200"/>
            </a:xfrm>
            <a:prstGeom prst="round1Rect">
              <a:avLst>
                <a:gd fmla="val 50000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8281.975</a:t>
              </a:r>
              <a:endParaRPr sz="2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134025" y="1791425"/>
              <a:ext cx="2219700" cy="27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Max</a:t>
              </a:r>
              <a:r>
                <a:rPr lang="en">
                  <a:solidFill>
                    <a:schemeClr val="dk1"/>
                  </a:solidFill>
                </a:rPr>
                <a:t> of order amount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50" y="0"/>
            <a:ext cx="73665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1799850" y="1035250"/>
            <a:ext cx="6321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8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To show market insights of a retail business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1710875" y="1122425"/>
            <a:ext cx="5895600" cy="642900"/>
          </a:xfrm>
          <a:prstGeom prst="roundRect">
            <a:avLst>
              <a:gd fmla="val 36881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75% of customers fall in 47 </a:t>
            </a:r>
            <a:r>
              <a:rPr lang="en" sz="110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years</a:t>
            </a:r>
            <a:r>
              <a:rPr lang="en" sz="110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 age bracket &amp; min, max ages are 30, 52. This means most customer base lie in 30-47 years. We need to attract all other age brackets.</a:t>
            </a:r>
            <a:endParaRPr sz="1100"/>
          </a:p>
        </p:txBody>
      </p:sp>
      <p:sp>
        <p:nvSpPr>
          <p:cNvPr id="247" name="Google Shape;247;p27"/>
          <p:cNvSpPr/>
          <p:nvPr/>
        </p:nvSpPr>
        <p:spPr>
          <a:xfrm>
            <a:off x="1710875" y="2081225"/>
            <a:ext cx="5806500" cy="642900"/>
          </a:xfrm>
          <a:prstGeom prst="roundRect">
            <a:avLst>
              <a:gd fmla="val 36881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ora"/>
                <a:ea typeface="Lora"/>
                <a:cs typeface="Lora"/>
                <a:sym typeface="Lora"/>
              </a:rPr>
              <a:t>Bags, Clothing,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Footwear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 were the least sold categories. We need to focus more on sales for these categories in the up-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coming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 quarter </a:t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1710875" y="3998825"/>
            <a:ext cx="5806500" cy="642900"/>
          </a:xfrm>
          <a:prstGeom prst="roundRect">
            <a:avLst>
              <a:gd fmla="val 36881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ora"/>
                <a:ea typeface="Lora"/>
                <a:cs typeface="Lora"/>
                <a:sym typeface="Lora"/>
              </a:rPr>
              <a:t>Australia had the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least customer base &amp; least order quantity. We need to take steps to improve the customer base that could potentially take the company’s revenue to next level</a:t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1710875" y="3040025"/>
            <a:ext cx="5806500" cy="642900"/>
          </a:xfrm>
          <a:prstGeom prst="roundRect">
            <a:avLst>
              <a:gd fmla="val 36881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The period after Financial Year 2014, faced a downfall with very few  transactions. This could mean the customers are churning or could simply mean data is missing.</a:t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1150200" y="146125"/>
            <a:ext cx="29907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Recommendations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changes made to dataset-PreProcessing</a:t>
            </a:r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Changed data types appropriately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Renamed columns </a:t>
            </a:r>
            <a:r>
              <a:rPr lang="en"/>
              <a:t>appropriately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Merged 3 multiple tables to perform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Dropped nulls,duplicates that could potentially skew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Replaced “-”, “,”  etc to ensure data is in consistent format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63" name="Google Shape;263;p2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2855550" y="1377473"/>
            <a:ext cx="3432900" cy="25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hope you’ll use these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insights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go out and deliver a memorable pitch for your product </a:t>
            </a:r>
            <a:b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 service!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To access the python notebook used for this analysis, please click here: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https://colab.research.google.com/drive/1X5ZWgfcg7KsgzwtVo-zrC60U3HE1slu0?usp=sharing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161500"/>
            <a:ext cx="8273225" cy="54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3938375" y="1254800"/>
            <a:ext cx="3752100" cy="23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413775" y="2133375"/>
            <a:ext cx="3752100" cy="23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Key Performance Indicators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678000" y="2575625"/>
            <a:ext cx="3752100" cy="23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Statistical summary and trends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832825" y="3011950"/>
            <a:ext cx="3688800" cy="23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Category, Location-Wise Performance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080200" y="3460125"/>
            <a:ext cx="3441300" cy="23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Basic insights on categorical data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391900" y="3896450"/>
            <a:ext cx="3129600" cy="23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findings &amp; </a:t>
            </a: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585800" y="4332775"/>
            <a:ext cx="2935800" cy="23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Data cleaning steps taken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850000" y="4769100"/>
            <a:ext cx="2671500" cy="23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163650" y="1727975"/>
            <a:ext cx="3752100" cy="23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55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5"/>
          <p:cNvGrpSpPr/>
          <p:nvPr/>
        </p:nvGrpSpPr>
        <p:grpSpPr>
          <a:xfrm>
            <a:off x="4053775" y="1209600"/>
            <a:ext cx="1830900" cy="2773450"/>
            <a:chOff x="4053775" y="1209600"/>
            <a:chExt cx="1830900" cy="2773450"/>
          </a:xfrm>
        </p:grpSpPr>
        <p:sp>
          <p:nvSpPr>
            <p:cNvPr id="81" name="Google Shape;81;p15"/>
            <p:cNvSpPr/>
            <p:nvPr/>
          </p:nvSpPr>
          <p:spPr>
            <a:xfrm>
              <a:off x="4053775" y="1209600"/>
              <a:ext cx="1830900" cy="572700"/>
            </a:xfrm>
            <a:prstGeom prst="roundRect">
              <a:avLst>
                <a:gd fmla="val 36881" name="adj"/>
              </a:avLst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Lora Medium"/>
                  <a:ea typeface="Lora Medium"/>
                  <a:cs typeface="Lora Medium"/>
                  <a:sym typeface="Lora Medium"/>
                </a:rPr>
                <a:t>To show market insights of our retail business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053775" y="1927688"/>
              <a:ext cx="1830900" cy="572700"/>
            </a:xfrm>
            <a:prstGeom prst="roundRect">
              <a:avLst>
                <a:gd fmla="val 36881" name="adj"/>
              </a:avLst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80">
                  <a:solidFill>
                    <a:schemeClr val="dk1"/>
                  </a:solidFill>
                  <a:latin typeface="Lora Medium"/>
                  <a:ea typeface="Lora Medium"/>
                  <a:cs typeface="Lora Medium"/>
                  <a:sym typeface="Lora Medium"/>
                </a:rPr>
                <a:t>To analyse trends of our business in industry</a:t>
              </a:r>
              <a:endParaRPr sz="4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053775" y="2723975"/>
              <a:ext cx="1830900" cy="572700"/>
            </a:xfrm>
            <a:prstGeom prst="roundRect">
              <a:avLst>
                <a:gd fmla="val 36881" name="adj"/>
              </a:avLst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Lora Medium"/>
                  <a:ea typeface="Lora Medium"/>
                  <a:cs typeface="Lora Medium"/>
                  <a:sym typeface="Lora Medium"/>
                </a:rPr>
                <a:t>To review key activities in the business</a:t>
              </a:r>
              <a:endParaRPr sz="10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053775" y="3410350"/>
              <a:ext cx="1830900" cy="572700"/>
            </a:xfrm>
            <a:prstGeom prst="roundRect">
              <a:avLst>
                <a:gd fmla="val 36881" name="adj"/>
              </a:avLst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Lora Medium"/>
                  <a:ea typeface="Lora Medium"/>
                  <a:cs typeface="Lora Medium"/>
                  <a:sym typeface="Lora Medium"/>
                </a:rPr>
                <a:t>To evaluate financial performance in the market</a:t>
              </a:r>
              <a:endParaRPr sz="10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2969" l="0" r="0" t="0"/>
          <a:stretch/>
        </p:blipFill>
        <p:spPr>
          <a:xfrm>
            <a:off x="1143000" y="0"/>
            <a:ext cx="6858000" cy="49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1198700" y="217950"/>
            <a:ext cx="6649500" cy="555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Key Performance Indicators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340350" y="3214700"/>
            <a:ext cx="1144200" cy="1678200"/>
          </a:xfrm>
          <a:prstGeom prst="rect">
            <a:avLst/>
          </a:prstGeom>
          <a:gradFill>
            <a:gsLst>
              <a:gs pos="0">
                <a:srgbClr val="80CCBC"/>
              </a:gs>
              <a:gs pos="100000">
                <a:srgbClr val="41897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Highest revenue is generated from e-</a:t>
            </a:r>
            <a:r>
              <a:rPr lang="en">
                <a:solidFill>
                  <a:schemeClr val="lt1"/>
                </a:solidFill>
              </a:rPr>
              <a:t>shopping,</a:t>
            </a:r>
            <a:r>
              <a:rPr lang="en">
                <a:solidFill>
                  <a:schemeClr val="lt1"/>
                </a:solidFill>
              </a:rPr>
              <a:t> accounting to nearly 2.3 crores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647850" y="3214700"/>
            <a:ext cx="1144200" cy="16782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B4660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</a:t>
            </a:r>
            <a:r>
              <a:rPr lang="en">
                <a:solidFill>
                  <a:schemeClr val="lt1"/>
                </a:solidFill>
              </a:rPr>
              <a:t>in age is 30 and max is 52. 75% customers lie in 47 years age bracket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704000" y="3214700"/>
            <a:ext cx="1144200" cy="1678200"/>
          </a:xfrm>
          <a:prstGeom prst="rect">
            <a:avLst/>
          </a:prstGeom>
          <a:gradFill>
            <a:gsLst>
              <a:gs pos="0">
                <a:srgbClr val="80CCBC"/>
              </a:gs>
              <a:gs pos="100000">
                <a:srgbClr val="41897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period after Financial Year 2014 faced a downfall in transactions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351950" y="3214700"/>
            <a:ext cx="1144200" cy="16782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B4660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Most sold category is ‘Books’ &amp; least being ‘Bags’ with only 5349 orders of all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999900" y="3214700"/>
            <a:ext cx="1144200" cy="1678200"/>
          </a:xfrm>
          <a:prstGeom prst="rect">
            <a:avLst/>
          </a:prstGeom>
          <a:gradFill>
            <a:gsLst>
              <a:gs pos="0">
                <a:srgbClr val="80CCBC"/>
              </a:gs>
              <a:gs pos="100000">
                <a:srgbClr val="41897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Highest total transaction amount came from India amounting 5.7 million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647850" y="2767900"/>
            <a:ext cx="1144200" cy="359700"/>
          </a:xfrm>
          <a:prstGeom prst="bevel">
            <a:avLst>
              <a:gd fmla="val 12500" name="adj"/>
            </a:avLst>
          </a:prstGeom>
          <a:gradFill>
            <a:gsLst>
              <a:gs pos="0">
                <a:srgbClr val="FFA83E"/>
              </a:gs>
              <a:gs pos="100000">
                <a:srgbClr val="B4660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Age: 30-52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033075" y="2767900"/>
            <a:ext cx="1144200" cy="359700"/>
          </a:xfrm>
          <a:prstGeom prst="bevel">
            <a:avLst>
              <a:gd fmla="val 12500" name="adj"/>
            </a:avLst>
          </a:prstGeom>
          <a:gradFill>
            <a:gsLst>
              <a:gs pos="0">
                <a:srgbClr val="80CCBC"/>
              </a:gs>
              <a:gs pos="100000">
                <a:srgbClr val="41897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351950" y="2767900"/>
            <a:ext cx="1144200" cy="359700"/>
          </a:xfrm>
          <a:prstGeom prst="bevel">
            <a:avLst>
              <a:gd fmla="val 12500" name="adj"/>
            </a:avLst>
          </a:prstGeom>
          <a:gradFill>
            <a:gsLst>
              <a:gs pos="0">
                <a:srgbClr val="FFA83E"/>
              </a:gs>
              <a:gs pos="100000">
                <a:srgbClr val="B4660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Category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362150" y="2767900"/>
            <a:ext cx="1144200" cy="359700"/>
          </a:xfrm>
          <a:prstGeom prst="bevel">
            <a:avLst>
              <a:gd fmla="val 12500" name="adj"/>
            </a:avLst>
          </a:prstGeom>
          <a:gradFill>
            <a:gsLst>
              <a:gs pos="0">
                <a:srgbClr val="80CCBC"/>
              </a:gs>
              <a:gs pos="100000">
                <a:srgbClr val="41897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Revenue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292325" y="1453600"/>
            <a:ext cx="2641800" cy="274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 Statistics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704000" y="2767900"/>
            <a:ext cx="1144200" cy="359700"/>
          </a:xfrm>
          <a:prstGeom prst="bevel">
            <a:avLst>
              <a:gd fmla="val 12500" name="adj"/>
            </a:avLst>
          </a:prstGeom>
          <a:gradFill>
            <a:gsLst>
              <a:gs pos="0">
                <a:srgbClr val="80CCBC"/>
              </a:gs>
              <a:gs pos="100000">
                <a:srgbClr val="41897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Trend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92850" y="128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1765350" y="163475"/>
            <a:ext cx="5775600" cy="337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Timeline</a:t>
            </a:r>
            <a:r>
              <a:rPr b="1" lang="en" sz="2100">
                <a:solidFill>
                  <a:schemeClr val="dk1"/>
                </a:solidFill>
              </a:rPr>
              <a:t> and Trend of transactions made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6775"/>
            <a:ext cx="7200900" cy="4229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7"/>
          <p:cNvGrpSpPr/>
          <p:nvPr/>
        </p:nvGrpSpPr>
        <p:grpSpPr>
          <a:xfrm>
            <a:off x="7095362" y="1291655"/>
            <a:ext cx="2179414" cy="3399595"/>
            <a:chOff x="6964537" y="1300055"/>
            <a:chExt cx="2179414" cy="3399595"/>
          </a:xfrm>
        </p:grpSpPr>
        <p:pic>
          <p:nvPicPr>
            <p:cNvPr id="113" name="Google Shape;11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64550" y="1348500"/>
              <a:ext cx="2179400" cy="3351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4" name="Google Shape;114;p17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85659">
              <a:off x="7412548" y="1330503"/>
              <a:ext cx="1134441" cy="483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7"/>
            <p:cNvSpPr txBox="1"/>
            <p:nvPr/>
          </p:nvSpPr>
          <p:spPr>
            <a:xfrm>
              <a:off x="6964537" y="1664780"/>
              <a:ext cx="2030465" cy="2530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F46524"/>
                  </a:solidFill>
                  <a:latin typeface="Raleway"/>
                  <a:ea typeface="Raleway"/>
                  <a:cs typeface="Raleway"/>
                  <a:sym typeface="Raleway"/>
                </a:rPr>
                <a:t>  Key findings: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80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aleway"/>
                <a:buChar char="-"/>
              </a:pPr>
              <a:r>
                <a:rPr b="1" lang="en" u="sng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Timeline</a:t>
              </a: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: Jan 2011 to Jan 2015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1000"/>
                </a:spcAft>
                <a:buClr>
                  <a:schemeClr val="lt1"/>
                </a:buClr>
                <a:buSzPts val="1400"/>
                <a:buFont typeface="Raleway"/>
                <a:buChar char="-"/>
              </a:pPr>
              <a:r>
                <a:rPr b="1" lang="en" u="sng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Trend</a:t>
              </a: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: The frequency of the wave has reduced after Jan 2014.Which means the no.of transaction decreased 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6198"/>
            <a:ext cx="9143999" cy="242310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2654100" y="445025"/>
            <a:ext cx="3835800" cy="337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Statistical Summary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-337" y="1754503"/>
            <a:ext cx="4369703" cy="3465323"/>
            <a:chOff x="4572000" y="1206975"/>
            <a:chExt cx="4762101" cy="3936525"/>
          </a:xfrm>
        </p:grpSpPr>
        <p:pic>
          <p:nvPicPr>
            <p:cNvPr id="131" name="Google Shape;13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1206975"/>
              <a:ext cx="4762101" cy="3936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9"/>
            <p:cNvSpPr/>
            <p:nvPr/>
          </p:nvSpPr>
          <p:spPr>
            <a:xfrm>
              <a:off x="5331598" y="1530078"/>
              <a:ext cx="3633600" cy="2724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No.of orders by Product Category</a:t>
              </a:r>
              <a:endParaRPr/>
            </a:p>
          </p:txBody>
        </p:sp>
      </p:grp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825" y="0"/>
            <a:ext cx="4458175" cy="32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471250" y="228850"/>
            <a:ext cx="3819600" cy="521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Basic insights on different Product Categories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85825" y="3312200"/>
            <a:ext cx="4369800" cy="85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above donut chart gives insights of Total revenue from "Electronics" &amp; "Clothing" categories from Flagship Stores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-2056012" y="-100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No.of transactions by Store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65800" y="261525"/>
            <a:ext cx="4315500" cy="521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Basic insights on Store-types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409472" y="3214575"/>
            <a:ext cx="2602834" cy="1928924"/>
            <a:chOff x="6964536" y="1300055"/>
            <a:chExt cx="2063612" cy="3399584"/>
          </a:xfrm>
        </p:grpSpPr>
        <p:pic>
          <p:nvPicPr>
            <p:cNvPr id="144" name="Google Shape;14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4553" y="1348485"/>
              <a:ext cx="2063595" cy="33511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45" name="Google Shape;145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85662">
              <a:off x="7412548" y="1330504"/>
              <a:ext cx="1134443" cy="483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0"/>
            <p:cNvSpPr txBox="1"/>
            <p:nvPr/>
          </p:nvSpPr>
          <p:spPr>
            <a:xfrm>
              <a:off x="6964536" y="1664777"/>
              <a:ext cx="1891200" cy="26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F46524"/>
                  </a:solidFill>
                  <a:latin typeface="Raleway"/>
                  <a:ea typeface="Raleway"/>
                  <a:cs typeface="Raleway"/>
                  <a:sym typeface="Raleway"/>
                </a:rPr>
                <a:t>  Key findings: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1150" lvl="0" marL="457200" rtl="0" algn="l">
                <a:spcBef>
                  <a:spcPts val="8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Raleway"/>
                <a:buChar char="-"/>
              </a:pPr>
              <a:r>
                <a:rPr b="1" lang="en" sz="13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Most orders were  placed via e-shopping which explains the high quantity sold via this store.</a:t>
              </a:r>
              <a:endParaRPr b="1"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917" y="1083725"/>
            <a:ext cx="4471084" cy="405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5141250" y="1017725"/>
            <a:ext cx="2493300" cy="272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quantity sold </a:t>
            </a:r>
            <a:r>
              <a:rPr lang="en"/>
              <a:t>by Stores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0"/>
            <a:ext cx="3836668" cy="31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992526" y="386025"/>
            <a:ext cx="2742000" cy="272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No.of orders for each store type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142275" y="75"/>
            <a:ext cx="8859451" cy="5143351"/>
            <a:chOff x="142275" y="75"/>
            <a:chExt cx="8859451" cy="5143351"/>
          </a:xfrm>
        </p:grpSpPr>
        <p:grpSp>
          <p:nvGrpSpPr>
            <p:cNvPr id="158" name="Google Shape;158;p21"/>
            <p:cNvGrpSpPr/>
            <p:nvPr/>
          </p:nvGrpSpPr>
          <p:grpSpPr>
            <a:xfrm>
              <a:off x="142275" y="75"/>
              <a:ext cx="8859451" cy="5143351"/>
              <a:chOff x="708950" y="98125"/>
              <a:chExt cx="8859451" cy="5143351"/>
            </a:xfrm>
          </p:grpSpPr>
          <p:grpSp>
            <p:nvGrpSpPr>
              <p:cNvPr id="159" name="Google Shape;159;p21"/>
              <p:cNvGrpSpPr/>
              <p:nvPr/>
            </p:nvGrpSpPr>
            <p:grpSpPr>
              <a:xfrm>
                <a:off x="708950" y="98125"/>
                <a:ext cx="8859451" cy="5143351"/>
                <a:chOff x="708950" y="98125"/>
                <a:chExt cx="8859451" cy="5143351"/>
              </a:xfrm>
            </p:grpSpPr>
            <p:grpSp>
              <p:nvGrpSpPr>
                <p:cNvPr id="160" name="Google Shape;160;p21"/>
                <p:cNvGrpSpPr/>
                <p:nvPr/>
              </p:nvGrpSpPr>
              <p:grpSpPr>
                <a:xfrm>
                  <a:off x="708950" y="98125"/>
                  <a:ext cx="8859451" cy="5143351"/>
                  <a:chOff x="708950" y="98125"/>
                  <a:chExt cx="8859451" cy="5143351"/>
                </a:xfrm>
              </p:grpSpPr>
              <p:grpSp>
                <p:nvGrpSpPr>
                  <p:cNvPr id="161" name="Google Shape;161;p21"/>
                  <p:cNvGrpSpPr/>
                  <p:nvPr/>
                </p:nvGrpSpPr>
                <p:grpSpPr>
                  <a:xfrm>
                    <a:off x="708950" y="98125"/>
                    <a:ext cx="8859451" cy="5143351"/>
                    <a:chOff x="708950" y="98125"/>
                    <a:chExt cx="8859451" cy="5143351"/>
                  </a:xfrm>
                </p:grpSpPr>
                <p:grpSp>
                  <p:nvGrpSpPr>
                    <p:cNvPr id="162" name="Google Shape;162;p21"/>
                    <p:cNvGrpSpPr/>
                    <p:nvPr/>
                  </p:nvGrpSpPr>
                  <p:grpSpPr>
                    <a:xfrm>
                      <a:off x="708950" y="98125"/>
                      <a:ext cx="8859451" cy="5143351"/>
                      <a:chOff x="708950" y="98125"/>
                      <a:chExt cx="8859451" cy="5143351"/>
                    </a:xfrm>
                  </p:grpSpPr>
                  <p:grpSp>
                    <p:nvGrpSpPr>
                      <p:cNvPr id="163" name="Google Shape;163;p21"/>
                      <p:cNvGrpSpPr/>
                      <p:nvPr/>
                    </p:nvGrpSpPr>
                    <p:grpSpPr>
                      <a:xfrm>
                        <a:off x="708950" y="98125"/>
                        <a:ext cx="8859451" cy="5143351"/>
                        <a:chOff x="708950" y="98125"/>
                        <a:chExt cx="8859451" cy="5143351"/>
                      </a:xfrm>
                    </p:grpSpPr>
                    <p:pic>
                      <p:nvPicPr>
                        <p:cNvPr id="164" name="Google Shape;164;p21"/>
                        <p:cNvPicPr preferRelativeResize="0"/>
                        <p:nvPr/>
                      </p:nvPicPr>
                      <p:blipFill rotWithShape="1">
                        <a:blip r:embed="rId3">
                          <a:alphaModFix/>
                        </a:blip>
                        <a:srcRect b="21235" l="0" r="0" t="0"/>
                        <a:stretch/>
                      </p:blipFill>
                      <p:spPr>
                        <a:xfrm>
                          <a:off x="708950" y="98125"/>
                          <a:ext cx="8859451" cy="5143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sp>
                      <p:nvSpPr>
                        <p:cNvPr id="165" name="Google Shape;165;p21"/>
                        <p:cNvSpPr txBox="1"/>
                        <p:nvPr/>
                      </p:nvSpPr>
                      <p:spPr>
                        <a:xfrm>
                          <a:off x="736700" y="256175"/>
                          <a:ext cx="3285000" cy="4617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t" bIns="91425" lIns="91425" spcFirstLastPara="1" rIns="91425" wrap="square" tIns="91425">
                          <a:sp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1" lang="en" sz="1800">
                              <a:latin typeface="Century Gothic"/>
                              <a:ea typeface="Century Gothic"/>
                              <a:cs typeface="Century Gothic"/>
                              <a:sym typeface="Century Gothic"/>
                            </a:rPr>
                            <a:t>Location-wise insights:</a:t>
                          </a:r>
                          <a:endParaRPr b="1" sz="1800">
                            <a:latin typeface="Century Gothic"/>
                            <a:ea typeface="Century Gothic"/>
                            <a:cs typeface="Century Gothic"/>
                            <a:sym typeface="Century Gothic"/>
                          </a:endParaRPr>
                        </a:p>
                      </p:txBody>
                    </p:sp>
                  </p:grpSp>
                  <p:sp>
                    <p:nvSpPr>
                      <p:cNvPr id="166" name="Google Shape;166;p21"/>
                      <p:cNvSpPr/>
                      <p:nvPr/>
                    </p:nvSpPr>
                    <p:spPr>
                      <a:xfrm>
                        <a:off x="4215867" y="908801"/>
                        <a:ext cx="2041800" cy="11883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/>
                          <a:t>              </a:t>
                        </a:r>
                        <a:r>
                          <a:rPr b="1" lang="en" u="sng">
                            <a:latin typeface="Century Gothic"/>
                            <a:ea typeface="Century Gothic"/>
                            <a:cs typeface="Century Gothic"/>
                            <a:sym typeface="Century Gothic"/>
                          </a:rPr>
                          <a:t>India</a:t>
                        </a:r>
                        <a:endParaRPr b="1" u="sng">
                          <a:latin typeface="Century Gothic"/>
                          <a:ea typeface="Century Gothic"/>
                          <a:cs typeface="Century Gothic"/>
                          <a:sym typeface="Century Gothic"/>
                        </a:endParaRPr>
                      </a:p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/>
                          <a:t>Top region in terms of revenue, no.of stores and customer base</a:t>
                        </a:r>
                        <a:endParaRPr/>
                      </a:p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167" name="Google Shape;167;p21"/>
                    <p:cNvSpPr/>
                    <p:nvPr/>
                  </p:nvSpPr>
                  <p:spPr>
                    <a:xfrm>
                      <a:off x="1401900" y="2855075"/>
                      <a:ext cx="2041800" cy="1188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      </a:t>
                      </a:r>
                      <a:r>
                        <a:rPr b="1" lang="en" u="sng"/>
                        <a:t>China</a:t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2nd location in terms of revenue but Top 1 in total quantity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p:txBody>
                </p:sp>
              </p:grpSp>
              <p:sp>
                <p:nvSpPr>
                  <p:cNvPr id="168" name="Google Shape;168;p21"/>
                  <p:cNvSpPr/>
                  <p:nvPr/>
                </p:nvSpPr>
                <p:spPr>
                  <a:xfrm>
                    <a:off x="7472102" y="2650933"/>
                    <a:ext cx="2041800" cy="1188300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/>
                      <a:t>           </a:t>
                    </a:r>
                    <a:r>
                      <a:rPr b="1" lang="en" u="sng"/>
                      <a:t>Australia</a:t>
                    </a:r>
                    <a:endParaRPr b="1" u="sng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Region with least customer base and least quantity ordered</a:t>
                    </a:r>
                    <a:endParaRPr u="sng"/>
                  </a:p>
                </p:txBody>
              </p:sp>
            </p:grpSp>
            <p:pic>
              <p:nvPicPr>
                <p:cNvPr id="169" name="Google Shape;169;p21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895200" y="2282375"/>
                  <a:ext cx="1055200" cy="572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70" name="Google Shape;170;p2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908450" y="2078225"/>
                <a:ext cx="1151625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1" name="Google Shape;171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74725" y="298900"/>
              <a:ext cx="941425" cy="507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