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69483" y="23875"/>
            <a:ext cx="4723130" cy="6834505"/>
          </a:xfrm>
          <a:custGeom>
            <a:avLst/>
            <a:gdLst/>
            <a:ahLst/>
            <a:cxnLst/>
            <a:rect l="l" t="t" r="r" b="b"/>
            <a:pathLst>
              <a:path w="4723130" h="6834505">
                <a:moveTo>
                  <a:pt x="3125991" y="6834120"/>
                </a:moveTo>
                <a:lnTo>
                  <a:pt x="1926992" y="0"/>
                </a:lnTo>
              </a:path>
              <a:path w="4723130" h="6834505">
                <a:moveTo>
                  <a:pt x="0" y="6834122"/>
                </a:moveTo>
                <a:lnTo>
                  <a:pt x="4722516" y="3688966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199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5"/>
                </a:lnTo>
                <a:lnTo>
                  <a:pt x="3257550" y="3809995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499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599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699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69483" y="23875"/>
            <a:ext cx="4723130" cy="6834505"/>
          </a:xfrm>
          <a:custGeom>
            <a:avLst/>
            <a:gdLst/>
            <a:ahLst/>
            <a:cxnLst/>
            <a:rect l="l" t="t" r="r" b="b"/>
            <a:pathLst>
              <a:path w="4723130" h="6834505">
                <a:moveTo>
                  <a:pt x="3125991" y="6834120"/>
                </a:moveTo>
                <a:lnTo>
                  <a:pt x="1926992" y="0"/>
                </a:lnTo>
              </a:path>
              <a:path w="4723130" h="6834505">
                <a:moveTo>
                  <a:pt x="0" y="6834122"/>
                </a:moveTo>
                <a:lnTo>
                  <a:pt x="4722516" y="3688966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199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5"/>
                </a:lnTo>
                <a:lnTo>
                  <a:pt x="3257550" y="3809995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499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599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699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50" y="842581"/>
            <a:ext cx="276606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967" y="3008441"/>
            <a:ext cx="9436735" cy="201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71580" y="6472702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7439" y="693419"/>
            <a:ext cx="63893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0D0D0D"/>
                </a:solidFill>
              </a:rPr>
              <a:t>Employee</a:t>
            </a:r>
            <a:r>
              <a:rPr dirty="0" sz="3200" spc="-20">
                <a:solidFill>
                  <a:srgbClr val="0D0D0D"/>
                </a:solidFill>
              </a:rPr>
              <a:t> </a:t>
            </a:r>
            <a:r>
              <a:rPr dirty="0" sz="3200" spc="20">
                <a:solidFill>
                  <a:srgbClr val="0D0D0D"/>
                </a:solidFill>
              </a:rPr>
              <a:t>Data</a:t>
            </a:r>
            <a:r>
              <a:rPr dirty="0" sz="3200" spc="-190">
                <a:solidFill>
                  <a:srgbClr val="0D0D0D"/>
                </a:solidFill>
              </a:rPr>
              <a:t> </a:t>
            </a:r>
            <a:r>
              <a:rPr dirty="0" sz="3200" spc="20">
                <a:solidFill>
                  <a:srgbClr val="0D0D0D"/>
                </a:solidFill>
              </a:rPr>
              <a:t>Analysis</a:t>
            </a:r>
            <a:r>
              <a:rPr dirty="0" sz="3200" spc="-10">
                <a:solidFill>
                  <a:srgbClr val="0D0D0D"/>
                </a:solidFill>
              </a:rPr>
              <a:t> </a:t>
            </a:r>
            <a:r>
              <a:rPr dirty="0" sz="3200" spc="15">
                <a:solidFill>
                  <a:srgbClr val="0D0D0D"/>
                </a:solidFill>
              </a:rPr>
              <a:t>using</a:t>
            </a:r>
            <a:r>
              <a:rPr dirty="0" sz="3200" spc="5">
                <a:solidFill>
                  <a:srgbClr val="0D0D0D"/>
                </a:solidFill>
              </a:rPr>
              <a:t> </a:t>
            </a:r>
            <a:r>
              <a:rPr dirty="0" sz="3200" spc="10">
                <a:solidFill>
                  <a:srgbClr val="0D0D0D"/>
                </a:solidFill>
              </a:rPr>
              <a:t>Excel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106676" y="2687319"/>
            <a:ext cx="7287895" cy="2233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30"/>
              </a:lnSpc>
              <a:spcBef>
                <a:spcPts val="105"/>
              </a:spcBef>
            </a:pPr>
            <a:r>
              <a:rPr dirty="0" sz="2400" spc="10">
                <a:latin typeface="Times New Roman"/>
                <a:cs typeface="Times New Roman"/>
              </a:rPr>
              <a:t>S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UD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14">
                <a:latin typeface="Times New Roman"/>
                <a:cs typeface="Times New Roman"/>
              </a:rPr>
              <a:t>M</a:t>
            </a:r>
            <a:r>
              <a:rPr dirty="0" sz="2400" spc="-4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K</a:t>
            </a:r>
            <a:r>
              <a:rPr dirty="0" sz="2400" spc="-45">
                <a:latin typeface="Times New Roman"/>
                <a:cs typeface="Times New Roman"/>
              </a:rPr>
              <a:t>EE</a:t>
            </a:r>
            <a:r>
              <a:rPr dirty="0" sz="2400" spc="-254">
                <a:latin typeface="Times New Roman"/>
                <a:cs typeface="Times New Roman"/>
              </a:rPr>
              <a:t>R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 spc="-9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999490">
              <a:lnSpc>
                <a:spcPts val="293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REGISTER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NO:312210967,asumn1423312210967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25">
                <a:latin typeface="Times New Roman"/>
                <a:cs typeface="Times New Roman"/>
              </a:rPr>
              <a:t>E</a:t>
            </a:r>
            <a:r>
              <a:rPr dirty="0" sz="2400" spc="-210">
                <a:latin typeface="Times New Roman"/>
                <a:cs typeface="Times New Roman"/>
              </a:rPr>
              <a:t>P</a:t>
            </a:r>
            <a:r>
              <a:rPr dirty="0" sz="2400" spc="-85">
                <a:latin typeface="Times New Roman"/>
                <a:cs typeface="Times New Roman"/>
              </a:rPr>
              <a:t>A</a:t>
            </a:r>
            <a:r>
              <a:rPr dirty="0" sz="2400" spc="-180">
                <a:latin typeface="Times New Roman"/>
                <a:cs typeface="Times New Roman"/>
              </a:rPr>
              <a:t>R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 spc="-35">
                <a:latin typeface="Times New Roman"/>
                <a:cs typeface="Times New Roman"/>
              </a:rPr>
              <a:t>M</a:t>
            </a:r>
            <a:r>
              <a:rPr dirty="0" sz="2400" spc="-45">
                <a:latin typeface="Times New Roman"/>
                <a:cs typeface="Times New Roman"/>
              </a:rPr>
              <a:t>E</a:t>
            </a:r>
            <a:r>
              <a:rPr dirty="0" sz="2400" spc="-85">
                <a:latin typeface="Times New Roman"/>
                <a:cs typeface="Times New Roman"/>
              </a:rPr>
              <a:t>N</a:t>
            </a:r>
            <a:r>
              <a:rPr dirty="0" sz="2400" spc="-120">
                <a:latin typeface="Times New Roman"/>
                <a:cs typeface="Times New Roman"/>
              </a:rPr>
              <a:t>T</a:t>
            </a:r>
            <a:r>
              <a:rPr dirty="0" sz="2400" spc="-7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25">
                <a:latin typeface="Times New Roman"/>
                <a:cs typeface="Times New Roman"/>
              </a:rPr>
              <a:t>E</a:t>
            </a:r>
            <a:r>
              <a:rPr dirty="0" sz="2400" spc="-210">
                <a:latin typeface="Times New Roman"/>
                <a:cs typeface="Times New Roman"/>
              </a:rPr>
              <a:t>P</a:t>
            </a:r>
            <a:r>
              <a:rPr dirty="0" sz="2400" spc="-85">
                <a:latin typeface="Times New Roman"/>
                <a:cs typeface="Times New Roman"/>
              </a:rPr>
              <a:t>A</a:t>
            </a:r>
            <a:r>
              <a:rPr dirty="0" sz="2400" spc="-180">
                <a:latin typeface="Times New Roman"/>
                <a:cs typeface="Times New Roman"/>
              </a:rPr>
              <a:t>R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 spc="-35">
                <a:latin typeface="Times New Roman"/>
                <a:cs typeface="Times New Roman"/>
              </a:rPr>
              <a:t>M</a:t>
            </a:r>
            <a:r>
              <a:rPr dirty="0" sz="2400" spc="-45">
                <a:latin typeface="Times New Roman"/>
                <a:cs typeface="Times New Roman"/>
              </a:rPr>
              <a:t>E</a:t>
            </a:r>
            <a:r>
              <a:rPr dirty="0" sz="2400" spc="-8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30">
                <a:latin typeface="Times New Roman"/>
                <a:cs typeface="Times New Roman"/>
              </a:rPr>
              <a:t>M</a:t>
            </a:r>
            <a:r>
              <a:rPr dirty="0" sz="2400" spc="-35">
                <a:latin typeface="Times New Roman"/>
                <a:cs typeface="Times New Roman"/>
              </a:rPr>
              <a:t>M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-25">
                <a:latin typeface="Times New Roman"/>
                <a:cs typeface="Times New Roman"/>
              </a:rPr>
              <a:t>RC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dirty="0" sz="2400" spc="-30">
                <a:latin typeface="Times New Roman"/>
                <a:cs typeface="Times New Roman"/>
              </a:rPr>
              <a:t>{</a:t>
            </a:r>
            <a:r>
              <a:rPr dirty="0" sz="2400" spc="45">
                <a:latin typeface="Times New Roman"/>
                <a:cs typeface="Times New Roman"/>
              </a:rPr>
              <a:t>B</a:t>
            </a:r>
            <a:r>
              <a:rPr dirty="0" sz="2400" spc="-80">
                <a:latin typeface="Times New Roman"/>
                <a:cs typeface="Times New Roman"/>
              </a:rPr>
              <a:t>.</a:t>
            </a:r>
            <a:r>
              <a:rPr dirty="0" sz="2400" spc="45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 spc="-40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Times New Roman"/>
                <a:cs typeface="Times New Roman"/>
              </a:rPr>
              <a:t>[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C</a:t>
            </a:r>
            <a:r>
              <a:rPr dirty="0" sz="2400" spc="45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OUN</a:t>
            </a:r>
            <a:r>
              <a:rPr dirty="0" sz="2400" spc="-45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F</a:t>
            </a:r>
            <a:r>
              <a:rPr dirty="0" sz="2400" spc="-55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6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-30">
                <a:latin typeface="Times New Roman"/>
                <a:cs typeface="Times New Roman"/>
              </a:rPr>
              <a:t>C</a:t>
            </a:r>
            <a:r>
              <a:rPr dirty="0" sz="2400" spc="-4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 spc="30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L</a:t>
            </a:r>
            <a:r>
              <a:rPr dirty="0" sz="2400" spc="1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G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-30">
                <a:latin typeface="Times New Roman"/>
                <a:cs typeface="Times New Roman"/>
              </a:rPr>
              <a:t>: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sz="2400" spc="20">
                <a:latin typeface="Times New Roman"/>
                <a:cs typeface="Times New Roman"/>
              </a:rPr>
              <a:t>.</a:t>
            </a:r>
            <a:r>
              <a:rPr dirty="0" sz="2400" spc="-35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J</a:t>
            </a:r>
            <a:r>
              <a:rPr dirty="0" sz="2400" spc="15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NA</a:t>
            </a:r>
            <a:r>
              <a:rPr dirty="0" sz="2400" spc="-5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25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L</a:t>
            </a:r>
            <a:r>
              <a:rPr dirty="0" sz="2400" spc="15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27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-10">
                <a:latin typeface="Times New Roman"/>
                <a:cs typeface="Times New Roman"/>
              </a:rPr>
              <a:t>SCIENCE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WOMEN</a:t>
            </a:r>
            <a:r>
              <a:rPr dirty="0" sz="2400">
                <a:latin typeface="Times New Roman"/>
                <a:cs typeface="Times New Roman"/>
              </a:rPr>
              <a:t> 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6300" y="1400175"/>
            <a:ext cx="1743075" cy="1333500"/>
            <a:chOff x="876300" y="1400175"/>
            <a:chExt cx="1743075" cy="1333500"/>
          </a:xfrm>
        </p:grpSpPr>
        <p:sp>
          <p:nvSpPr>
            <p:cNvPr id="6" name="object 6"/>
            <p:cNvSpPr/>
            <p:nvPr/>
          </p:nvSpPr>
          <p:spPr>
            <a:xfrm>
              <a:off x="876300" y="16764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71675" y="14001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7572375" y="1257300"/>
            <a:ext cx="1666875" cy="1609725"/>
          </a:xfrm>
          <a:custGeom>
            <a:avLst/>
            <a:gdLst/>
            <a:ahLst/>
            <a:cxnLst/>
            <a:rect l="l" t="t" r="r" b="b"/>
            <a:pathLst>
              <a:path w="1666875" h="1609725">
                <a:moveTo>
                  <a:pt x="1307338" y="0"/>
                </a:moveTo>
                <a:lnTo>
                  <a:pt x="359536" y="0"/>
                </a:lnTo>
                <a:lnTo>
                  <a:pt x="0" y="804799"/>
                </a:lnTo>
                <a:lnTo>
                  <a:pt x="359536" y="1609725"/>
                </a:lnTo>
                <a:lnTo>
                  <a:pt x="1307338" y="1609725"/>
                </a:lnTo>
                <a:lnTo>
                  <a:pt x="1666875" y="804799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00475" y="53435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377" y="674624"/>
            <a:ext cx="558038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>
                <a:latin typeface="Trebuchet MS"/>
                <a:cs typeface="Trebuchet MS"/>
              </a:rPr>
              <a:t>Dataset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917" y="1520913"/>
            <a:ext cx="6253480" cy="4259580"/>
          </a:xfrm>
          <a:custGeom>
            <a:avLst/>
            <a:gdLst/>
            <a:ahLst/>
            <a:cxnLst/>
            <a:rect l="l" t="t" r="r" b="b"/>
            <a:pathLst>
              <a:path w="6253480" h="4259580">
                <a:moveTo>
                  <a:pt x="6253480" y="2129637"/>
                </a:moveTo>
                <a:lnTo>
                  <a:pt x="431165" y="2129637"/>
                </a:lnTo>
                <a:lnTo>
                  <a:pt x="0" y="2129637"/>
                </a:lnTo>
                <a:lnTo>
                  <a:pt x="0" y="2690406"/>
                </a:lnTo>
                <a:lnTo>
                  <a:pt x="0" y="3251111"/>
                </a:lnTo>
                <a:lnTo>
                  <a:pt x="0" y="3810025"/>
                </a:lnTo>
                <a:lnTo>
                  <a:pt x="0" y="4259377"/>
                </a:lnTo>
                <a:lnTo>
                  <a:pt x="431165" y="4259377"/>
                </a:lnTo>
                <a:lnTo>
                  <a:pt x="6253480" y="4259377"/>
                </a:lnTo>
                <a:lnTo>
                  <a:pt x="6253480" y="3810038"/>
                </a:lnTo>
                <a:lnTo>
                  <a:pt x="6253480" y="3251111"/>
                </a:lnTo>
                <a:lnTo>
                  <a:pt x="6253480" y="2690406"/>
                </a:lnTo>
                <a:lnTo>
                  <a:pt x="6253480" y="2129637"/>
                </a:lnTo>
                <a:close/>
              </a:path>
              <a:path w="6253480" h="4259580">
                <a:moveTo>
                  <a:pt x="6253480" y="1010005"/>
                </a:moveTo>
                <a:lnTo>
                  <a:pt x="431165" y="1010005"/>
                </a:lnTo>
                <a:lnTo>
                  <a:pt x="0" y="1010005"/>
                </a:lnTo>
                <a:lnTo>
                  <a:pt x="0" y="1570456"/>
                </a:lnTo>
                <a:lnTo>
                  <a:pt x="0" y="2129574"/>
                </a:lnTo>
                <a:lnTo>
                  <a:pt x="431165" y="2129574"/>
                </a:lnTo>
                <a:lnTo>
                  <a:pt x="6253480" y="2129574"/>
                </a:lnTo>
                <a:lnTo>
                  <a:pt x="6253480" y="1570520"/>
                </a:lnTo>
                <a:lnTo>
                  <a:pt x="6253480" y="1010005"/>
                </a:lnTo>
                <a:close/>
              </a:path>
              <a:path w="6253480" h="4259580">
                <a:moveTo>
                  <a:pt x="6253480" y="0"/>
                </a:moveTo>
                <a:lnTo>
                  <a:pt x="431165" y="0"/>
                </a:lnTo>
                <a:lnTo>
                  <a:pt x="0" y="0"/>
                </a:lnTo>
                <a:lnTo>
                  <a:pt x="0" y="449427"/>
                </a:lnTo>
                <a:lnTo>
                  <a:pt x="0" y="1009942"/>
                </a:lnTo>
                <a:lnTo>
                  <a:pt x="431165" y="1009942"/>
                </a:lnTo>
                <a:lnTo>
                  <a:pt x="6253480" y="1009942"/>
                </a:lnTo>
                <a:lnTo>
                  <a:pt x="6253480" y="449491"/>
                </a:lnTo>
                <a:lnTo>
                  <a:pt x="62534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5302" y="1506262"/>
          <a:ext cx="6447155" cy="426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/>
                <a:gridCol w="5920105"/>
              </a:tblGrid>
              <a:tr h="453666">
                <a:tc>
                  <a:txBody>
                    <a:bodyPr/>
                    <a:lstStyle/>
                    <a:p>
                      <a:pPr marL="127000">
                        <a:lnSpc>
                          <a:spcPts val="2640"/>
                        </a:lnSpc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64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-26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KAG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2D050"/>
                    </a:solidFill>
                  </a:tcPr>
                </a:tc>
              </a:tr>
              <a:tr h="56483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825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26</a:t>
                      </a: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0">
                    <a:solidFill>
                      <a:srgbClr val="92D050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806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FEATURE-</a:t>
                      </a: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solidFill>
                      <a:srgbClr val="92D050"/>
                    </a:solidFill>
                  </a:tcPr>
                </a:tc>
              </a:tr>
              <a:tr h="559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3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OY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2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400" spc="-9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8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-16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</a:tr>
              <a:tr h="56151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GENDER-MALE,FEMALE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</a:tr>
              <a:tr h="56128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806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LEVEL-ORDINAL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90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solidFill>
                      <a:srgbClr val="92D050"/>
                    </a:solidFill>
                  </a:tcPr>
                </a:tc>
              </a:tr>
              <a:tr h="5553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22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-26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204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solidFill>
                      <a:srgbClr val="92D050"/>
                    </a:solidFill>
                  </a:tcPr>
                </a:tc>
              </a:tr>
              <a:tr h="445218">
                <a:tc>
                  <a:txBody>
                    <a:bodyPr/>
                    <a:lstStyle/>
                    <a:p>
                      <a:pPr marL="127000">
                        <a:lnSpc>
                          <a:spcPts val="2820"/>
                        </a:lnSpc>
                        <a:spcBef>
                          <a:spcPts val="58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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74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820"/>
                        </a:lnSpc>
                        <a:spcBef>
                          <a:spcPts val="58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NAME-NOMINAL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90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9602" y="702944"/>
            <a:ext cx="45929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3565" algn="l"/>
              </a:tabLst>
            </a:pPr>
            <a:r>
              <a:rPr dirty="0" sz="2400">
                <a:latin typeface="Wingdings"/>
                <a:cs typeface="Wingdings"/>
              </a:rPr>
              <a:t>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52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-</a:t>
            </a:r>
            <a:r>
              <a:rPr dirty="0" sz="2400" spc="-10">
                <a:latin typeface="Times New Roman"/>
                <a:cs typeface="Times New Roman"/>
              </a:rPr>
              <a:t>NU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-620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967" y="1250314"/>
            <a:ext cx="7614284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rebuchet MS"/>
                <a:cs typeface="Trebuchet MS"/>
              </a:rPr>
              <a:t>THE</a:t>
            </a:r>
            <a:r>
              <a:rPr dirty="0" sz="4250" spc="25">
                <a:latin typeface="Trebuchet MS"/>
                <a:cs typeface="Trebuchet MS"/>
              </a:rPr>
              <a:t> </a:t>
            </a:r>
            <a:r>
              <a:rPr dirty="0" sz="4250" spc="30">
                <a:latin typeface="Trebuchet MS"/>
                <a:cs typeface="Trebuchet MS"/>
              </a:rPr>
              <a:t>"WOW"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IN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OUR 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7500" y="2733738"/>
            <a:ext cx="371475" cy="409575"/>
          </a:xfrm>
          <a:custGeom>
            <a:avLst/>
            <a:gdLst/>
            <a:ahLst/>
            <a:cxnLst/>
            <a:rect l="l" t="t" r="r" b="b"/>
            <a:pathLst>
              <a:path w="371475" h="409575">
                <a:moveTo>
                  <a:pt x="371157" y="0"/>
                </a:moveTo>
                <a:lnTo>
                  <a:pt x="0" y="0"/>
                </a:lnTo>
                <a:lnTo>
                  <a:pt x="0" y="409257"/>
                </a:lnTo>
                <a:lnTo>
                  <a:pt x="371157" y="409257"/>
                </a:lnTo>
                <a:lnTo>
                  <a:pt x="37115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807" y="1723346"/>
            <a:ext cx="8973820" cy="40214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8610" marR="440690" indent="-296545">
              <a:lnSpc>
                <a:spcPct val="157000"/>
              </a:lnSpc>
              <a:spcBef>
                <a:spcPts val="90"/>
              </a:spcBef>
              <a:buFont typeface="Arial MT"/>
              <a:buChar char="•"/>
              <a:tabLst>
                <a:tab pos="308610" algn="l"/>
                <a:tab pos="309245" algn="l"/>
              </a:tabLst>
            </a:pPr>
            <a:r>
              <a:rPr dirty="0" sz="2750" spc="20" b="1">
                <a:latin typeface="Times New Roman"/>
                <a:cs typeface="Times New Roman"/>
              </a:rPr>
              <a:t>CONDITIONAL </a:t>
            </a:r>
            <a:r>
              <a:rPr dirty="0" sz="2750" spc="-5" b="1">
                <a:latin typeface="Times New Roman"/>
                <a:cs typeface="Times New Roman"/>
              </a:rPr>
              <a:t>FORMATTING:</a:t>
            </a:r>
            <a:r>
              <a:rPr dirty="0" sz="2750" spc="-5">
                <a:latin typeface="Times New Roman"/>
                <a:cs typeface="Times New Roman"/>
              </a:rPr>
              <a:t>BY </a:t>
            </a:r>
            <a:r>
              <a:rPr dirty="0" sz="2750" spc="20">
                <a:latin typeface="Times New Roman"/>
                <a:cs typeface="Times New Roman"/>
              </a:rPr>
              <a:t>USING </a:t>
            </a:r>
            <a:r>
              <a:rPr dirty="0" sz="2750" spc="15">
                <a:latin typeface="Times New Roman"/>
                <a:cs typeface="Times New Roman"/>
              </a:rPr>
              <a:t>THIS 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B</a:t>
            </a:r>
            <a:r>
              <a:rPr dirty="0" sz="2750" spc="40">
                <a:latin typeface="Times New Roman"/>
                <a:cs typeface="Times New Roman"/>
              </a:rPr>
              <a:t>L</a:t>
            </a:r>
            <a:r>
              <a:rPr dirty="0" sz="2750" spc="30">
                <a:latin typeface="Times New Roman"/>
                <a:cs typeface="Times New Roman"/>
              </a:rPr>
              <a:t>AN</a:t>
            </a:r>
            <a:r>
              <a:rPr dirty="0" sz="2750" spc="20">
                <a:latin typeface="Times New Roman"/>
                <a:cs typeface="Times New Roman"/>
              </a:rPr>
              <a:t>K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C</a:t>
            </a:r>
            <a:r>
              <a:rPr dirty="0" sz="2750" spc="-35">
                <a:latin typeface="Times New Roman"/>
                <a:cs typeface="Times New Roman"/>
              </a:rPr>
              <a:t>E</a:t>
            </a:r>
            <a:r>
              <a:rPr dirty="0" sz="2750" spc="40">
                <a:latin typeface="Times New Roman"/>
                <a:cs typeface="Times New Roman"/>
              </a:rPr>
              <a:t>LL</a:t>
            </a:r>
            <a:r>
              <a:rPr dirty="0" sz="2750" spc="15">
                <a:latin typeface="Times New Roman"/>
                <a:cs typeface="Times New Roman"/>
              </a:rPr>
              <a:t>S</a:t>
            </a:r>
            <a:r>
              <a:rPr dirty="0" sz="2750" spc="-95"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Times New Roman"/>
                <a:cs typeface="Times New Roman"/>
              </a:rPr>
              <a:t>W</a:t>
            </a:r>
            <a:r>
              <a:rPr dirty="0" sz="2750" spc="45">
                <a:latin typeface="Times New Roman"/>
                <a:cs typeface="Times New Roman"/>
              </a:rPr>
              <a:t>E</a:t>
            </a:r>
            <a:r>
              <a:rPr dirty="0" sz="2750" spc="35">
                <a:latin typeface="Times New Roman"/>
                <a:cs typeface="Times New Roman"/>
              </a:rPr>
              <a:t>R</a:t>
            </a:r>
            <a:r>
              <a:rPr dirty="0" sz="2750" spc="15">
                <a:latin typeface="Times New Roman"/>
                <a:cs typeface="Times New Roman"/>
              </a:rPr>
              <a:t>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40">
                <a:latin typeface="Times New Roman"/>
                <a:cs typeface="Times New Roman"/>
              </a:rPr>
              <a:t>F</a:t>
            </a:r>
            <a:r>
              <a:rPr dirty="0" sz="2750" spc="35">
                <a:latin typeface="Times New Roman"/>
                <a:cs typeface="Times New Roman"/>
              </a:rPr>
              <a:t>OUN</a:t>
            </a:r>
            <a:r>
              <a:rPr dirty="0" sz="2750" spc="20">
                <a:latin typeface="Times New Roman"/>
                <a:cs typeface="Times New Roman"/>
              </a:rPr>
              <a:t>D</a:t>
            </a:r>
            <a:r>
              <a:rPr dirty="0" sz="2750" spc="-300">
                <a:latin typeface="Times New Roman"/>
                <a:cs typeface="Times New Roman"/>
              </a:rPr>
              <a:t> </a:t>
            </a:r>
            <a:r>
              <a:rPr dirty="0" sz="2750" spc="40">
                <a:latin typeface="Times New Roman"/>
                <a:cs typeface="Times New Roman"/>
              </a:rPr>
              <a:t>AN</a:t>
            </a:r>
            <a:r>
              <a:rPr dirty="0" sz="2750" spc="20">
                <a:latin typeface="Times New Roman"/>
                <a:cs typeface="Times New Roman"/>
              </a:rPr>
              <a:t>D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H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35">
                <a:latin typeface="Times New Roman"/>
                <a:cs typeface="Times New Roman"/>
              </a:rPr>
              <a:t>GH</a:t>
            </a:r>
            <a:r>
              <a:rPr dirty="0" sz="2750" spc="40">
                <a:latin typeface="Times New Roman"/>
                <a:cs typeface="Times New Roman"/>
              </a:rPr>
              <a:t>L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35">
                <a:latin typeface="Times New Roman"/>
                <a:cs typeface="Times New Roman"/>
              </a:rPr>
              <a:t>GH</a:t>
            </a:r>
            <a:r>
              <a:rPr dirty="0" sz="2750" spc="40">
                <a:latin typeface="Times New Roman"/>
                <a:cs typeface="Times New Roman"/>
              </a:rPr>
              <a:t>TE</a:t>
            </a:r>
            <a:r>
              <a:rPr dirty="0" sz="2750" spc="35">
                <a:latin typeface="Times New Roman"/>
                <a:cs typeface="Times New Roman"/>
              </a:rPr>
              <a:t>D</a:t>
            </a:r>
            <a:r>
              <a:rPr dirty="0" sz="2750" spc="5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4800"/>
              </a:lnSpc>
              <a:spcBef>
                <a:spcPts val="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750" spc="-35" b="1">
                <a:latin typeface="Times New Roman"/>
                <a:cs typeface="Times New Roman"/>
              </a:rPr>
              <a:t>F</a:t>
            </a:r>
            <a:r>
              <a:rPr dirty="0" sz="2750" spc="-25" b="1">
                <a:latin typeface="Times New Roman"/>
                <a:cs typeface="Times New Roman"/>
              </a:rPr>
              <a:t>I</a:t>
            </a:r>
            <a:r>
              <a:rPr dirty="0" sz="2750" spc="-260" b="1">
                <a:latin typeface="Times New Roman"/>
                <a:cs typeface="Times New Roman"/>
              </a:rPr>
              <a:t>L</a:t>
            </a:r>
            <a:r>
              <a:rPr dirty="0" sz="2750" spc="-40" b="1">
                <a:latin typeface="Times New Roman"/>
                <a:cs typeface="Times New Roman"/>
              </a:rPr>
              <a:t>T</a:t>
            </a:r>
            <a:r>
              <a:rPr dirty="0" sz="2750" spc="35" b="1">
                <a:latin typeface="Times New Roman"/>
                <a:cs typeface="Times New Roman"/>
              </a:rPr>
              <a:t>E</a:t>
            </a:r>
            <a:r>
              <a:rPr dirty="0" sz="2750" spc="-40" b="1">
                <a:latin typeface="Times New Roman"/>
                <a:cs typeface="Times New Roman"/>
              </a:rPr>
              <a:t>R</a:t>
            </a:r>
            <a:r>
              <a:rPr dirty="0" sz="2750" spc="10" b="1">
                <a:latin typeface="Times New Roman"/>
                <a:cs typeface="Times New Roman"/>
              </a:rPr>
              <a:t>:</a:t>
            </a:r>
            <a:r>
              <a:rPr dirty="0" sz="2750" b="1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B</a:t>
            </a:r>
            <a:r>
              <a:rPr dirty="0" sz="2750" spc="20">
                <a:latin typeface="Times New Roman"/>
                <a:cs typeface="Times New Roman"/>
              </a:rPr>
              <a:t>Y</a:t>
            </a:r>
            <a:r>
              <a:rPr dirty="0" sz="2750" spc="-180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U</a:t>
            </a:r>
            <a:r>
              <a:rPr dirty="0" sz="2750" spc="40">
                <a:latin typeface="Times New Roman"/>
                <a:cs typeface="Times New Roman"/>
              </a:rPr>
              <a:t>S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35">
                <a:latin typeface="Times New Roman"/>
                <a:cs typeface="Times New Roman"/>
              </a:rPr>
              <a:t>N</a:t>
            </a:r>
            <a:r>
              <a:rPr dirty="0" sz="2750" spc="20">
                <a:latin typeface="Times New Roman"/>
                <a:cs typeface="Times New Roman"/>
              </a:rPr>
              <a:t>G</a:t>
            </a:r>
            <a:r>
              <a:rPr dirty="0" sz="2750" spc="-85">
                <a:latin typeface="Times New Roman"/>
                <a:cs typeface="Times New Roman"/>
              </a:rPr>
              <a:t> </a:t>
            </a:r>
            <a:r>
              <a:rPr dirty="0" sz="2750" spc="40">
                <a:latin typeface="Times New Roman"/>
                <a:cs typeface="Times New Roman"/>
              </a:rPr>
              <a:t>T</a:t>
            </a:r>
            <a:r>
              <a:rPr dirty="0" sz="2750" spc="30">
                <a:latin typeface="Times New Roman"/>
                <a:cs typeface="Times New Roman"/>
              </a:rPr>
              <a:t>H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15">
                <a:latin typeface="Times New Roman"/>
                <a:cs typeface="Times New Roman"/>
              </a:rPr>
              <a:t>S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F</a:t>
            </a:r>
            <a:r>
              <a:rPr dirty="0" sz="2750" spc="-15">
                <a:latin typeface="Times New Roman"/>
                <a:cs typeface="Times New Roman"/>
              </a:rPr>
              <a:t>I</a:t>
            </a:r>
            <a:r>
              <a:rPr dirty="0" sz="2750" spc="-260">
                <a:latin typeface="Times New Roman"/>
                <a:cs typeface="Times New Roman"/>
              </a:rPr>
              <a:t>L</a:t>
            </a:r>
            <a:r>
              <a:rPr dirty="0" sz="2750" spc="-35">
                <a:latin typeface="Times New Roman"/>
                <a:cs typeface="Times New Roman"/>
              </a:rPr>
              <a:t>TE</a:t>
            </a:r>
            <a:r>
              <a:rPr dirty="0" sz="2750" spc="20">
                <a:latin typeface="Times New Roman"/>
                <a:cs typeface="Times New Roman"/>
              </a:rPr>
              <a:t>R</a:t>
            </a:r>
            <a:r>
              <a:rPr dirty="0" sz="2750" spc="-95">
                <a:latin typeface="Times New Roman"/>
                <a:cs typeface="Times New Roman"/>
              </a:rPr>
              <a:t> </a:t>
            </a:r>
            <a:r>
              <a:rPr dirty="0" sz="2750" spc="40">
                <a:latin typeface="Times New Roman"/>
                <a:cs typeface="Times New Roman"/>
              </a:rPr>
              <a:t>T</a:t>
            </a:r>
            <a:r>
              <a:rPr dirty="0" sz="2750" spc="30">
                <a:latin typeface="Times New Roman"/>
                <a:cs typeface="Times New Roman"/>
              </a:rPr>
              <a:t>H</a:t>
            </a:r>
            <a:r>
              <a:rPr dirty="0" sz="2750" spc="15">
                <a:latin typeface="Times New Roman"/>
                <a:cs typeface="Times New Roman"/>
              </a:rPr>
              <a:t>E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35">
                <a:latin typeface="Times New Roman"/>
                <a:cs typeface="Times New Roman"/>
              </a:rPr>
              <a:t>B</a:t>
            </a:r>
            <a:r>
              <a:rPr dirty="0" sz="2750" spc="40">
                <a:latin typeface="Times New Roman"/>
                <a:cs typeface="Times New Roman"/>
              </a:rPr>
              <a:t>L</a:t>
            </a:r>
            <a:r>
              <a:rPr dirty="0" sz="2750" spc="30">
                <a:latin typeface="Times New Roman"/>
                <a:cs typeface="Times New Roman"/>
              </a:rPr>
              <a:t>AN</a:t>
            </a:r>
            <a:r>
              <a:rPr dirty="0" sz="2750" spc="20">
                <a:latin typeface="Times New Roman"/>
                <a:cs typeface="Times New Roman"/>
              </a:rPr>
              <a:t>K</a:t>
            </a:r>
            <a:r>
              <a:rPr dirty="0" sz="2750" spc="-80">
                <a:latin typeface="Times New Roman"/>
                <a:cs typeface="Times New Roman"/>
              </a:rPr>
              <a:t> </a:t>
            </a:r>
            <a:r>
              <a:rPr dirty="0" sz="2750" spc="-415">
                <a:latin typeface="Times New Roman"/>
                <a:cs typeface="Times New Roman"/>
              </a:rPr>
              <a:t>V</a:t>
            </a:r>
            <a:r>
              <a:rPr dirty="0" sz="2750" spc="-40">
                <a:latin typeface="Times New Roman"/>
                <a:cs typeface="Times New Roman"/>
              </a:rPr>
              <a:t>A</a:t>
            </a:r>
            <a:r>
              <a:rPr dirty="0" sz="2750" spc="-35">
                <a:latin typeface="Times New Roman"/>
                <a:cs typeface="Times New Roman"/>
              </a:rPr>
              <a:t>L</a:t>
            </a:r>
            <a:r>
              <a:rPr dirty="0" sz="2750" spc="-40">
                <a:latin typeface="Times New Roman"/>
                <a:cs typeface="Times New Roman"/>
              </a:rPr>
              <a:t>U</a:t>
            </a:r>
            <a:r>
              <a:rPr dirty="0" sz="2750" spc="-35">
                <a:latin typeface="Times New Roman"/>
                <a:cs typeface="Times New Roman"/>
              </a:rPr>
              <a:t>E</a:t>
            </a:r>
            <a:r>
              <a:rPr dirty="0" sz="2750" spc="10">
                <a:latin typeface="Times New Roman"/>
                <a:cs typeface="Times New Roman"/>
              </a:rPr>
              <a:t>S  </a:t>
            </a:r>
            <a:r>
              <a:rPr dirty="0" sz="2750" spc="30">
                <a:latin typeface="Times New Roman"/>
                <a:cs typeface="Times New Roman"/>
              </a:rPr>
              <a:t>WERE</a:t>
            </a:r>
            <a:r>
              <a:rPr dirty="0" sz="2750">
                <a:latin typeface="Times New Roman"/>
                <a:cs typeface="Times New Roman"/>
              </a:rPr>
              <a:t> </a:t>
            </a:r>
            <a:r>
              <a:rPr dirty="0" sz="2750" spc="30">
                <a:latin typeface="Times New Roman"/>
                <a:cs typeface="Times New Roman"/>
              </a:rPr>
              <a:t>REMOVED.</a:t>
            </a:r>
            <a:endParaRPr sz="2750">
              <a:latin typeface="Times New Roman"/>
              <a:cs typeface="Times New Roman"/>
            </a:endParaRPr>
          </a:p>
          <a:p>
            <a:pPr marL="299085" marR="469265" indent="-287020">
              <a:lnSpc>
                <a:spcPct val="157100"/>
              </a:lnSpc>
              <a:spcBef>
                <a:spcPts val="150"/>
              </a:spcBef>
              <a:buFont typeface="Arial MT"/>
              <a:buChar char="•"/>
              <a:tabLst>
                <a:tab pos="299085" algn="l"/>
                <a:tab pos="299720" algn="l"/>
                <a:tab pos="2298065" algn="l"/>
              </a:tabLst>
            </a:pPr>
            <a:r>
              <a:rPr dirty="0" sz="2750" spc="40" b="1">
                <a:latin typeface="Times New Roman"/>
                <a:cs typeface="Times New Roman"/>
              </a:rPr>
              <a:t>F</a:t>
            </a:r>
            <a:r>
              <a:rPr dirty="0" sz="2750" spc="25" b="1">
                <a:latin typeface="Times New Roman"/>
                <a:cs typeface="Times New Roman"/>
              </a:rPr>
              <a:t>O</a:t>
            </a:r>
            <a:r>
              <a:rPr dirty="0" sz="2750" spc="30" b="1">
                <a:latin typeface="Times New Roman"/>
                <a:cs typeface="Times New Roman"/>
              </a:rPr>
              <a:t>R</a:t>
            </a:r>
            <a:r>
              <a:rPr dirty="0" sz="2750" spc="25" b="1">
                <a:latin typeface="Times New Roman"/>
                <a:cs typeface="Times New Roman"/>
              </a:rPr>
              <a:t>M</a:t>
            </a:r>
            <a:r>
              <a:rPr dirty="0" sz="2750" spc="35" b="1">
                <a:latin typeface="Times New Roman"/>
                <a:cs typeface="Times New Roman"/>
              </a:rPr>
              <a:t>U</a:t>
            </a:r>
            <a:r>
              <a:rPr dirty="0" sz="2750" spc="-45" b="1">
                <a:latin typeface="Times New Roman"/>
                <a:cs typeface="Times New Roman"/>
              </a:rPr>
              <a:t>L</a:t>
            </a:r>
            <a:r>
              <a:rPr dirty="0" sz="2750" spc="20" b="1">
                <a:latin typeface="Times New Roman"/>
                <a:cs typeface="Times New Roman"/>
              </a:rPr>
              <a:t>A</a:t>
            </a:r>
            <a:r>
              <a:rPr dirty="0" sz="2750" b="1">
                <a:latin typeface="Times New Roman"/>
                <a:cs typeface="Times New Roman"/>
              </a:rPr>
              <a:t>	</a:t>
            </a:r>
            <a:r>
              <a:rPr dirty="0" sz="2750" spc="35" b="1">
                <a:latin typeface="Times New Roman"/>
                <a:cs typeface="Times New Roman"/>
              </a:rPr>
              <a:t>U</a:t>
            </a:r>
            <a:r>
              <a:rPr dirty="0" sz="2750" spc="40" b="1">
                <a:latin typeface="Times New Roman"/>
                <a:cs typeface="Times New Roman"/>
              </a:rPr>
              <a:t>S</a:t>
            </a:r>
            <a:r>
              <a:rPr dirty="0" sz="2750" spc="-35" b="1">
                <a:latin typeface="Times New Roman"/>
                <a:cs typeface="Times New Roman"/>
              </a:rPr>
              <a:t>E</a:t>
            </a:r>
            <a:r>
              <a:rPr dirty="0" sz="2750" spc="20" b="1">
                <a:latin typeface="Times New Roman"/>
                <a:cs typeface="Times New Roman"/>
              </a:rPr>
              <a:t>D</a:t>
            </a:r>
            <a:r>
              <a:rPr dirty="0" sz="2750" spc="-75" b="1">
                <a:latin typeface="Times New Roman"/>
                <a:cs typeface="Times New Roman"/>
              </a:rPr>
              <a:t> </a:t>
            </a:r>
            <a:r>
              <a:rPr dirty="0" sz="2750" spc="-35" b="1">
                <a:latin typeface="Times New Roman"/>
                <a:cs typeface="Times New Roman"/>
              </a:rPr>
              <a:t>T</a:t>
            </a:r>
            <a:r>
              <a:rPr dirty="0" sz="2750" spc="20" b="1">
                <a:latin typeface="Times New Roman"/>
                <a:cs typeface="Times New Roman"/>
              </a:rPr>
              <a:t>O</a:t>
            </a:r>
            <a:r>
              <a:rPr dirty="0" sz="2750" spc="-20" b="1">
                <a:latin typeface="Times New Roman"/>
                <a:cs typeface="Times New Roman"/>
              </a:rPr>
              <a:t> </a:t>
            </a:r>
            <a:r>
              <a:rPr dirty="0" sz="2750" spc="-25" b="1">
                <a:latin typeface="Times New Roman"/>
                <a:cs typeface="Times New Roman"/>
              </a:rPr>
              <a:t>I</a:t>
            </a:r>
            <a:r>
              <a:rPr dirty="0" sz="2750" spc="35" b="1">
                <a:latin typeface="Times New Roman"/>
                <a:cs typeface="Times New Roman"/>
              </a:rPr>
              <a:t>D</a:t>
            </a:r>
            <a:r>
              <a:rPr dirty="0" sz="2750" spc="35" b="1">
                <a:latin typeface="Times New Roman"/>
                <a:cs typeface="Times New Roman"/>
              </a:rPr>
              <a:t>E</a:t>
            </a:r>
            <a:r>
              <a:rPr dirty="0" sz="2750" spc="35" b="1">
                <a:latin typeface="Times New Roman"/>
                <a:cs typeface="Times New Roman"/>
              </a:rPr>
              <a:t>N</a:t>
            </a:r>
            <a:r>
              <a:rPr dirty="0" sz="2750" spc="35" b="1">
                <a:latin typeface="Times New Roman"/>
                <a:cs typeface="Times New Roman"/>
              </a:rPr>
              <a:t>T</a:t>
            </a:r>
            <a:r>
              <a:rPr dirty="0" sz="2750" spc="-25" b="1">
                <a:latin typeface="Times New Roman"/>
                <a:cs typeface="Times New Roman"/>
              </a:rPr>
              <a:t>I</a:t>
            </a:r>
            <a:r>
              <a:rPr dirty="0" sz="2750" spc="40" b="1">
                <a:latin typeface="Times New Roman"/>
                <a:cs typeface="Times New Roman"/>
              </a:rPr>
              <a:t>F</a:t>
            </a:r>
            <a:r>
              <a:rPr dirty="0" sz="2750" spc="20" b="1">
                <a:latin typeface="Times New Roman"/>
                <a:cs typeface="Times New Roman"/>
              </a:rPr>
              <a:t>Y</a:t>
            </a:r>
            <a:r>
              <a:rPr dirty="0" sz="2750" spc="-170" b="1">
                <a:latin typeface="Times New Roman"/>
                <a:cs typeface="Times New Roman"/>
              </a:rPr>
              <a:t> </a:t>
            </a:r>
            <a:r>
              <a:rPr dirty="0" sz="2750" spc="40" b="1">
                <a:latin typeface="Times New Roman"/>
                <a:cs typeface="Times New Roman"/>
              </a:rPr>
              <a:t>P</a:t>
            </a:r>
            <a:r>
              <a:rPr dirty="0" sz="2750" spc="35" b="1">
                <a:latin typeface="Times New Roman"/>
                <a:cs typeface="Times New Roman"/>
              </a:rPr>
              <a:t>E</a:t>
            </a:r>
            <a:r>
              <a:rPr dirty="0" sz="2750" spc="-40" b="1">
                <a:latin typeface="Times New Roman"/>
                <a:cs typeface="Times New Roman"/>
              </a:rPr>
              <a:t>R</a:t>
            </a:r>
            <a:r>
              <a:rPr dirty="0" sz="2750" spc="40" b="1">
                <a:latin typeface="Times New Roman"/>
                <a:cs typeface="Times New Roman"/>
              </a:rPr>
              <a:t>F</a:t>
            </a:r>
            <a:r>
              <a:rPr dirty="0" sz="2750" spc="25" b="1">
                <a:latin typeface="Times New Roman"/>
                <a:cs typeface="Times New Roman"/>
              </a:rPr>
              <a:t>O</a:t>
            </a:r>
            <a:r>
              <a:rPr dirty="0" sz="2750" spc="30" b="1">
                <a:latin typeface="Times New Roman"/>
                <a:cs typeface="Times New Roman"/>
              </a:rPr>
              <a:t>R</a:t>
            </a:r>
            <a:r>
              <a:rPr dirty="0" sz="2750" spc="25" b="1">
                <a:latin typeface="Times New Roman"/>
                <a:cs typeface="Times New Roman"/>
              </a:rPr>
              <a:t>M</a:t>
            </a:r>
            <a:r>
              <a:rPr dirty="0" sz="2750" spc="35" b="1">
                <a:latin typeface="Times New Roman"/>
                <a:cs typeface="Times New Roman"/>
              </a:rPr>
              <a:t>A</a:t>
            </a:r>
            <a:r>
              <a:rPr dirty="0" sz="2750" spc="30" b="1">
                <a:latin typeface="Times New Roman"/>
                <a:cs typeface="Times New Roman"/>
              </a:rPr>
              <a:t>NC</a:t>
            </a:r>
            <a:r>
              <a:rPr dirty="0" sz="2750" spc="10" b="1">
                <a:latin typeface="Times New Roman"/>
                <a:cs typeface="Times New Roman"/>
              </a:rPr>
              <a:t>E  </a:t>
            </a:r>
            <a:r>
              <a:rPr dirty="0" sz="2750" spc="15" b="1">
                <a:latin typeface="Times New Roman"/>
                <a:cs typeface="Times New Roman"/>
              </a:rPr>
              <a:t>LEVEL:</a:t>
            </a:r>
            <a:r>
              <a:rPr dirty="0" sz="2750" spc="20" b="1">
                <a:latin typeface="Times New Roman"/>
                <a:cs typeface="Times New Roman"/>
              </a:rPr>
              <a:t> </a:t>
            </a:r>
            <a:r>
              <a:rPr dirty="0" sz="2750" spc="10" b="1">
                <a:latin typeface="Times New Roman"/>
                <a:cs typeface="Times New Roman"/>
              </a:rPr>
              <a:t>IFS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9353550" y="3914774"/>
            <a:ext cx="2838450" cy="2943225"/>
            <a:chOff x="9353550" y="3914774"/>
            <a:chExt cx="2838450" cy="2943225"/>
          </a:xfrm>
        </p:grpSpPr>
        <p:sp>
          <p:nvSpPr>
            <p:cNvPr id="9" name="object 9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5025" y="3914774"/>
              <a:ext cx="2466975" cy="29432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95633" y="621806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875"/>
            <a:ext cx="10172700" cy="3686175"/>
            <a:chOff x="0" y="3171875"/>
            <a:chExt cx="10172700" cy="368617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0"/>
                  </a:lnTo>
                  <a:lnTo>
                    <a:pt x="447675" y="2847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1475" y="3171875"/>
              <a:ext cx="9801225" cy="2962275"/>
            </a:xfrm>
            <a:custGeom>
              <a:avLst/>
              <a:gdLst/>
              <a:ahLst/>
              <a:cxnLst/>
              <a:rect l="l" t="t" r="r" b="b"/>
              <a:pathLst>
                <a:path w="9801225" h="2962275">
                  <a:moveTo>
                    <a:pt x="9801225" y="0"/>
                  </a:moveTo>
                  <a:lnTo>
                    <a:pt x="0" y="0"/>
                  </a:lnTo>
                  <a:lnTo>
                    <a:pt x="0" y="327863"/>
                  </a:lnTo>
                  <a:lnTo>
                    <a:pt x="0" y="987120"/>
                  </a:lnTo>
                  <a:lnTo>
                    <a:pt x="0" y="2961652"/>
                  </a:lnTo>
                  <a:lnTo>
                    <a:pt x="9801225" y="2961652"/>
                  </a:lnTo>
                  <a:lnTo>
                    <a:pt x="9801225" y="987120"/>
                  </a:lnTo>
                  <a:lnTo>
                    <a:pt x="9801225" y="327863"/>
                  </a:lnTo>
                  <a:lnTo>
                    <a:pt x="98012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442" y="393319"/>
            <a:ext cx="8693785" cy="13227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dirty="0" sz="2750" spc="30" b="0">
                <a:latin typeface="Times New Roman"/>
                <a:cs typeface="Times New Roman"/>
              </a:rPr>
              <a:t>EG </a:t>
            </a:r>
            <a:r>
              <a:rPr dirty="0" sz="2750" spc="5" b="0">
                <a:latin typeface="Times New Roman"/>
                <a:cs typeface="Times New Roman"/>
              </a:rPr>
              <a:t>: </a:t>
            </a:r>
            <a:r>
              <a:rPr dirty="0" sz="2750" spc="15" b="0">
                <a:latin typeface="Times New Roman"/>
                <a:cs typeface="Times New Roman"/>
              </a:rPr>
              <a:t>= IFS(Z8&gt;=5, </a:t>
            </a:r>
            <a:r>
              <a:rPr dirty="0" sz="2750" spc="5" b="0">
                <a:latin typeface="Times New Roman"/>
                <a:cs typeface="Times New Roman"/>
              </a:rPr>
              <a:t>“VERY </a:t>
            </a:r>
            <a:r>
              <a:rPr dirty="0" sz="2750" spc="10" b="0">
                <a:latin typeface="Times New Roman"/>
                <a:cs typeface="Times New Roman"/>
              </a:rPr>
              <a:t> </a:t>
            </a:r>
            <a:r>
              <a:rPr dirty="0" sz="2750" spc="15" b="0">
                <a:latin typeface="Times New Roman"/>
                <a:cs typeface="Times New Roman"/>
              </a:rPr>
              <a:t>HIGH”,Z8&gt;=4,“HIGH”,Z8&gt;=3,“MEDIUM”,TRUE,“LOW”)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377" y="2201227"/>
            <a:ext cx="3303904" cy="91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050">
              <a:lnSpc>
                <a:spcPts val="1250"/>
              </a:lnSpc>
              <a:spcBef>
                <a:spcPts val="125"/>
              </a:spcBef>
            </a:pP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-1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5690"/>
              </a:lnSpc>
            </a:pPr>
            <a:r>
              <a:rPr dirty="0" sz="4800" spc="1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-5" b="1">
                <a:latin typeface="Trebuchet MS"/>
                <a:cs typeface="Trebuchet MS"/>
              </a:rPr>
              <a:t>I</a:t>
            </a:r>
            <a:r>
              <a:rPr dirty="0" sz="4800" spc="3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pc="-10" b="1">
                <a:latin typeface="Times New Roman"/>
                <a:cs typeface="Times New Roman"/>
              </a:rPr>
              <a:t>DATA</a:t>
            </a:r>
            <a:r>
              <a:rPr dirty="0" spc="-114" b="1">
                <a:latin typeface="Times New Roman"/>
                <a:cs typeface="Times New Roman"/>
              </a:rPr>
              <a:t> </a:t>
            </a:r>
            <a:r>
              <a:rPr dirty="0" spc="20" b="1">
                <a:latin typeface="Times New Roman"/>
                <a:cs typeface="Times New Roman"/>
              </a:rPr>
              <a:t>COLLECTION:</a:t>
            </a:r>
            <a:r>
              <a:rPr dirty="0" spc="65" b="1">
                <a:latin typeface="Times New Roman"/>
                <a:cs typeface="Times New Roman"/>
              </a:rPr>
              <a:t> </a:t>
            </a:r>
            <a:r>
              <a:rPr dirty="0" spc="30"/>
              <a:t>KAGGLE</a:t>
            </a:r>
            <a:r>
              <a:rPr dirty="0" spc="-50"/>
              <a:t> </a:t>
            </a:r>
            <a:r>
              <a:rPr dirty="0"/>
              <a:t>WAS</a:t>
            </a:r>
            <a:r>
              <a:rPr dirty="0" spc="-75"/>
              <a:t> </a:t>
            </a:r>
            <a:r>
              <a:rPr dirty="0" spc="30"/>
              <a:t>THE</a:t>
            </a:r>
            <a:r>
              <a:rPr dirty="0" spc="-5"/>
              <a:t> </a:t>
            </a:r>
            <a:r>
              <a:rPr dirty="0" spc="20"/>
              <a:t>SOURCE</a:t>
            </a:r>
            <a:r>
              <a:rPr dirty="0" spc="-10"/>
              <a:t> </a:t>
            </a:r>
            <a:r>
              <a:rPr dirty="0" spc="20"/>
              <a:t>WHICH</a:t>
            </a:r>
            <a:r>
              <a:rPr dirty="0" spc="15"/>
              <a:t> </a:t>
            </a:r>
            <a:r>
              <a:rPr dirty="0"/>
              <a:t>WAS</a:t>
            </a:r>
            <a:r>
              <a:rPr dirty="0" spc="-45"/>
              <a:t> </a:t>
            </a:r>
            <a:r>
              <a:rPr dirty="0" spc="15"/>
              <a:t>USED</a:t>
            </a:r>
            <a:r>
              <a:rPr dirty="0" spc="50"/>
              <a:t> </a:t>
            </a:r>
            <a:r>
              <a:rPr dirty="0" spc="30"/>
              <a:t>TO</a:t>
            </a:r>
            <a:r>
              <a:rPr dirty="0"/>
              <a:t> </a:t>
            </a:r>
            <a:r>
              <a:rPr dirty="0" spc="25"/>
              <a:t>COLLECT</a:t>
            </a:r>
            <a:r>
              <a:rPr dirty="0"/>
              <a:t> </a:t>
            </a:r>
            <a:r>
              <a:rPr dirty="0" spc="5"/>
              <a:t>DATA.ALMOST</a:t>
            </a:r>
            <a:r>
              <a:rPr dirty="0" spc="-50"/>
              <a:t> </a:t>
            </a:r>
            <a:r>
              <a:rPr dirty="0" spc="30"/>
              <a:t>26</a:t>
            </a:r>
            <a:r>
              <a:rPr dirty="0" spc="25"/>
              <a:t> </a:t>
            </a:r>
            <a:r>
              <a:rPr dirty="0"/>
              <a:t>FEATURE</a:t>
            </a:r>
          </a:p>
          <a:p>
            <a:pPr marL="19050">
              <a:lnSpc>
                <a:spcPct val="100000"/>
              </a:lnSpc>
              <a:spcBef>
                <a:spcPts val="875"/>
              </a:spcBef>
            </a:pPr>
            <a:r>
              <a:rPr dirty="0"/>
              <a:t>WAS</a:t>
            </a:r>
            <a:r>
              <a:rPr dirty="0" spc="-65"/>
              <a:t> </a:t>
            </a:r>
            <a:r>
              <a:rPr dirty="0" spc="20"/>
              <a:t>COLLECTED</a:t>
            </a:r>
            <a:r>
              <a:rPr dirty="0" spc="-50"/>
              <a:t> </a:t>
            </a:r>
            <a:r>
              <a:rPr dirty="0" spc="30"/>
              <a:t>AND</a:t>
            </a:r>
            <a:r>
              <a:rPr dirty="0" spc="25"/>
              <a:t> </a:t>
            </a:r>
            <a:r>
              <a:rPr dirty="0" spc="10"/>
              <a:t>9</a:t>
            </a:r>
            <a:r>
              <a:rPr dirty="0" spc="35"/>
              <a:t> </a:t>
            </a:r>
            <a:r>
              <a:rPr dirty="0" spc="-5"/>
              <a:t>FEATURES</a:t>
            </a:r>
            <a:r>
              <a:rPr dirty="0" spc="10"/>
              <a:t> </a:t>
            </a:r>
            <a:r>
              <a:rPr dirty="0" spc="30"/>
              <a:t>WERE</a:t>
            </a:r>
            <a:r>
              <a:rPr dirty="0" spc="-5"/>
              <a:t> </a:t>
            </a:r>
            <a:r>
              <a:rPr dirty="0" spc="15"/>
              <a:t>USED</a:t>
            </a:r>
            <a:r>
              <a:rPr dirty="0" spc="55"/>
              <a:t> </a:t>
            </a:r>
            <a:r>
              <a:rPr dirty="0"/>
              <a:t>IN</a:t>
            </a:r>
            <a:r>
              <a:rPr dirty="0" spc="65"/>
              <a:t> </a:t>
            </a:r>
            <a:r>
              <a:rPr dirty="0" spc="20"/>
              <a:t>EXCEL.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pc="30"/>
              <a:t>SOME</a:t>
            </a:r>
            <a:r>
              <a:rPr dirty="0" spc="10"/>
              <a:t> </a:t>
            </a:r>
            <a:r>
              <a:rPr dirty="0" spc="25"/>
              <a:t>OF</a:t>
            </a:r>
            <a:r>
              <a:rPr dirty="0" spc="-20"/>
              <a:t> </a:t>
            </a:r>
            <a:r>
              <a:rPr dirty="0" spc="30"/>
              <a:t>THE</a:t>
            </a:r>
            <a:r>
              <a:rPr dirty="0" spc="-10"/>
              <a:t> </a:t>
            </a:r>
            <a:r>
              <a:rPr dirty="0"/>
              <a:t>FEATURE</a:t>
            </a:r>
            <a:r>
              <a:rPr dirty="0" spc="-15"/>
              <a:t> </a:t>
            </a:r>
            <a:r>
              <a:rPr dirty="0"/>
              <a:t>WAS</a:t>
            </a:r>
            <a:r>
              <a:rPr dirty="0" spc="-55"/>
              <a:t> </a:t>
            </a:r>
            <a:r>
              <a:rPr dirty="0" spc="25"/>
              <a:t>EMPLOYEE</a:t>
            </a:r>
            <a:r>
              <a:rPr dirty="0" spc="45"/>
              <a:t> </a:t>
            </a:r>
            <a:r>
              <a:rPr dirty="0" spc="20"/>
              <a:t>ID,FIRST</a:t>
            </a:r>
            <a:r>
              <a:rPr dirty="0" spc="-5"/>
              <a:t> </a:t>
            </a:r>
            <a:r>
              <a:rPr dirty="0" spc="20"/>
              <a:t>NAME,CREDIT</a:t>
            </a:r>
            <a:r>
              <a:rPr dirty="0" spc="10"/>
              <a:t> </a:t>
            </a:r>
            <a:r>
              <a:rPr dirty="0"/>
              <a:t>RATING.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pc="-10" b="1">
                <a:latin typeface="Times New Roman"/>
                <a:cs typeface="Times New Roman"/>
              </a:rPr>
              <a:t>DATA</a:t>
            </a:r>
            <a:r>
              <a:rPr dirty="0" spc="-105" b="1">
                <a:latin typeface="Times New Roman"/>
                <a:cs typeface="Times New Roman"/>
              </a:rPr>
              <a:t> </a:t>
            </a:r>
            <a:r>
              <a:rPr dirty="0" spc="25" b="1">
                <a:latin typeface="Times New Roman"/>
                <a:cs typeface="Times New Roman"/>
              </a:rPr>
              <a:t>CLEANING: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30"/>
              <a:t>THE</a:t>
            </a:r>
            <a:r>
              <a:rPr dirty="0" spc="10"/>
              <a:t> </a:t>
            </a:r>
            <a:r>
              <a:rPr dirty="0" spc="20"/>
              <a:t>COLLECTED</a:t>
            </a:r>
            <a:r>
              <a:rPr dirty="0" spc="45"/>
              <a:t> </a:t>
            </a:r>
            <a:r>
              <a:rPr dirty="0" spc="-25"/>
              <a:t>DATA</a:t>
            </a:r>
            <a:r>
              <a:rPr dirty="0" spc="-160"/>
              <a:t> </a:t>
            </a:r>
            <a:r>
              <a:rPr dirty="0"/>
              <a:t>WAS</a:t>
            </a:r>
            <a:r>
              <a:rPr dirty="0" spc="-35"/>
              <a:t> </a:t>
            </a:r>
            <a:r>
              <a:rPr dirty="0" spc="25"/>
              <a:t>CLEANED</a:t>
            </a:r>
            <a:r>
              <a:rPr dirty="0" spc="-80"/>
              <a:t> </a:t>
            </a:r>
            <a:r>
              <a:rPr dirty="0" spc="25"/>
              <a:t>AND</a:t>
            </a:r>
            <a:r>
              <a:rPr dirty="0" spc="40"/>
              <a:t> </a:t>
            </a:r>
            <a:r>
              <a:rPr dirty="0"/>
              <a:t>FILTERED</a:t>
            </a:r>
            <a:r>
              <a:rPr dirty="0" spc="60"/>
              <a:t> </a:t>
            </a:r>
            <a:r>
              <a:rPr dirty="0" spc="20"/>
              <a:t>USING</a:t>
            </a:r>
            <a:r>
              <a:rPr dirty="0" spc="40"/>
              <a:t> </a:t>
            </a:r>
            <a:r>
              <a:rPr dirty="0" spc="20"/>
              <a:t>CONDITIONAL</a:t>
            </a:r>
            <a:r>
              <a:rPr dirty="0"/>
              <a:t> </a:t>
            </a:r>
            <a:r>
              <a:rPr dirty="0" spc="5"/>
              <a:t>FORMATTING</a:t>
            </a:r>
          </a:p>
          <a:p>
            <a:pPr marL="19050">
              <a:lnSpc>
                <a:spcPct val="100000"/>
              </a:lnSpc>
              <a:spcBef>
                <a:spcPts val="944"/>
              </a:spcBef>
            </a:pPr>
            <a:r>
              <a:rPr dirty="0" spc="25"/>
              <a:t>AND</a:t>
            </a:r>
            <a:r>
              <a:rPr dirty="0" spc="-5"/>
              <a:t> </a:t>
            </a:r>
            <a:r>
              <a:rPr dirty="0"/>
              <a:t>FILTER</a:t>
            </a:r>
            <a:r>
              <a:rPr dirty="0" spc="-40"/>
              <a:t> </a:t>
            </a:r>
            <a:r>
              <a:rPr dirty="0" spc="5"/>
              <a:t>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pc="25" b="1">
                <a:latin typeface="Times New Roman"/>
                <a:cs typeface="Times New Roman"/>
              </a:rPr>
              <a:t>TECHNIQUES: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332" y="4974335"/>
            <a:ext cx="8623300" cy="1045844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20" b="1">
                <a:latin typeface="Times New Roman"/>
                <a:cs typeface="Times New Roman"/>
              </a:rPr>
              <a:t>CONDITIONAL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FORMATTING:</a:t>
            </a:r>
            <a:r>
              <a:rPr dirty="0" sz="1400" spc="20">
                <a:latin typeface="Times New Roman"/>
                <a:cs typeface="Times New Roman"/>
              </a:rPr>
              <a:t>BY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THIS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BLANK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CELLS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WERE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FOUND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HIGHLIGHTED.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latin typeface="Times New Roman"/>
                <a:cs typeface="Times New Roman"/>
              </a:rPr>
              <a:t>FILTER: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BY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THIS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FILTER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BLANK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VALUES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WERE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REMOVED.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5" b="1">
                <a:latin typeface="Times New Roman"/>
                <a:cs typeface="Times New Roman"/>
              </a:rPr>
              <a:t>RESULTS: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RESULT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CALCULATED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THE </a:t>
            </a:r>
            <a:r>
              <a:rPr dirty="0" sz="1400" spc="20">
                <a:latin typeface="Times New Roman"/>
                <a:cs typeface="Times New Roman"/>
              </a:rPr>
              <a:t>BASIS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OF</a:t>
            </a:r>
            <a:r>
              <a:rPr dirty="0" sz="1400" spc="25">
                <a:latin typeface="Times New Roman"/>
                <a:cs typeface="Times New Roman"/>
              </a:rPr>
              <a:t> PERFORMANCE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EMPLOYEE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6450" y="25241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95633" y="621806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5" y="742949"/>
            <a:ext cx="9801225" cy="2419350"/>
          </a:xfrm>
          <a:custGeom>
            <a:avLst/>
            <a:gdLst/>
            <a:ahLst/>
            <a:cxnLst/>
            <a:rect l="l" t="t" r="r" b="b"/>
            <a:pathLst>
              <a:path w="9801225" h="2419350">
                <a:moveTo>
                  <a:pt x="9801225" y="987552"/>
                </a:moveTo>
                <a:lnTo>
                  <a:pt x="0" y="987552"/>
                </a:lnTo>
                <a:lnTo>
                  <a:pt x="0" y="2419223"/>
                </a:lnTo>
                <a:lnTo>
                  <a:pt x="9801225" y="2419223"/>
                </a:lnTo>
                <a:lnTo>
                  <a:pt x="9801225" y="987552"/>
                </a:lnTo>
                <a:close/>
              </a:path>
              <a:path w="9801225" h="2419350">
                <a:moveTo>
                  <a:pt x="9801225" y="0"/>
                </a:moveTo>
                <a:lnTo>
                  <a:pt x="0" y="0"/>
                </a:lnTo>
                <a:lnTo>
                  <a:pt x="0" y="987425"/>
                </a:lnTo>
                <a:lnTo>
                  <a:pt x="9801225" y="987425"/>
                </a:lnTo>
                <a:lnTo>
                  <a:pt x="980122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967" y="650423"/>
            <a:ext cx="9262745" cy="24955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400" spc="5" b="1">
                <a:latin typeface="Times New Roman"/>
                <a:cs typeface="Times New Roman"/>
              </a:rPr>
              <a:t>PIVOT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TABLE: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PIVOT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TABLE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WAS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DONE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FOLLOWING:-</a:t>
            </a:r>
            <a:endParaRPr sz="1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575"/>
              </a:spcBef>
            </a:pPr>
            <a:r>
              <a:rPr dirty="0" sz="1400" spc="5" b="1">
                <a:latin typeface="Times New Roman"/>
                <a:cs typeface="Times New Roman"/>
              </a:rPr>
              <a:t>FILTER:</a:t>
            </a:r>
            <a:r>
              <a:rPr dirty="0" sz="1400" spc="5">
                <a:latin typeface="Times New Roman"/>
                <a:cs typeface="Times New Roman"/>
              </a:rPr>
              <a:t>GENDER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298450" marR="5977890">
              <a:lnSpc>
                <a:spcPct val="154300"/>
              </a:lnSpc>
              <a:spcBef>
                <a:spcPts val="35"/>
              </a:spcBef>
            </a:pPr>
            <a:r>
              <a:rPr dirty="0" sz="1400" spc="25" b="1">
                <a:latin typeface="Times New Roman"/>
                <a:cs typeface="Times New Roman"/>
              </a:rPr>
              <a:t>COLUMNS:</a:t>
            </a:r>
            <a:r>
              <a:rPr dirty="0" sz="1400" spc="25">
                <a:latin typeface="Times New Roman"/>
                <a:cs typeface="Times New Roman"/>
              </a:rPr>
              <a:t>PERFORMANCE </a:t>
            </a:r>
            <a:r>
              <a:rPr dirty="0" sz="1400" spc="20">
                <a:latin typeface="Times New Roman"/>
                <a:cs typeface="Times New Roman"/>
              </a:rPr>
              <a:t>LEVEL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ROWS:</a:t>
            </a:r>
            <a:r>
              <a:rPr dirty="0" sz="1400" spc="20">
                <a:latin typeface="Times New Roman"/>
                <a:cs typeface="Times New Roman"/>
              </a:rPr>
              <a:t>BUSINESS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UNIT 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VALUES:</a:t>
            </a:r>
            <a:r>
              <a:rPr dirty="0" sz="1400" spc="-5">
                <a:latin typeface="Times New Roman"/>
                <a:cs typeface="Times New Roman"/>
              </a:rPr>
              <a:t>COUNT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FIRST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NAMES.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400" spc="15" b="1">
                <a:latin typeface="Times New Roman"/>
                <a:cs typeface="Times New Roman"/>
              </a:rPr>
              <a:t>CHART</a:t>
            </a:r>
            <a:r>
              <a:rPr dirty="0" sz="1400" spc="15">
                <a:latin typeface="Times New Roman"/>
                <a:cs typeface="Times New Roman"/>
              </a:rPr>
              <a:t>:THE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CHART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CHOOSEN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THE</a:t>
            </a:r>
            <a:r>
              <a:rPr dirty="0" sz="1400" spc="-15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ABOVE </a:t>
            </a:r>
            <a:r>
              <a:rPr dirty="0" sz="1400" spc="-114">
                <a:latin typeface="Times New Roman"/>
                <a:cs typeface="Times New Roman"/>
              </a:rPr>
              <a:t>DATA </a:t>
            </a:r>
            <a:r>
              <a:rPr dirty="0" sz="1400" spc="10">
                <a:latin typeface="Times New Roman"/>
                <a:cs typeface="Times New Roman"/>
              </a:rPr>
              <a:t>IS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BAR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GRAPH</a:t>
            </a:r>
            <a:endParaRPr sz="14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7300"/>
              </a:lnSpc>
              <a:spcBef>
                <a:spcPts val="600"/>
              </a:spcBef>
            </a:pPr>
            <a:r>
              <a:rPr dirty="0" sz="1400" spc="25">
                <a:latin typeface="Times New Roman"/>
                <a:cs typeface="Times New Roman"/>
              </a:rPr>
              <a:t>BY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USING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TREND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LINE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,THE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LINEAR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75">
                <a:latin typeface="Times New Roman"/>
                <a:cs typeface="Times New Roman"/>
              </a:rPr>
              <a:t>WAS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SET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85">
                <a:latin typeface="Times New Roman"/>
                <a:cs typeface="Times New Roman"/>
              </a:rPr>
              <a:t>AT</a:t>
            </a:r>
            <a:r>
              <a:rPr dirty="0" sz="1400" spc="-229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VERY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HIGH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VALUE</a:t>
            </a:r>
            <a:r>
              <a:rPr dirty="0" sz="1400" spc="-12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EXPONENTIAL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75">
                <a:latin typeface="Times New Roman"/>
                <a:cs typeface="Times New Roman"/>
              </a:rPr>
              <a:t>WAS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SET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UP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Times New Roman"/>
                <a:cs typeface="Times New Roman"/>
              </a:rPr>
              <a:t>AT</a:t>
            </a:r>
            <a:r>
              <a:rPr dirty="0" sz="1400" spc="-16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LOW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VALUE.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3162300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95633" y="621806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33733" y="6230132"/>
            <a:ext cx="15240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255" y="6217065"/>
            <a:ext cx="337820" cy="708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470"/>
              </a:lnSpc>
            </a:pPr>
            <a:r>
              <a:rPr dirty="0" sz="4800" b="1">
                <a:latin typeface="Trebuchet MS"/>
                <a:cs typeface="Trebuchet MS"/>
              </a:rPr>
              <a:t>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6157912"/>
            <a:ext cx="244157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45614" algn="l"/>
              </a:tabLst>
            </a:pPr>
            <a:r>
              <a:rPr dirty="0" sz="4800" b="1">
                <a:latin typeface="Trebuchet MS"/>
                <a:cs typeface="Trebuchet MS"/>
              </a:rPr>
              <a:t>R</a:t>
            </a:r>
            <a:r>
              <a:rPr dirty="0" sz="4800" spc="-30" b="1">
                <a:latin typeface="Trebuchet MS"/>
                <a:cs typeface="Trebuchet MS"/>
              </a:rPr>
              <a:t>E</a:t>
            </a:r>
            <a:r>
              <a:rPr dirty="0" sz="4800" spc="-15" b="1">
                <a:latin typeface="Trebuchet MS"/>
                <a:cs typeface="Trebuchet MS"/>
              </a:rPr>
              <a:t>S</a:t>
            </a:r>
            <a:r>
              <a:rPr dirty="0" sz="4800" spc="5" b="1">
                <a:latin typeface="Trebuchet MS"/>
                <a:cs typeface="Trebuchet MS"/>
              </a:rPr>
              <a:t>U</a:t>
            </a:r>
            <a:r>
              <a:rPr dirty="0" sz="4800" b="1">
                <a:latin typeface="Trebuchet MS"/>
                <a:cs typeface="Trebuchet MS"/>
              </a:rPr>
              <a:t>	</a:t>
            </a:r>
            <a:r>
              <a:rPr dirty="0" sz="4800" spc="-15" b="1">
                <a:latin typeface="Trebuchet MS"/>
                <a:cs typeface="Trebuchet MS"/>
              </a:rPr>
              <a:t>TS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666750"/>
            <a:ext cx="11858625" cy="5981700"/>
            <a:chOff x="0" y="666750"/>
            <a:chExt cx="11858625" cy="5981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66750"/>
              <a:ext cx="11858625" cy="5886450"/>
            </a:xfrm>
            <a:custGeom>
              <a:avLst/>
              <a:gdLst/>
              <a:ahLst/>
              <a:cxnLst/>
              <a:rect l="l" t="t" r="r" b="b"/>
              <a:pathLst>
                <a:path w="11858625" h="5886450">
                  <a:moveTo>
                    <a:pt x="11858244" y="0"/>
                  </a:moveTo>
                  <a:lnTo>
                    <a:pt x="0" y="0"/>
                  </a:lnTo>
                  <a:lnTo>
                    <a:pt x="0" y="5886450"/>
                  </a:lnTo>
                  <a:lnTo>
                    <a:pt x="11858244" y="5886450"/>
                  </a:lnTo>
                  <a:lnTo>
                    <a:pt x="118582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5312" y="3738626"/>
              <a:ext cx="7410450" cy="704850"/>
            </a:xfrm>
            <a:custGeom>
              <a:avLst/>
              <a:gdLst/>
              <a:ahLst/>
              <a:cxnLst/>
              <a:rect l="l" t="t" r="r" b="b"/>
              <a:pathLst>
                <a:path w="7410450" h="704850">
                  <a:moveTo>
                    <a:pt x="0" y="704850"/>
                  </a:moveTo>
                  <a:lnTo>
                    <a:pt x="376237" y="704850"/>
                  </a:lnTo>
                </a:path>
                <a:path w="7410450" h="704850">
                  <a:moveTo>
                    <a:pt x="485762" y="704850"/>
                  </a:moveTo>
                  <a:lnTo>
                    <a:pt x="519099" y="704850"/>
                  </a:lnTo>
                </a:path>
                <a:path w="7410450" h="704850">
                  <a:moveTo>
                    <a:pt x="623862" y="704850"/>
                  </a:moveTo>
                  <a:lnTo>
                    <a:pt x="985837" y="704850"/>
                  </a:lnTo>
                </a:path>
                <a:path w="7410450" h="704850">
                  <a:moveTo>
                    <a:pt x="1100137" y="704850"/>
                  </a:moveTo>
                  <a:lnTo>
                    <a:pt x="1124013" y="704850"/>
                  </a:lnTo>
                </a:path>
                <a:path w="7410450" h="704850">
                  <a:moveTo>
                    <a:pt x="1228788" y="704850"/>
                  </a:moveTo>
                  <a:lnTo>
                    <a:pt x="1728787" y="704850"/>
                  </a:lnTo>
                </a:path>
                <a:path w="7410450" h="704850">
                  <a:moveTo>
                    <a:pt x="1833435" y="704850"/>
                  </a:moveTo>
                  <a:lnTo>
                    <a:pt x="1862137" y="704850"/>
                  </a:lnTo>
                </a:path>
                <a:path w="7410450" h="704850">
                  <a:moveTo>
                    <a:pt x="1971611" y="704850"/>
                  </a:moveTo>
                  <a:lnTo>
                    <a:pt x="1995360" y="704850"/>
                  </a:lnTo>
                </a:path>
                <a:path w="7410450" h="704850">
                  <a:moveTo>
                    <a:pt x="2109660" y="704850"/>
                  </a:moveTo>
                  <a:lnTo>
                    <a:pt x="2471610" y="704850"/>
                  </a:lnTo>
                </a:path>
                <a:path w="7410450" h="704850">
                  <a:moveTo>
                    <a:pt x="2576385" y="704850"/>
                  </a:moveTo>
                  <a:lnTo>
                    <a:pt x="2605087" y="704850"/>
                  </a:lnTo>
                </a:path>
                <a:path w="7410450" h="704850">
                  <a:moveTo>
                    <a:pt x="2714561" y="704850"/>
                  </a:moveTo>
                  <a:lnTo>
                    <a:pt x="3343211" y="704850"/>
                  </a:lnTo>
                </a:path>
                <a:path w="7410450" h="704850">
                  <a:moveTo>
                    <a:pt x="3457511" y="704850"/>
                  </a:moveTo>
                  <a:lnTo>
                    <a:pt x="4086161" y="704850"/>
                  </a:lnTo>
                </a:path>
                <a:path w="7410450" h="704850">
                  <a:moveTo>
                    <a:pt x="4190936" y="704850"/>
                  </a:moveTo>
                  <a:lnTo>
                    <a:pt x="4557585" y="704850"/>
                  </a:lnTo>
                </a:path>
                <a:path w="7410450" h="704850">
                  <a:moveTo>
                    <a:pt x="4662360" y="704850"/>
                  </a:moveTo>
                  <a:lnTo>
                    <a:pt x="4690935" y="704850"/>
                  </a:lnTo>
                </a:path>
                <a:path w="7410450" h="704850">
                  <a:moveTo>
                    <a:pt x="4805235" y="704850"/>
                  </a:moveTo>
                  <a:lnTo>
                    <a:pt x="4967160" y="704850"/>
                  </a:lnTo>
                </a:path>
                <a:path w="7410450" h="704850">
                  <a:moveTo>
                    <a:pt x="5071935" y="704850"/>
                  </a:moveTo>
                  <a:lnTo>
                    <a:pt x="5572061" y="704850"/>
                  </a:lnTo>
                </a:path>
                <a:path w="7410450" h="704850">
                  <a:moveTo>
                    <a:pt x="5676836" y="704850"/>
                  </a:moveTo>
                  <a:lnTo>
                    <a:pt x="6176835" y="704850"/>
                  </a:lnTo>
                </a:path>
                <a:path w="7410450" h="704850">
                  <a:moveTo>
                    <a:pt x="6281610" y="704850"/>
                  </a:moveTo>
                  <a:lnTo>
                    <a:pt x="6310312" y="704850"/>
                  </a:lnTo>
                </a:path>
                <a:path w="7410450" h="704850">
                  <a:moveTo>
                    <a:pt x="6419786" y="704850"/>
                  </a:moveTo>
                  <a:lnTo>
                    <a:pt x="6786308" y="704850"/>
                  </a:lnTo>
                </a:path>
                <a:path w="7410450" h="704850">
                  <a:moveTo>
                    <a:pt x="6891083" y="704850"/>
                  </a:moveTo>
                  <a:lnTo>
                    <a:pt x="6919658" y="704850"/>
                  </a:lnTo>
                </a:path>
                <a:path w="7410450" h="704850">
                  <a:moveTo>
                    <a:pt x="7024433" y="704850"/>
                  </a:moveTo>
                  <a:lnTo>
                    <a:pt x="7043737" y="704850"/>
                  </a:lnTo>
                </a:path>
                <a:path w="7410450" h="704850">
                  <a:moveTo>
                    <a:pt x="7162609" y="704850"/>
                  </a:moveTo>
                  <a:lnTo>
                    <a:pt x="7410259" y="704850"/>
                  </a:lnTo>
                </a:path>
                <a:path w="7410450" h="704850">
                  <a:moveTo>
                    <a:pt x="0" y="0"/>
                  </a:moveTo>
                  <a:lnTo>
                    <a:pt x="376237" y="0"/>
                  </a:lnTo>
                </a:path>
                <a:path w="7410450" h="704850">
                  <a:moveTo>
                    <a:pt x="485762" y="0"/>
                  </a:moveTo>
                  <a:lnTo>
                    <a:pt x="985837" y="0"/>
                  </a:lnTo>
                </a:path>
                <a:path w="7410450" h="704850">
                  <a:moveTo>
                    <a:pt x="1100137" y="0"/>
                  </a:moveTo>
                  <a:lnTo>
                    <a:pt x="112401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3626" y="3738626"/>
              <a:ext cx="6181725" cy="8890"/>
            </a:xfrm>
            <a:custGeom>
              <a:avLst/>
              <a:gdLst/>
              <a:ahLst/>
              <a:cxnLst/>
              <a:rect l="l" t="t" r="r" b="b"/>
              <a:pathLst>
                <a:path w="6181725" h="8889">
                  <a:moveTo>
                    <a:pt x="0" y="8890"/>
                  </a:moveTo>
                  <a:lnTo>
                    <a:pt x="490474" y="8890"/>
                  </a:lnTo>
                </a:path>
                <a:path w="6181725" h="8889">
                  <a:moveTo>
                    <a:pt x="595122" y="8890"/>
                  </a:moveTo>
                  <a:lnTo>
                    <a:pt x="623824" y="8890"/>
                  </a:lnTo>
                </a:path>
                <a:path w="6181725" h="8889">
                  <a:moveTo>
                    <a:pt x="728599" y="8890"/>
                  </a:moveTo>
                  <a:lnTo>
                    <a:pt x="757047" y="8890"/>
                  </a:lnTo>
                </a:path>
                <a:path w="6181725" h="8889">
                  <a:moveTo>
                    <a:pt x="871347" y="8890"/>
                  </a:moveTo>
                  <a:lnTo>
                    <a:pt x="1233297" y="8890"/>
                  </a:lnTo>
                </a:path>
                <a:path w="6181725" h="8889">
                  <a:moveTo>
                    <a:pt x="1338072" y="8890"/>
                  </a:moveTo>
                  <a:lnTo>
                    <a:pt x="1366774" y="8890"/>
                  </a:lnTo>
                </a:path>
                <a:path w="6181725" h="8889">
                  <a:moveTo>
                    <a:pt x="1483487" y="8890"/>
                  </a:moveTo>
                  <a:lnTo>
                    <a:pt x="2100199" y="8890"/>
                  </a:lnTo>
                </a:path>
                <a:path w="6181725" h="8889">
                  <a:moveTo>
                    <a:pt x="2225421" y="8890"/>
                  </a:moveTo>
                  <a:lnTo>
                    <a:pt x="2843149" y="8890"/>
                  </a:lnTo>
                </a:path>
                <a:path w="6181725" h="8889">
                  <a:moveTo>
                    <a:pt x="2957703" y="8890"/>
                  </a:moveTo>
                  <a:lnTo>
                    <a:pt x="3319399" y="8890"/>
                  </a:lnTo>
                </a:path>
                <a:path w="6181725" h="8889">
                  <a:moveTo>
                    <a:pt x="3424174" y="8890"/>
                  </a:moveTo>
                  <a:lnTo>
                    <a:pt x="3452622" y="8890"/>
                  </a:lnTo>
                </a:path>
                <a:path w="6181725" h="8889">
                  <a:moveTo>
                    <a:pt x="0" y="0"/>
                  </a:moveTo>
                  <a:lnTo>
                    <a:pt x="623824" y="0"/>
                  </a:lnTo>
                </a:path>
                <a:path w="6181725" h="8889">
                  <a:moveTo>
                    <a:pt x="728599" y="0"/>
                  </a:moveTo>
                  <a:lnTo>
                    <a:pt x="1366774" y="0"/>
                  </a:lnTo>
                </a:path>
                <a:path w="6181725" h="8889">
                  <a:moveTo>
                    <a:pt x="1483487" y="0"/>
                  </a:moveTo>
                  <a:lnTo>
                    <a:pt x="2100199" y="0"/>
                  </a:lnTo>
                </a:path>
                <a:path w="6181725" h="8889">
                  <a:moveTo>
                    <a:pt x="2214499" y="0"/>
                  </a:moveTo>
                  <a:lnTo>
                    <a:pt x="2843149" y="0"/>
                  </a:lnTo>
                </a:path>
                <a:path w="6181725" h="8889">
                  <a:moveTo>
                    <a:pt x="2947924" y="0"/>
                  </a:moveTo>
                  <a:lnTo>
                    <a:pt x="3457066" y="0"/>
                  </a:lnTo>
                </a:path>
                <a:path w="6181725" h="8889">
                  <a:moveTo>
                    <a:pt x="3571875" y="8890"/>
                  </a:moveTo>
                  <a:lnTo>
                    <a:pt x="3728847" y="8890"/>
                  </a:lnTo>
                </a:path>
                <a:path w="6181725" h="8889">
                  <a:moveTo>
                    <a:pt x="3833622" y="8890"/>
                  </a:moveTo>
                  <a:lnTo>
                    <a:pt x="4329049" y="8890"/>
                  </a:lnTo>
                </a:path>
                <a:path w="6181725" h="8889">
                  <a:moveTo>
                    <a:pt x="4433824" y="8890"/>
                  </a:moveTo>
                  <a:lnTo>
                    <a:pt x="4945760" y="8890"/>
                  </a:lnTo>
                </a:path>
                <a:path w="6181725" h="8889">
                  <a:moveTo>
                    <a:pt x="3571875" y="0"/>
                  </a:moveTo>
                  <a:lnTo>
                    <a:pt x="4329049" y="0"/>
                  </a:lnTo>
                </a:path>
                <a:path w="6181725" h="8889">
                  <a:moveTo>
                    <a:pt x="4433824" y="0"/>
                  </a:moveTo>
                  <a:lnTo>
                    <a:pt x="4945760" y="0"/>
                  </a:lnTo>
                </a:path>
                <a:path w="6181725" h="8889">
                  <a:moveTo>
                    <a:pt x="5050663" y="8890"/>
                  </a:moveTo>
                  <a:lnTo>
                    <a:pt x="5071999" y="8890"/>
                  </a:lnTo>
                </a:path>
                <a:path w="6181725" h="8889">
                  <a:moveTo>
                    <a:pt x="5176774" y="8890"/>
                  </a:moveTo>
                  <a:lnTo>
                    <a:pt x="5548122" y="8890"/>
                  </a:lnTo>
                </a:path>
                <a:path w="6181725" h="8889">
                  <a:moveTo>
                    <a:pt x="5050663" y="0"/>
                  </a:moveTo>
                  <a:lnTo>
                    <a:pt x="5071999" y="0"/>
                  </a:lnTo>
                </a:path>
                <a:path w="6181725" h="8889">
                  <a:moveTo>
                    <a:pt x="5176774" y="0"/>
                  </a:moveTo>
                  <a:lnTo>
                    <a:pt x="5548122" y="0"/>
                  </a:lnTo>
                </a:path>
                <a:path w="6181725" h="8889">
                  <a:moveTo>
                    <a:pt x="5661279" y="8890"/>
                  </a:moveTo>
                  <a:lnTo>
                    <a:pt x="5681345" y="8890"/>
                  </a:lnTo>
                </a:path>
                <a:path w="6181725" h="8889">
                  <a:moveTo>
                    <a:pt x="5786120" y="8890"/>
                  </a:moveTo>
                  <a:lnTo>
                    <a:pt x="5805424" y="8890"/>
                  </a:lnTo>
                </a:path>
                <a:path w="6181725" h="8889">
                  <a:moveTo>
                    <a:pt x="5919724" y="8890"/>
                  </a:moveTo>
                  <a:lnTo>
                    <a:pt x="6181344" y="8890"/>
                  </a:lnTo>
                </a:path>
                <a:path w="6181725" h="8889">
                  <a:moveTo>
                    <a:pt x="5661279" y="0"/>
                  </a:moveTo>
                  <a:lnTo>
                    <a:pt x="5805424" y="0"/>
                  </a:lnTo>
                </a:path>
                <a:path w="6181725" h="8889">
                  <a:moveTo>
                    <a:pt x="5919724" y="0"/>
                  </a:moveTo>
                  <a:lnTo>
                    <a:pt x="6181344" y="0"/>
                  </a:lnTo>
                </a:path>
              </a:pathLst>
            </a:custGeom>
            <a:ln w="46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5312" y="3043301"/>
              <a:ext cx="7410450" cy="0"/>
            </a:xfrm>
            <a:custGeom>
              <a:avLst/>
              <a:gdLst/>
              <a:ahLst/>
              <a:cxnLst/>
              <a:rect l="l" t="t" r="r" b="b"/>
              <a:pathLst>
                <a:path w="7410450" h="0">
                  <a:moveTo>
                    <a:pt x="0" y="0"/>
                  </a:moveTo>
                  <a:lnTo>
                    <a:pt x="376237" y="0"/>
                  </a:lnTo>
                </a:path>
                <a:path w="7410450" h="0">
                  <a:moveTo>
                    <a:pt x="485762" y="0"/>
                  </a:moveTo>
                  <a:lnTo>
                    <a:pt x="985837" y="0"/>
                  </a:lnTo>
                </a:path>
                <a:path w="7410450" h="0">
                  <a:moveTo>
                    <a:pt x="1100137" y="0"/>
                  </a:moveTo>
                  <a:lnTo>
                    <a:pt x="1124013" y="0"/>
                  </a:lnTo>
                </a:path>
                <a:path w="7410450" h="0">
                  <a:moveTo>
                    <a:pt x="1228788" y="0"/>
                  </a:moveTo>
                  <a:lnTo>
                    <a:pt x="2609786" y="0"/>
                  </a:lnTo>
                </a:path>
                <a:path w="7410450" h="0">
                  <a:moveTo>
                    <a:pt x="2714561" y="0"/>
                  </a:moveTo>
                  <a:lnTo>
                    <a:pt x="4690935" y="0"/>
                  </a:lnTo>
                </a:path>
                <a:path w="7410450" h="0">
                  <a:moveTo>
                    <a:pt x="4805235" y="0"/>
                  </a:moveTo>
                  <a:lnTo>
                    <a:pt x="6176835" y="0"/>
                  </a:lnTo>
                </a:path>
                <a:path w="7410450" h="0">
                  <a:moveTo>
                    <a:pt x="6281610" y="0"/>
                  </a:moveTo>
                  <a:lnTo>
                    <a:pt x="6786308" y="0"/>
                  </a:lnTo>
                </a:path>
                <a:path w="7410450" h="0">
                  <a:moveTo>
                    <a:pt x="6891083" y="0"/>
                  </a:moveTo>
                  <a:lnTo>
                    <a:pt x="74102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312" y="2347976"/>
              <a:ext cx="2612390" cy="8890"/>
            </a:xfrm>
            <a:custGeom>
              <a:avLst/>
              <a:gdLst/>
              <a:ahLst/>
              <a:cxnLst/>
              <a:rect l="l" t="t" r="r" b="b"/>
              <a:pathLst>
                <a:path w="2612390" h="8889">
                  <a:moveTo>
                    <a:pt x="0" y="8889"/>
                  </a:moveTo>
                  <a:lnTo>
                    <a:pt x="376237" y="8889"/>
                  </a:lnTo>
                </a:path>
                <a:path w="2612390" h="8889">
                  <a:moveTo>
                    <a:pt x="481012" y="8889"/>
                  </a:moveTo>
                  <a:lnTo>
                    <a:pt x="986726" y="8889"/>
                  </a:lnTo>
                </a:path>
                <a:path w="2612390" h="8889">
                  <a:moveTo>
                    <a:pt x="0" y="0"/>
                  </a:moveTo>
                  <a:lnTo>
                    <a:pt x="376237" y="0"/>
                  </a:lnTo>
                </a:path>
                <a:path w="2612390" h="8889">
                  <a:moveTo>
                    <a:pt x="481012" y="0"/>
                  </a:moveTo>
                  <a:lnTo>
                    <a:pt x="986726" y="0"/>
                  </a:lnTo>
                </a:path>
                <a:path w="2612390" h="8889">
                  <a:moveTo>
                    <a:pt x="1101153" y="8889"/>
                  </a:moveTo>
                  <a:lnTo>
                    <a:pt x="1128712" y="8889"/>
                  </a:lnTo>
                </a:path>
                <a:path w="2612390" h="8889">
                  <a:moveTo>
                    <a:pt x="1233487" y="8889"/>
                  </a:moveTo>
                  <a:lnTo>
                    <a:pt x="2612326" y="8889"/>
                  </a:lnTo>
                </a:path>
              </a:pathLst>
            </a:custGeom>
            <a:ln w="488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12414" y="2356866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60" h="0">
                  <a:moveTo>
                    <a:pt x="0" y="0"/>
                  </a:moveTo>
                  <a:lnTo>
                    <a:pt x="1978278" y="0"/>
                  </a:lnTo>
                </a:path>
              </a:pathLst>
            </a:custGeom>
            <a:ln w="488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00276" y="2347976"/>
              <a:ext cx="3590925" cy="9525"/>
            </a:xfrm>
            <a:custGeom>
              <a:avLst/>
              <a:gdLst/>
              <a:ahLst/>
              <a:cxnLst/>
              <a:rect l="l" t="t" r="r" b="b"/>
              <a:pathLst>
                <a:path w="3590925" h="9525">
                  <a:moveTo>
                    <a:pt x="0" y="9144"/>
                  </a:moveTo>
                  <a:lnTo>
                    <a:pt x="23749" y="9144"/>
                  </a:lnTo>
                </a:path>
                <a:path w="3590925" h="9525">
                  <a:moveTo>
                    <a:pt x="128524" y="9144"/>
                  </a:moveTo>
                  <a:lnTo>
                    <a:pt x="1500124" y="9144"/>
                  </a:lnTo>
                </a:path>
                <a:path w="3590925" h="9525">
                  <a:moveTo>
                    <a:pt x="1604899" y="9144"/>
                  </a:moveTo>
                  <a:lnTo>
                    <a:pt x="3590798" y="9144"/>
                  </a:lnTo>
                </a:path>
                <a:path w="3590925" h="9525">
                  <a:moveTo>
                    <a:pt x="0" y="0"/>
                  </a:moveTo>
                  <a:lnTo>
                    <a:pt x="23749" y="0"/>
                  </a:lnTo>
                </a:path>
                <a:path w="3590925" h="9525">
                  <a:moveTo>
                    <a:pt x="128524" y="0"/>
                  </a:moveTo>
                  <a:lnTo>
                    <a:pt x="1500124" y="0"/>
                  </a:lnTo>
                </a:path>
                <a:path w="3590925" h="9525">
                  <a:moveTo>
                    <a:pt x="1604899" y="0"/>
                  </a:moveTo>
                  <a:lnTo>
                    <a:pt x="3590798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5312" y="1652650"/>
              <a:ext cx="7410450" cy="695325"/>
            </a:xfrm>
            <a:custGeom>
              <a:avLst/>
              <a:gdLst/>
              <a:ahLst/>
              <a:cxnLst/>
              <a:rect l="l" t="t" r="r" b="b"/>
              <a:pathLst>
                <a:path w="7410450" h="695325">
                  <a:moveTo>
                    <a:pt x="4805235" y="695325"/>
                  </a:moveTo>
                  <a:lnTo>
                    <a:pt x="6176835" y="695325"/>
                  </a:lnTo>
                </a:path>
                <a:path w="7410450" h="695325">
                  <a:moveTo>
                    <a:pt x="6281610" y="695325"/>
                  </a:moveTo>
                  <a:lnTo>
                    <a:pt x="6786308" y="695325"/>
                  </a:lnTo>
                </a:path>
                <a:path w="7410450" h="695325">
                  <a:moveTo>
                    <a:pt x="6891083" y="695325"/>
                  </a:moveTo>
                  <a:lnTo>
                    <a:pt x="7410259" y="695325"/>
                  </a:lnTo>
                </a:path>
                <a:path w="7410450" h="695325">
                  <a:moveTo>
                    <a:pt x="0" y="0"/>
                  </a:moveTo>
                  <a:lnTo>
                    <a:pt x="74102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53025" y="2343149"/>
              <a:ext cx="2333625" cy="2790825"/>
            </a:xfrm>
            <a:custGeom>
              <a:avLst/>
              <a:gdLst/>
              <a:ahLst/>
              <a:cxnLst/>
              <a:rect l="l" t="t" r="r" b="b"/>
              <a:pathLst>
                <a:path w="2333625" h="2790825">
                  <a:moveTo>
                    <a:pt x="104775" y="1400175"/>
                  </a:moveTo>
                  <a:lnTo>
                    <a:pt x="0" y="1400175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1400175"/>
                  </a:lnTo>
                  <a:close/>
                </a:path>
                <a:path w="2333625" h="2790825">
                  <a:moveTo>
                    <a:pt x="2333498" y="0"/>
                  </a:moveTo>
                  <a:lnTo>
                    <a:pt x="2228723" y="0"/>
                  </a:lnTo>
                  <a:lnTo>
                    <a:pt x="2228723" y="2790825"/>
                  </a:lnTo>
                  <a:lnTo>
                    <a:pt x="2333498" y="2790825"/>
                  </a:lnTo>
                  <a:lnTo>
                    <a:pt x="2333498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1150" y="2343149"/>
              <a:ext cx="6038850" cy="2790825"/>
            </a:xfrm>
            <a:custGeom>
              <a:avLst/>
              <a:gdLst/>
              <a:ahLst/>
              <a:cxnLst/>
              <a:rect l="l" t="t" r="r" b="b"/>
              <a:pathLst>
                <a:path w="6038850" h="2790825">
                  <a:moveTo>
                    <a:pt x="114300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14300" y="2790825"/>
                  </a:lnTo>
                  <a:lnTo>
                    <a:pt x="114300" y="0"/>
                  </a:lnTo>
                  <a:close/>
                </a:path>
                <a:path w="6038850" h="2790825">
                  <a:moveTo>
                    <a:pt x="847598" y="1400175"/>
                  </a:moveTo>
                  <a:lnTo>
                    <a:pt x="742950" y="1400175"/>
                  </a:lnTo>
                  <a:lnTo>
                    <a:pt x="742950" y="2790825"/>
                  </a:lnTo>
                  <a:lnTo>
                    <a:pt x="847598" y="2790825"/>
                  </a:lnTo>
                  <a:lnTo>
                    <a:pt x="847598" y="1400175"/>
                  </a:lnTo>
                  <a:close/>
                </a:path>
                <a:path w="6038850" h="2790825">
                  <a:moveTo>
                    <a:pt x="1590548" y="1400175"/>
                  </a:moveTo>
                  <a:lnTo>
                    <a:pt x="1485773" y="1400175"/>
                  </a:lnTo>
                  <a:lnTo>
                    <a:pt x="1485773" y="2790825"/>
                  </a:lnTo>
                  <a:lnTo>
                    <a:pt x="1590548" y="2790825"/>
                  </a:lnTo>
                  <a:lnTo>
                    <a:pt x="1590548" y="1400175"/>
                  </a:lnTo>
                  <a:close/>
                </a:path>
                <a:path w="6038850" h="2790825">
                  <a:moveTo>
                    <a:pt x="3819398" y="0"/>
                  </a:moveTo>
                  <a:lnTo>
                    <a:pt x="3705098" y="0"/>
                  </a:lnTo>
                  <a:lnTo>
                    <a:pt x="3705098" y="2790825"/>
                  </a:lnTo>
                  <a:lnTo>
                    <a:pt x="3819398" y="2790825"/>
                  </a:lnTo>
                  <a:lnTo>
                    <a:pt x="3819398" y="0"/>
                  </a:lnTo>
                  <a:close/>
                </a:path>
                <a:path w="6038850" h="2790825">
                  <a:moveTo>
                    <a:pt x="5295773" y="0"/>
                  </a:moveTo>
                  <a:lnTo>
                    <a:pt x="5190998" y="0"/>
                  </a:lnTo>
                  <a:lnTo>
                    <a:pt x="5190998" y="2790825"/>
                  </a:lnTo>
                  <a:lnTo>
                    <a:pt x="5295773" y="2790825"/>
                  </a:lnTo>
                  <a:lnTo>
                    <a:pt x="5295773" y="0"/>
                  </a:lnTo>
                  <a:close/>
                </a:path>
                <a:path w="6038850" h="2790825">
                  <a:moveTo>
                    <a:pt x="6038596" y="1400175"/>
                  </a:moveTo>
                  <a:lnTo>
                    <a:pt x="5933821" y="1400175"/>
                  </a:lnTo>
                  <a:lnTo>
                    <a:pt x="5933821" y="2790825"/>
                  </a:lnTo>
                  <a:lnTo>
                    <a:pt x="6038596" y="2790825"/>
                  </a:lnTo>
                  <a:lnTo>
                    <a:pt x="6038596" y="14001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550" y="2343150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6312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2" y="279082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24025" y="2343150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28851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2" y="279082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57450" y="3733800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62276" y="3738498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2" y="140017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00400" y="2343150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104775" y="0"/>
                  </a:moveTo>
                  <a:lnTo>
                    <a:pt x="0" y="0"/>
                  </a:lnTo>
                  <a:lnTo>
                    <a:pt x="0" y="2790825"/>
                  </a:lnTo>
                  <a:lnTo>
                    <a:pt x="104775" y="2790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05226" y="2347848"/>
              <a:ext cx="104775" cy="2790825"/>
            </a:xfrm>
            <a:custGeom>
              <a:avLst/>
              <a:gdLst/>
              <a:ahLst/>
              <a:cxnLst/>
              <a:rect l="l" t="t" r="r" b="b"/>
              <a:pathLst>
                <a:path w="104775" h="2790825">
                  <a:moveTo>
                    <a:pt x="0" y="2790825"/>
                  </a:moveTo>
                  <a:lnTo>
                    <a:pt x="104772" y="279082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33825" y="3733800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114300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14300" y="14001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38651" y="3738498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0" y="1400175"/>
                  </a:moveTo>
                  <a:lnTo>
                    <a:pt x="114297" y="1400175"/>
                  </a:lnTo>
                  <a:lnTo>
                    <a:pt x="114297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76775" y="3733800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81601" y="3738498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2" y="140017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62675" y="3733800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67501" y="3738498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2" y="140017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905625" y="3733800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1047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04775" y="14001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10451" y="3738498"/>
              <a:ext cx="104775" cy="1400175"/>
            </a:xfrm>
            <a:custGeom>
              <a:avLst/>
              <a:gdLst/>
              <a:ahLst/>
              <a:cxnLst/>
              <a:rect l="l" t="t" r="r" b="b"/>
              <a:pathLst>
                <a:path w="104775" h="1400175">
                  <a:moveTo>
                    <a:pt x="0" y="1400175"/>
                  </a:moveTo>
                  <a:lnTo>
                    <a:pt x="104772" y="1400175"/>
                  </a:lnTo>
                  <a:lnTo>
                    <a:pt x="104772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3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639050" y="3733800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114300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114300" y="14001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643876" y="3738498"/>
              <a:ext cx="114300" cy="1400175"/>
            </a:xfrm>
            <a:custGeom>
              <a:avLst/>
              <a:gdLst/>
              <a:ahLst/>
              <a:cxnLst/>
              <a:rect l="l" t="t" r="r" b="b"/>
              <a:pathLst>
                <a:path w="114300" h="1400175">
                  <a:moveTo>
                    <a:pt x="0" y="1400175"/>
                  </a:moveTo>
                  <a:lnTo>
                    <a:pt x="114297" y="1400175"/>
                  </a:lnTo>
                  <a:lnTo>
                    <a:pt x="114297" y="0"/>
                  </a:lnTo>
                  <a:lnTo>
                    <a:pt x="0" y="0"/>
                  </a:lnTo>
                  <a:lnTo>
                    <a:pt x="0" y="1400175"/>
                  </a:lnTo>
                  <a:close/>
                </a:path>
              </a:pathLst>
            </a:custGeom>
            <a:ln w="9523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14425" y="3743324"/>
              <a:ext cx="4552950" cy="1390650"/>
            </a:xfrm>
            <a:custGeom>
              <a:avLst/>
              <a:gdLst/>
              <a:ahLst/>
              <a:cxnLst/>
              <a:rect l="l" t="t" r="r" b="b"/>
              <a:pathLst>
                <a:path w="4552950" h="1390650">
                  <a:moveTo>
                    <a:pt x="104762" y="0"/>
                  </a:moveTo>
                  <a:lnTo>
                    <a:pt x="0" y="0"/>
                  </a:lnTo>
                  <a:lnTo>
                    <a:pt x="0" y="1390650"/>
                  </a:lnTo>
                  <a:lnTo>
                    <a:pt x="104762" y="1390650"/>
                  </a:lnTo>
                  <a:lnTo>
                    <a:pt x="104762" y="0"/>
                  </a:lnTo>
                  <a:close/>
                </a:path>
                <a:path w="4552950" h="1390650">
                  <a:moveTo>
                    <a:pt x="1590548" y="0"/>
                  </a:moveTo>
                  <a:lnTo>
                    <a:pt x="1476248" y="0"/>
                  </a:lnTo>
                  <a:lnTo>
                    <a:pt x="1476248" y="1390650"/>
                  </a:lnTo>
                  <a:lnTo>
                    <a:pt x="1590548" y="1390650"/>
                  </a:lnTo>
                  <a:lnTo>
                    <a:pt x="1590548" y="0"/>
                  </a:lnTo>
                  <a:close/>
                </a:path>
                <a:path w="4552950" h="1390650">
                  <a:moveTo>
                    <a:pt x="4552823" y="0"/>
                  </a:moveTo>
                  <a:lnTo>
                    <a:pt x="4448048" y="0"/>
                  </a:lnTo>
                  <a:lnTo>
                    <a:pt x="4448048" y="1390650"/>
                  </a:lnTo>
                  <a:lnTo>
                    <a:pt x="4552823" y="1390650"/>
                  </a:lnTo>
                  <a:lnTo>
                    <a:pt x="4552823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5312" y="5138801"/>
              <a:ext cx="7410450" cy="0"/>
            </a:xfrm>
            <a:custGeom>
              <a:avLst/>
              <a:gdLst/>
              <a:ahLst/>
              <a:cxnLst/>
              <a:rect l="l" t="t" r="r" b="b"/>
              <a:pathLst>
                <a:path w="7410450" h="0">
                  <a:moveTo>
                    <a:pt x="0" y="0"/>
                  </a:moveTo>
                  <a:lnTo>
                    <a:pt x="74102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2025" y="3114675"/>
              <a:ext cx="6667500" cy="104775"/>
            </a:xfrm>
            <a:custGeom>
              <a:avLst/>
              <a:gdLst/>
              <a:ahLst/>
              <a:cxnLst/>
              <a:rect l="l" t="t" r="r" b="b"/>
              <a:pathLst>
                <a:path w="6667500" h="104775">
                  <a:moveTo>
                    <a:pt x="0" y="104775"/>
                  </a:moveTo>
                  <a:lnTo>
                    <a:pt x="66675" y="104775"/>
                  </a:lnTo>
                  <a:lnTo>
                    <a:pt x="504825" y="104775"/>
                  </a:lnTo>
                  <a:lnTo>
                    <a:pt x="504825" y="95250"/>
                  </a:lnTo>
                  <a:lnTo>
                    <a:pt x="1085850" y="95250"/>
                  </a:lnTo>
                  <a:lnTo>
                    <a:pt x="1095375" y="85725"/>
                  </a:lnTo>
                  <a:lnTo>
                    <a:pt x="1657223" y="85725"/>
                  </a:lnTo>
                  <a:lnTo>
                    <a:pt x="1666748" y="76200"/>
                  </a:lnTo>
                  <a:lnTo>
                    <a:pt x="2238248" y="76200"/>
                  </a:lnTo>
                  <a:lnTo>
                    <a:pt x="2238248" y="66675"/>
                  </a:lnTo>
                  <a:lnTo>
                    <a:pt x="2800223" y="66675"/>
                  </a:lnTo>
                  <a:lnTo>
                    <a:pt x="2809748" y="57150"/>
                  </a:lnTo>
                  <a:lnTo>
                    <a:pt x="3371723" y="57150"/>
                  </a:lnTo>
                  <a:lnTo>
                    <a:pt x="3381248" y="47625"/>
                  </a:lnTo>
                  <a:lnTo>
                    <a:pt x="3943223" y="47625"/>
                  </a:lnTo>
                  <a:lnTo>
                    <a:pt x="3952748" y="38100"/>
                  </a:lnTo>
                  <a:lnTo>
                    <a:pt x="4495673" y="38100"/>
                  </a:lnTo>
                  <a:lnTo>
                    <a:pt x="4505198" y="28575"/>
                  </a:lnTo>
                  <a:lnTo>
                    <a:pt x="5057648" y="28575"/>
                  </a:lnTo>
                  <a:lnTo>
                    <a:pt x="5067173" y="19050"/>
                  </a:lnTo>
                  <a:lnTo>
                    <a:pt x="5619623" y="19050"/>
                  </a:lnTo>
                  <a:lnTo>
                    <a:pt x="5619623" y="9525"/>
                  </a:lnTo>
                  <a:lnTo>
                    <a:pt x="6171946" y="9525"/>
                  </a:lnTo>
                  <a:lnTo>
                    <a:pt x="6181471" y="0"/>
                  </a:lnTo>
                  <a:lnTo>
                    <a:pt x="6571996" y="0"/>
                  </a:lnTo>
                  <a:lnTo>
                    <a:pt x="6667246" y="0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2025" y="3743325"/>
              <a:ext cx="6667500" cy="0"/>
            </a:xfrm>
            <a:custGeom>
              <a:avLst/>
              <a:gdLst/>
              <a:ahLst/>
              <a:cxnLst/>
              <a:rect l="l" t="t" r="r" b="b"/>
              <a:pathLst>
                <a:path w="6667500" h="0">
                  <a:moveTo>
                    <a:pt x="0" y="0"/>
                  </a:moveTo>
                  <a:lnTo>
                    <a:pt x="6667246" y="0"/>
                  </a:lnTo>
                </a:path>
              </a:pathLst>
            </a:custGeom>
            <a:ln w="19050">
              <a:solidFill>
                <a:srgbClr val="8062A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16242" y="5067680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517" y="4367910"/>
            <a:ext cx="167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0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6242" y="3668141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517" y="2967672"/>
            <a:ext cx="1676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1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6242" y="2267902"/>
            <a:ext cx="83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0517" y="1568703"/>
            <a:ext cx="167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2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1377" y="5216461"/>
            <a:ext cx="2108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575757"/>
                </a:solidFill>
                <a:latin typeface="Calibri"/>
                <a:cs typeface="Calibri"/>
              </a:rPr>
              <a:t>B</a:t>
            </a: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P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66799" y="5216461"/>
            <a:ext cx="2768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solidFill>
                  <a:srgbClr val="575757"/>
                </a:solidFill>
                <a:latin typeface="Calibri"/>
                <a:cs typeface="Calibri"/>
              </a:rPr>
              <a:t>C</a:t>
            </a:r>
            <a:r>
              <a:rPr dirty="0" sz="900" spc="40">
                <a:solidFill>
                  <a:srgbClr val="575757"/>
                </a:solidFill>
                <a:latin typeface="Calibri"/>
                <a:cs typeface="Calibri"/>
              </a:rPr>
              <a:t>C</a:t>
            </a:r>
            <a:r>
              <a:rPr dirty="0" sz="900" spc="-45">
                <a:solidFill>
                  <a:srgbClr val="575757"/>
                </a:solidFill>
                <a:latin typeface="Calibri"/>
                <a:cs typeface="Calibri"/>
              </a:rPr>
              <a:t>D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58389" y="5216461"/>
            <a:ext cx="1860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3654" y="5216461"/>
            <a:ext cx="238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M</a:t>
            </a: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33114" y="5216461"/>
            <a:ext cx="2019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1751" y="5216461"/>
            <a:ext cx="1289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23459" y="5216461"/>
            <a:ext cx="18986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PY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54725" y="5216461"/>
            <a:ext cx="21145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0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01866" y="5216461"/>
            <a:ext cx="2070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T</a:t>
            </a: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9194" y="5216461"/>
            <a:ext cx="238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599051" y="769302"/>
            <a:ext cx="2760980" cy="24320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 b="0">
                <a:solidFill>
                  <a:srgbClr val="575757"/>
                </a:solidFill>
                <a:latin typeface="Calibri"/>
                <a:cs typeface="Calibri"/>
              </a:rPr>
              <a:t>EMPLOYEE</a:t>
            </a:r>
            <a:r>
              <a:rPr dirty="0" sz="1400" spc="-75" b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1400" spc="20" b="0">
                <a:solidFill>
                  <a:srgbClr val="575757"/>
                </a:solidFill>
                <a:latin typeface="Calibri"/>
                <a:cs typeface="Calibri"/>
              </a:rPr>
              <a:t>PERFORMANCE</a:t>
            </a:r>
            <a:r>
              <a:rPr dirty="0" sz="1400" spc="-30" b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1400" spc="10" b="0">
                <a:solidFill>
                  <a:srgbClr val="575757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791575" y="2028825"/>
            <a:ext cx="2343150" cy="3581400"/>
            <a:chOff x="8791575" y="2028825"/>
            <a:chExt cx="2343150" cy="358140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1575" y="2028825"/>
              <a:ext cx="2343150" cy="35814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353550" y="2286000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3143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14325" y="571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9709784" y="2236152"/>
            <a:ext cx="2711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900" spc="25">
                <a:solidFill>
                  <a:srgbClr val="575757"/>
                </a:solidFill>
                <a:latin typeface="Calibri"/>
                <a:cs typeface="Calibri"/>
              </a:rPr>
              <a:t>G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353550" y="286702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709784" y="2818129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solidFill>
                  <a:srgbClr val="575757"/>
                </a:solidFill>
                <a:latin typeface="Calibri"/>
                <a:cs typeface="Calibri"/>
              </a:rPr>
              <a:t>L</a:t>
            </a:r>
            <a:r>
              <a:rPr dirty="0" sz="900" spc="-25">
                <a:solidFill>
                  <a:srgbClr val="575757"/>
                </a:solidFill>
                <a:latin typeface="Calibri"/>
                <a:cs typeface="Calibri"/>
              </a:rPr>
              <a:t>O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344025" y="3438525"/>
            <a:ext cx="334010" cy="76835"/>
            <a:chOff x="9344025" y="3438525"/>
            <a:chExt cx="334010" cy="76835"/>
          </a:xfrm>
        </p:grpSpPr>
        <p:sp>
          <p:nvSpPr>
            <p:cNvPr id="64" name="object 64"/>
            <p:cNvSpPr/>
            <p:nvPr/>
          </p:nvSpPr>
          <p:spPr>
            <a:xfrm>
              <a:off x="9344025" y="3438525"/>
              <a:ext cx="323850" cy="66675"/>
            </a:xfrm>
            <a:custGeom>
              <a:avLst/>
              <a:gdLst/>
              <a:ahLst/>
              <a:cxnLst/>
              <a:rect l="l" t="t" r="r" b="b"/>
              <a:pathLst>
                <a:path w="323850" h="66675">
                  <a:moveTo>
                    <a:pt x="3238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323850" y="6667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348850" y="3443350"/>
              <a:ext cx="323850" cy="66675"/>
            </a:xfrm>
            <a:custGeom>
              <a:avLst/>
              <a:gdLst/>
              <a:ahLst/>
              <a:cxnLst/>
              <a:rect l="l" t="t" r="r" b="b"/>
              <a:pathLst>
                <a:path w="323850" h="66675">
                  <a:moveTo>
                    <a:pt x="0" y="66675"/>
                  </a:moveTo>
                  <a:lnTo>
                    <a:pt x="323837" y="66675"/>
                  </a:lnTo>
                  <a:lnTo>
                    <a:pt x="323837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E23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9709784" y="3400107"/>
            <a:ext cx="4470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75757"/>
                </a:solidFill>
                <a:latin typeface="Calibri"/>
                <a:cs typeface="Calibri"/>
              </a:rPr>
              <a:t>M</a:t>
            </a: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E</a:t>
            </a:r>
            <a:r>
              <a:rPr dirty="0" sz="900" spc="-30">
                <a:solidFill>
                  <a:srgbClr val="575757"/>
                </a:solidFill>
                <a:latin typeface="Calibri"/>
                <a:cs typeface="Calibri"/>
              </a:rPr>
              <a:t>D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900" spc="15">
                <a:solidFill>
                  <a:srgbClr val="575757"/>
                </a:solidFill>
                <a:latin typeface="Calibri"/>
                <a:cs typeface="Calibri"/>
              </a:rPr>
              <a:t>U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353550" y="40290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09784" y="3982720"/>
            <a:ext cx="5321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575757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E</a:t>
            </a:r>
            <a:r>
              <a:rPr dirty="0" sz="900" spc="-20">
                <a:solidFill>
                  <a:srgbClr val="575757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Y </a:t>
            </a:r>
            <a:r>
              <a:rPr dirty="0" sz="900" spc="-15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900" spc="30">
                <a:solidFill>
                  <a:srgbClr val="575757"/>
                </a:solidFill>
                <a:latin typeface="Calibri"/>
                <a:cs typeface="Calibri"/>
              </a:rPr>
              <a:t>G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353550" y="46386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340850" y="4565015"/>
            <a:ext cx="1027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dirty="0" sz="900">
                <a:solidFill>
                  <a:srgbClr val="575757"/>
                </a:solidFill>
                <a:latin typeface="Times New Roman"/>
                <a:cs typeface="Times New Roman"/>
              </a:rPr>
              <a:t> 	</a:t>
            </a:r>
            <a:r>
              <a:rPr dirty="0" sz="900" spc="10">
                <a:solidFill>
                  <a:srgbClr val="575757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xp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o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.</a:t>
            </a:r>
            <a:r>
              <a:rPr dirty="0" sz="900" spc="-1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(</a:t>
            </a:r>
            <a:r>
              <a:rPr dirty="0" sz="900" spc="-35">
                <a:solidFill>
                  <a:srgbClr val="575757"/>
                </a:solidFill>
                <a:latin typeface="Calibri"/>
                <a:cs typeface="Calibri"/>
              </a:rPr>
              <a:t>L</a:t>
            </a:r>
            <a:r>
              <a:rPr dirty="0" sz="900" spc="-25">
                <a:solidFill>
                  <a:srgbClr val="575757"/>
                </a:solidFill>
                <a:latin typeface="Calibri"/>
                <a:cs typeface="Calibri"/>
              </a:rPr>
              <a:t>O</a:t>
            </a:r>
            <a:r>
              <a:rPr dirty="0" sz="900" spc="20">
                <a:solidFill>
                  <a:srgbClr val="575757"/>
                </a:solidFill>
                <a:latin typeface="Calibri"/>
                <a:cs typeface="Calibri"/>
              </a:rPr>
              <a:t>W)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353550" y="521970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8062A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709784" y="5146928"/>
            <a:ext cx="894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75757"/>
                </a:solidFill>
                <a:latin typeface="Calibri"/>
                <a:cs typeface="Calibri"/>
              </a:rPr>
              <a:t>L</a:t>
            </a:r>
            <a:r>
              <a:rPr dirty="0" sz="900" spc="15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900" spc="-25">
                <a:solidFill>
                  <a:srgbClr val="575757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e</a:t>
            </a:r>
            <a:r>
              <a:rPr dirty="0" sz="900" spc="20">
                <a:solidFill>
                  <a:srgbClr val="575757"/>
                </a:solidFill>
                <a:latin typeface="Calibri"/>
                <a:cs typeface="Calibri"/>
              </a:rPr>
              <a:t>a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r</a:t>
            </a:r>
            <a:r>
              <a:rPr dirty="0" sz="900" spc="-75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solidFill>
                  <a:srgbClr val="575757"/>
                </a:solidFill>
                <a:latin typeface="Calibri"/>
                <a:cs typeface="Calibri"/>
              </a:rPr>
              <a:t>(</a:t>
            </a:r>
            <a:r>
              <a:rPr dirty="0" sz="900" spc="-65">
                <a:solidFill>
                  <a:srgbClr val="575757"/>
                </a:solidFill>
                <a:latin typeface="Calibri"/>
                <a:cs typeface="Calibri"/>
              </a:rPr>
              <a:t>V</a:t>
            </a:r>
            <a:r>
              <a:rPr dirty="0" sz="900" spc="5">
                <a:solidFill>
                  <a:srgbClr val="575757"/>
                </a:solidFill>
                <a:latin typeface="Calibri"/>
                <a:cs typeface="Calibri"/>
              </a:rPr>
              <a:t>E</a:t>
            </a:r>
            <a:r>
              <a:rPr dirty="0" sz="900" spc="35">
                <a:solidFill>
                  <a:srgbClr val="575757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Y</a:t>
            </a:r>
            <a:r>
              <a:rPr dirty="0" sz="900" spc="-65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900" spc="25">
                <a:solidFill>
                  <a:srgbClr val="575757"/>
                </a:solidFill>
                <a:latin typeface="Calibri"/>
                <a:cs typeface="Calibri"/>
              </a:rPr>
              <a:t>G</a:t>
            </a:r>
            <a:r>
              <a:rPr dirty="0" sz="900" spc="-40">
                <a:solidFill>
                  <a:srgbClr val="575757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287" y="671512"/>
            <a:ext cx="11858625" cy="5886450"/>
          </a:xfrm>
          <a:custGeom>
            <a:avLst/>
            <a:gdLst/>
            <a:ahLst/>
            <a:cxnLst/>
            <a:rect l="l" t="t" r="r" b="b"/>
            <a:pathLst>
              <a:path w="11858625" h="5886450">
                <a:moveTo>
                  <a:pt x="0" y="5886450"/>
                </a:moveTo>
                <a:lnTo>
                  <a:pt x="11858244" y="5886450"/>
                </a:lnTo>
                <a:lnTo>
                  <a:pt x="11858244" y="0"/>
                </a:lnTo>
                <a:lnTo>
                  <a:pt x="0" y="0"/>
                </a:lnTo>
                <a:lnTo>
                  <a:pt x="0" y="5886450"/>
                </a:lnTo>
                <a:close/>
              </a:path>
            </a:pathLst>
          </a:custGeom>
          <a:ln w="9525">
            <a:solidFill>
              <a:srgbClr val="0E233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c</a:t>
            </a:r>
            <a:r>
              <a:rPr dirty="0"/>
              <a:t>o</a:t>
            </a:r>
            <a:r>
              <a:rPr dirty="0" spc="20"/>
              <a:t>n</a:t>
            </a:r>
            <a:r>
              <a:rPr dirty="0" spc="-35"/>
              <a:t>c</a:t>
            </a:r>
            <a:r>
              <a:rPr dirty="0" spc="10"/>
              <a:t>l</a:t>
            </a:r>
            <a:r>
              <a:rPr dirty="0" spc="-45"/>
              <a:t>u</a:t>
            </a:r>
            <a:r>
              <a:rPr dirty="0"/>
              <a:t>s</a:t>
            </a:r>
            <a:r>
              <a:rPr dirty="0" spc="15"/>
              <a:t>i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5" y="1389570"/>
            <a:ext cx="11640820" cy="39077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050" marR="5080" indent="-6350">
              <a:lnSpc>
                <a:spcPct val="149200"/>
              </a:lnSpc>
              <a:spcBef>
                <a:spcPts val="80"/>
              </a:spcBef>
            </a:pPr>
            <a:r>
              <a:rPr dirty="0" sz="2400" spc="1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conclusion,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 spc="-15">
                <a:latin typeface="Times New Roman"/>
                <a:cs typeface="Times New Roman"/>
              </a:rPr>
              <a:t>Performance </a:t>
            </a:r>
            <a:r>
              <a:rPr dirty="0" sz="2400" spc="-10">
                <a:latin typeface="Times New Roman"/>
                <a:cs typeface="Times New Roman"/>
              </a:rPr>
              <a:t>Analysis </a:t>
            </a:r>
            <a:r>
              <a:rPr dirty="0" sz="2400">
                <a:latin typeface="Times New Roman"/>
                <a:cs typeface="Times New Roman"/>
              </a:rPr>
              <a:t>project </a:t>
            </a:r>
            <a:r>
              <a:rPr dirty="0" sz="2400" spc="-10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provided </a:t>
            </a:r>
            <a:r>
              <a:rPr dirty="0" sz="2400" spc="-5">
                <a:latin typeface="Times New Roman"/>
                <a:cs typeface="Times New Roman"/>
              </a:rPr>
              <a:t>valuable insights </a:t>
            </a:r>
            <a:r>
              <a:rPr dirty="0" sz="2400" spc="-20">
                <a:latin typeface="Times New Roman"/>
                <a:cs typeface="Times New Roman"/>
              </a:rPr>
              <a:t>into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strengths,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weaknesses,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opportunities,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threats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 </a:t>
            </a:r>
            <a:r>
              <a:rPr dirty="0" sz="2400" spc="-5">
                <a:latin typeface="Times New Roman"/>
                <a:cs typeface="Times New Roman"/>
              </a:rPr>
              <a:t>our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organization.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analyzing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employee </a:t>
            </a:r>
            <a:r>
              <a:rPr dirty="0" sz="2400" spc="-10">
                <a:latin typeface="Times New Roman"/>
                <a:cs typeface="Times New Roman"/>
              </a:rPr>
              <a:t>performance </a:t>
            </a:r>
            <a:r>
              <a:rPr dirty="0" sz="2400" spc="-5">
                <a:latin typeface="Times New Roman"/>
                <a:cs typeface="Times New Roman"/>
              </a:rPr>
              <a:t>data, we have </a:t>
            </a:r>
            <a:r>
              <a:rPr dirty="0" sz="2400">
                <a:latin typeface="Times New Roman"/>
                <a:cs typeface="Times New Roman"/>
              </a:rPr>
              <a:t>identified </a:t>
            </a:r>
            <a:r>
              <a:rPr dirty="0" sz="2400" spc="-5">
                <a:latin typeface="Times New Roman"/>
                <a:cs typeface="Times New Roman"/>
              </a:rPr>
              <a:t>areas </a:t>
            </a:r>
            <a:r>
              <a:rPr dirty="0" sz="2400" spc="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improvement, </a:t>
            </a:r>
            <a:r>
              <a:rPr dirty="0" sz="2400" spc="-10">
                <a:latin typeface="Times New Roman"/>
                <a:cs typeface="Times New Roman"/>
              </a:rPr>
              <a:t>optimized </a:t>
            </a:r>
            <a:r>
              <a:rPr dirty="0" sz="2400" spc="-5">
                <a:latin typeface="Times New Roman"/>
                <a:cs typeface="Times New Roman"/>
              </a:rPr>
              <a:t>performance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metrics,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targeted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training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programs.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This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project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empower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organization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make </a:t>
            </a:r>
            <a:r>
              <a:rPr dirty="0" sz="2400">
                <a:latin typeface="Times New Roman"/>
                <a:cs typeface="Times New Roman"/>
              </a:rPr>
              <a:t>data-driven </a:t>
            </a:r>
            <a:r>
              <a:rPr dirty="0" sz="2400" spc="-10">
                <a:latin typeface="Times New Roman"/>
                <a:cs typeface="Times New Roman"/>
              </a:rPr>
              <a:t>decisions, enhance </a:t>
            </a:r>
            <a:r>
              <a:rPr dirty="0" sz="2400" spc="-5">
                <a:latin typeface="Times New Roman"/>
                <a:cs typeface="Times New Roman"/>
              </a:rPr>
              <a:t>employee </a:t>
            </a:r>
            <a:r>
              <a:rPr dirty="0" sz="2400" spc="-10">
                <a:latin typeface="Times New Roman"/>
                <a:cs typeface="Times New Roman"/>
              </a:rPr>
              <a:t>engagement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productivity,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drive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business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growth.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Ultimately,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930"/>
              </a:spcBef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standard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employee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9075" y="4486274"/>
            <a:ext cx="4352925" cy="2371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" y="631253"/>
            <a:ext cx="11497310" cy="1112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dirty="0" sz="2400" spc="-5" b="0">
                <a:latin typeface="Times New Roman"/>
                <a:cs typeface="Times New Roman"/>
              </a:rPr>
              <a:t>management,</a:t>
            </a:r>
            <a:r>
              <a:rPr dirty="0" sz="2400" spc="-4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positioning</a:t>
            </a:r>
            <a:r>
              <a:rPr dirty="0" sz="2400" spc="-3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the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organization</a:t>
            </a:r>
            <a:r>
              <a:rPr dirty="0" sz="2400" spc="20" b="0">
                <a:latin typeface="Times New Roman"/>
                <a:cs typeface="Times New Roman"/>
              </a:rPr>
              <a:t> </a:t>
            </a:r>
            <a:r>
              <a:rPr dirty="0" sz="2400" spc="5" b="0">
                <a:latin typeface="Times New Roman"/>
                <a:cs typeface="Times New Roman"/>
              </a:rPr>
              <a:t>for</a:t>
            </a:r>
            <a:r>
              <a:rPr dirty="0" sz="2400" spc="-40" b="0">
                <a:latin typeface="Times New Roman"/>
                <a:cs typeface="Times New Roman"/>
              </a:rPr>
              <a:t> </a:t>
            </a:r>
            <a:r>
              <a:rPr dirty="0" sz="2400" spc="-15" b="0">
                <a:latin typeface="Times New Roman"/>
                <a:cs typeface="Times New Roman"/>
              </a:rPr>
              <a:t>continued</a:t>
            </a:r>
            <a:r>
              <a:rPr dirty="0" sz="2400" spc="50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excellence</a:t>
            </a:r>
            <a:r>
              <a:rPr dirty="0" sz="2400" spc="-2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and</a:t>
            </a:r>
            <a:r>
              <a:rPr dirty="0" sz="2400" spc="2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competitiveness</a:t>
            </a:r>
            <a:r>
              <a:rPr dirty="0" sz="2400" spc="1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in the </a:t>
            </a:r>
            <a:r>
              <a:rPr dirty="0" sz="2400" spc="-58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447675" y="2847351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727" y="689927"/>
            <a:ext cx="38938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0">
                <a:latin typeface="Trebuchet MS"/>
                <a:cs typeface="Trebuchet MS"/>
              </a:rPr>
              <a:t>PROJECT</a:t>
            </a:r>
            <a:r>
              <a:rPr dirty="0" sz="4250" spc="-25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669" y="1917699"/>
            <a:ext cx="5676900" cy="136842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0"/>
              </a:spcBef>
            </a:pPr>
            <a:r>
              <a:rPr dirty="0" sz="4400" spc="20" b="1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7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spc="15" b="1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dirty="0" sz="4400" spc="-108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dirty="0" sz="4400" spc="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4400" spc="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spc="20" b="1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6075" y="1428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179346" y="0"/>
            <a:ext cx="5017770" cy="6863080"/>
            <a:chOff x="7179346" y="0"/>
            <a:chExt cx="5017770" cy="6863080"/>
          </a:xfrm>
        </p:grpSpPr>
        <p:sp>
          <p:nvSpPr>
            <p:cNvPr id="10" name="object 10"/>
            <p:cNvSpPr/>
            <p:nvPr/>
          </p:nvSpPr>
          <p:spPr>
            <a:xfrm>
              <a:off x="7184108" y="14350"/>
              <a:ext cx="5008245" cy="6844030"/>
            </a:xfrm>
            <a:custGeom>
              <a:avLst/>
              <a:gdLst/>
              <a:ahLst/>
              <a:cxnLst/>
              <a:rect l="l" t="t" r="r" b="b"/>
              <a:pathLst>
                <a:path w="5008245" h="6844030">
                  <a:moveTo>
                    <a:pt x="3325327" y="6843645"/>
                  </a:moveTo>
                  <a:lnTo>
                    <a:pt x="2031392" y="0"/>
                  </a:lnTo>
                </a:path>
                <a:path w="5008245" h="6844030">
                  <a:moveTo>
                    <a:pt x="0" y="6843647"/>
                  </a:moveTo>
                  <a:lnTo>
                    <a:pt x="5007891" y="3689214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43950" y="0"/>
              <a:ext cx="3448050" cy="6848475"/>
            </a:xfrm>
            <a:custGeom>
              <a:avLst/>
              <a:gdLst/>
              <a:ahLst/>
              <a:cxnLst/>
              <a:rect l="l" t="t" r="r" b="b"/>
              <a:pathLst>
                <a:path w="3448050" h="6848475">
                  <a:moveTo>
                    <a:pt x="3447796" y="0"/>
                  </a:moveTo>
                  <a:lnTo>
                    <a:pt x="432307" y="0"/>
                  </a:lnTo>
                  <a:lnTo>
                    <a:pt x="972311" y="1413002"/>
                  </a:lnTo>
                  <a:lnTo>
                    <a:pt x="1349882" y="3420999"/>
                  </a:lnTo>
                  <a:lnTo>
                    <a:pt x="409194" y="6397536"/>
                  </a:lnTo>
                  <a:lnTo>
                    <a:pt x="0" y="6848474"/>
                  </a:lnTo>
                  <a:lnTo>
                    <a:pt x="3447796" y="6848474"/>
                  </a:lnTo>
                  <a:lnTo>
                    <a:pt x="3447796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09680" y="6484767"/>
            <a:ext cx="749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63080"/>
            <a:chOff x="0" y="0"/>
            <a:chExt cx="12192000" cy="6863080"/>
          </a:xfrm>
        </p:grpSpPr>
        <p:sp>
          <p:nvSpPr>
            <p:cNvPr id="5" name="object 5"/>
            <p:cNvSpPr/>
            <p:nvPr/>
          </p:nvSpPr>
          <p:spPr>
            <a:xfrm>
              <a:off x="0" y="28570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5"/>
                  </a:lnTo>
                  <a:lnTo>
                    <a:pt x="12192000" y="6829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96476" y="23875"/>
              <a:ext cx="1199515" cy="6834505"/>
            </a:xfrm>
            <a:custGeom>
              <a:avLst/>
              <a:gdLst/>
              <a:ahLst/>
              <a:cxnLst/>
              <a:rect l="l" t="t" r="r" b="b"/>
              <a:pathLst>
                <a:path w="1199515" h="6834505">
                  <a:moveTo>
                    <a:pt x="1198999" y="68341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5"/>
                  </a:lnTo>
                  <a:lnTo>
                    <a:pt x="3257550" y="3809995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3"/>
                  </a:lnTo>
                  <a:lnTo>
                    <a:pt x="1819275" y="3267073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53427" y="6535270"/>
            <a:ext cx="175768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</a:t>
            </a:r>
            <a:r>
              <a:rPr dirty="0" sz="1100" spc="-15">
                <a:solidFill>
                  <a:srgbClr val="2C83C3"/>
                </a:solidFill>
                <a:latin typeface="Trebuchet MS"/>
                <a:cs typeface="Trebuchet MS"/>
              </a:rPr>
              <a:t>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2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3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4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9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0727" y="531177"/>
            <a:ext cx="23482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93339" y="1505838"/>
            <a:ext cx="4457065" cy="34442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471930">
              <a:lnSpc>
                <a:spcPct val="102400"/>
              </a:lnSpc>
              <a:spcBef>
                <a:spcPts val="50"/>
              </a:spcBef>
            </a:pP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1.Project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2.Problem</a:t>
            </a:r>
            <a:r>
              <a:rPr dirty="0" sz="275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6.Modelling</a:t>
            </a:r>
            <a:r>
              <a:rPr dirty="0" sz="2750" spc="-1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883919">
              <a:lnSpc>
                <a:spcPts val="3379"/>
              </a:lnSpc>
            </a:pP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7.Results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227" y="689927"/>
            <a:ext cx="548830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0">
                <a:latin typeface="Trebuchet MS"/>
                <a:cs typeface="Trebuchet MS"/>
              </a:rPr>
              <a:t>PROBLEM</a:t>
            </a:r>
            <a:r>
              <a:rPr dirty="0" sz="4250" spc="-95">
                <a:latin typeface="Trebuchet MS"/>
                <a:cs typeface="Trebuchet MS"/>
              </a:rPr>
              <a:t> </a:t>
            </a:r>
            <a:r>
              <a:rPr dirty="0" sz="4250" spc="-55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550" y="742950"/>
            <a:ext cx="11772900" cy="5734050"/>
            <a:chOff x="209550" y="742950"/>
            <a:chExt cx="11772900" cy="5734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219450"/>
              <a:ext cx="2762250" cy="32575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9550" y="742950"/>
              <a:ext cx="11772900" cy="5657850"/>
            </a:xfrm>
            <a:custGeom>
              <a:avLst/>
              <a:gdLst/>
              <a:ahLst/>
              <a:cxnLst/>
              <a:rect l="l" t="t" r="r" b="b"/>
              <a:pathLst>
                <a:path w="11772900" h="5657850">
                  <a:moveTo>
                    <a:pt x="11772900" y="0"/>
                  </a:moveTo>
                  <a:lnTo>
                    <a:pt x="0" y="0"/>
                  </a:lnTo>
                  <a:lnTo>
                    <a:pt x="0" y="5657850"/>
                  </a:lnTo>
                  <a:lnTo>
                    <a:pt x="11772900" y="5657850"/>
                  </a:lnTo>
                  <a:lnTo>
                    <a:pt x="117729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85432" y="497903"/>
            <a:ext cx="10873740" cy="581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734" marR="188595" indent="-407670">
              <a:lnSpc>
                <a:spcPct val="153300"/>
              </a:lnSpc>
              <a:spcBef>
                <a:spcPts val="95"/>
              </a:spcBef>
              <a:buFont typeface="Times New Roman"/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DENTIFYING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STRENGTHS</a:t>
            </a:r>
            <a:r>
              <a:rPr dirty="0" sz="2000" spc="-229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WEAKNESSES: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Understand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individual</a:t>
            </a:r>
            <a:r>
              <a:rPr dirty="0" sz="2000" spc="9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skills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and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areas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for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improvement.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20" b="1">
                <a:latin typeface="Times New Roman"/>
                <a:cs typeface="Times New Roman"/>
              </a:rPr>
              <a:t>SETTING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GOALS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EXPECTATIONS: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Establish</a:t>
            </a:r>
            <a:r>
              <a:rPr dirty="0" sz="2000" spc="7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clear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objectives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and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targets.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-55" b="1">
                <a:latin typeface="Times New Roman"/>
                <a:cs typeface="Times New Roman"/>
              </a:rPr>
              <a:t>EVALUATING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JOB </a:t>
            </a:r>
            <a:r>
              <a:rPr dirty="0" sz="2000" spc="-50" b="1">
                <a:latin typeface="Times New Roman"/>
                <a:cs typeface="Times New Roman"/>
              </a:rPr>
              <a:t>FIT: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Determine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if</a:t>
            </a:r>
            <a:r>
              <a:rPr dirty="0" sz="2000" spc="15" b="1">
                <a:latin typeface="Times New Roman"/>
                <a:cs typeface="Times New Roman"/>
              </a:rPr>
              <a:t> employees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are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suited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for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their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roles.</a:t>
            </a:r>
            <a:endParaRPr sz="2000">
              <a:latin typeface="Times New Roman"/>
              <a:cs typeface="Times New Roman"/>
            </a:endParaRPr>
          </a:p>
          <a:p>
            <a:pPr marL="419734" marR="1582420" indent="-407670">
              <a:lnSpc>
                <a:spcPct val="106300"/>
              </a:lnSpc>
              <a:spcBef>
                <a:spcPts val="905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25" b="1">
                <a:latin typeface="Times New Roman"/>
                <a:cs typeface="Times New Roman"/>
              </a:rPr>
              <a:t>DEVELOPMENT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30" b="1">
                <a:latin typeface="Times New Roman"/>
                <a:cs typeface="Times New Roman"/>
              </a:rPr>
              <a:t>GROWTH: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Create</a:t>
            </a:r>
            <a:r>
              <a:rPr dirty="0" sz="2000" spc="20" b="1">
                <a:latin typeface="Times New Roman"/>
                <a:cs typeface="Times New Roman"/>
              </a:rPr>
              <a:t> training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plans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opportunities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for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advancement.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20" b="1">
                <a:latin typeface="Times New Roman"/>
                <a:cs typeface="Times New Roman"/>
              </a:rPr>
              <a:t>PERFORMANCE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IMPROVEMENT:</a:t>
            </a:r>
            <a:r>
              <a:rPr dirty="0" sz="2000" spc="-24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Address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underperformance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and </a:t>
            </a:r>
            <a:r>
              <a:rPr dirty="0" sz="2000" spc="5" b="1">
                <a:latin typeface="Times New Roman"/>
                <a:cs typeface="Times New Roman"/>
              </a:rPr>
              <a:t>provide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support.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-55" b="1">
                <a:latin typeface="Times New Roman"/>
                <a:cs typeface="Times New Roman"/>
              </a:rPr>
              <a:t>FAIR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COMPENSATION</a:t>
            </a:r>
            <a:r>
              <a:rPr dirty="0" sz="2000" spc="-204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REWARDS: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Base</a:t>
            </a:r>
            <a:r>
              <a:rPr dirty="0" sz="2000" spc="5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salary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benefits</a:t>
            </a:r>
            <a:r>
              <a:rPr dirty="0" sz="2000" spc="30" b="1">
                <a:latin typeface="Times New Roman"/>
                <a:cs typeface="Times New Roman"/>
              </a:rPr>
              <a:t> 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20" b="1">
                <a:latin typeface="Times New Roman"/>
                <a:cs typeface="Times New Roman"/>
              </a:rPr>
              <a:t>SUCCESSION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PLANNING: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Identify </a:t>
            </a:r>
            <a:r>
              <a:rPr dirty="0" sz="2000" spc="10" b="1">
                <a:latin typeface="Times New Roman"/>
                <a:cs typeface="Times New Roman"/>
              </a:rPr>
              <a:t>future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leaders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key</a:t>
            </a:r>
            <a:r>
              <a:rPr dirty="0" sz="2000" spc="5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players.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dirty="0" sz="2000" spc="20" b="1">
                <a:latin typeface="Times New Roman"/>
                <a:cs typeface="Times New Roman"/>
              </a:rPr>
              <a:t>ENHANCING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EMPLOYEE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ENGAGEMENT: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Recognize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and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value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contributions.</a:t>
            </a:r>
            <a:endParaRPr sz="20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50200"/>
              </a:lnSpc>
              <a:spcBef>
                <a:spcPts val="75"/>
              </a:spcBef>
              <a:buAutoNum type="arabicPeriod"/>
              <a:tabLst>
                <a:tab pos="419734" algn="l"/>
                <a:tab pos="420370" algn="l"/>
                <a:tab pos="1470025" algn="l"/>
                <a:tab pos="2943860" algn="l"/>
                <a:tab pos="3978910" algn="l"/>
                <a:tab pos="5793105" algn="l"/>
                <a:tab pos="6866255" algn="l"/>
                <a:tab pos="844804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STRATEGIC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DECISION-MAKING: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Inform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business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decisions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with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data-driven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insights. 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50" b="1">
                <a:latin typeface="Times New Roman"/>
                <a:cs typeface="Times New Roman"/>
              </a:rPr>
              <a:t>R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spc="45" b="1">
                <a:latin typeface="Times New Roman"/>
                <a:cs typeface="Times New Roman"/>
              </a:rPr>
              <a:t>G</a:t>
            </a:r>
            <a:r>
              <a:rPr dirty="0" sz="2000" spc="50" b="1">
                <a:latin typeface="Times New Roman"/>
                <a:cs typeface="Times New Roman"/>
              </a:rPr>
              <a:t>U</a:t>
            </a:r>
            <a:r>
              <a:rPr dirty="0" sz="2000" spc="15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2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25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25" b="1">
                <a:latin typeface="Times New Roman"/>
                <a:cs typeface="Times New Roman"/>
              </a:rPr>
              <a:t>A</a:t>
            </a:r>
            <a:r>
              <a:rPr dirty="0" sz="2000" spc="-360" b="1">
                <a:latin typeface="Times New Roman"/>
                <a:cs typeface="Times New Roman"/>
              </a:rPr>
              <a:t>L</a:t>
            </a:r>
            <a:r>
              <a:rPr dirty="0" sz="2000" spc="50" b="1">
                <a:latin typeface="Times New Roman"/>
                <a:cs typeface="Times New Roman"/>
              </a:rPr>
              <a:t>Y</a:t>
            </a:r>
            <a:r>
              <a:rPr dirty="0" sz="2000" spc="-10" b="1">
                <a:latin typeface="Times New Roman"/>
                <a:cs typeface="Times New Roman"/>
              </a:rPr>
              <a:t>S</a:t>
            </a:r>
            <a:r>
              <a:rPr dirty="0" sz="2000" spc="25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40" b="1">
                <a:latin typeface="Times New Roman"/>
                <a:cs typeface="Times New Roman"/>
              </a:rPr>
              <a:t>HE</a:t>
            </a:r>
            <a:r>
              <a:rPr dirty="0" sz="2000" spc="30" b="1">
                <a:latin typeface="Times New Roman"/>
                <a:cs typeface="Times New Roman"/>
              </a:rPr>
              <a:t>L</a:t>
            </a:r>
            <a:r>
              <a:rPr dirty="0" sz="2000" spc="50" b="1">
                <a:latin typeface="Times New Roman"/>
                <a:cs typeface="Times New Roman"/>
              </a:rPr>
              <a:t>P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35" b="1">
                <a:latin typeface="Times New Roman"/>
                <a:cs typeface="Times New Roman"/>
              </a:rPr>
              <a:t>E</a:t>
            </a:r>
            <a:r>
              <a:rPr dirty="0" sz="2000" spc="35" b="1">
                <a:latin typeface="Times New Roman"/>
                <a:cs typeface="Times New Roman"/>
              </a:rPr>
              <a:t>M</a:t>
            </a:r>
            <a:r>
              <a:rPr dirty="0" sz="2000" spc="5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sz="2000" spc="45" b="1">
                <a:latin typeface="Times New Roman"/>
                <a:cs typeface="Times New Roman"/>
              </a:rPr>
              <a:t>O</a:t>
            </a:r>
            <a:r>
              <a:rPr dirty="0" sz="2000" spc="50" b="1">
                <a:latin typeface="Times New Roman"/>
                <a:cs typeface="Times New Roman"/>
              </a:rPr>
              <a:t>Y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E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15" b="1">
                <a:latin typeface="Times New Roman"/>
                <a:cs typeface="Times New Roman"/>
              </a:rPr>
              <a:t>G</a:t>
            </a:r>
            <a:r>
              <a:rPr dirty="0" sz="2000" spc="55" b="1">
                <a:latin typeface="Times New Roman"/>
                <a:cs typeface="Times New Roman"/>
              </a:rPr>
              <a:t>R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-340" b="1">
                <a:latin typeface="Times New Roman"/>
                <a:cs typeface="Times New Roman"/>
              </a:rPr>
              <a:t>W</a:t>
            </a:r>
            <a:r>
              <a:rPr dirty="0" sz="2000" spc="5" b="1">
                <a:latin typeface="Times New Roman"/>
                <a:cs typeface="Times New Roman"/>
              </a:rPr>
              <a:t>,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30" b="1">
                <a:latin typeface="Times New Roman"/>
                <a:cs typeface="Times New Roman"/>
              </a:rPr>
              <a:t>MP</a:t>
            </a:r>
            <a:r>
              <a:rPr dirty="0" sz="2000" spc="15" b="1">
                <a:latin typeface="Times New Roman"/>
                <a:cs typeface="Times New Roman"/>
              </a:rPr>
              <a:t>R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55" b="1">
                <a:latin typeface="Times New Roman"/>
                <a:cs typeface="Times New Roman"/>
              </a:rPr>
              <a:t>V</a:t>
            </a:r>
            <a:r>
              <a:rPr dirty="0" sz="2000" spc="30" b="1">
                <a:latin typeface="Times New Roman"/>
                <a:cs typeface="Times New Roman"/>
              </a:rPr>
              <a:t>E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20" b="1">
                <a:latin typeface="Times New Roman"/>
                <a:cs typeface="Times New Roman"/>
              </a:rPr>
              <a:t>O</a:t>
            </a:r>
            <a:r>
              <a:rPr dirty="0" sz="2000" spc="50" b="1">
                <a:latin typeface="Times New Roman"/>
                <a:cs typeface="Times New Roman"/>
              </a:rPr>
              <a:t>R</a:t>
            </a:r>
            <a:r>
              <a:rPr dirty="0" sz="2000" spc="20" b="1">
                <a:latin typeface="Times New Roman"/>
                <a:cs typeface="Times New Roman"/>
              </a:rPr>
              <a:t>G</a:t>
            </a:r>
            <a:r>
              <a:rPr dirty="0" sz="2000" spc="50" b="1">
                <a:latin typeface="Times New Roman"/>
                <a:cs typeface="Times New Roman"/>
              </a:rPr>
              <a:t>A</a:t>
            </a:r>
            <a:r>
              <a:rPr dirty="0" sz="2000" spc="30" b="1">
                <a:latin typeface="Times New Roman"/>
                <a:cs typeface="Times New Roman"/>
              </a:rPr>
              <a:t>N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30" b="1">
                <a:latin typeface="Times New Roman"/>
                <a:cs typeface="Times New Roman"/>
              </a:rPr>
              <a:t>Z</a:t>
            </a:r>
            <a:r>
              <a:rPr dirty="0" sz="2000" spc="-285" b="1">
                <a:latin typeface="Times New Roman"/>
                <a:cs typeface="Times New Roman"/>
              </a:rPr>
              <a:t>A</a:t>
            </a:r>
            <a:r>
              <a:rPr dirty="0" sz="2000" spc="3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4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N</a:t>
            </a:r>
            <a:r>
              <a:rPr dirty="0" sz="2000" spc="15" b="1">
                <a:latin typeface="Times New Roman"/>
                <a:cs typeface="Times New Roman"/>
              </a:rPr>
              <a:t>A</a:t>
            </a:r>
            <a:r>
              <a:rPr dirty="0" sz="2000" spc="2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2000" spc="20" b="1">
                <a:latin typeface="Times New Roman"/>
                <a:cs typeface="Times New Roman"/>
              </a:rPr>
              <a:t>EFFICIENCY</a:t>
            </a:r>
            <a:r>
              <a:rPr dirty="0" sz="2000" spc="2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AND </a:t>
            </a:r>
            <a:r>
              <a:rPr dirty="0" sz="2000" spc="25" b="1">
                <a:latin typeface="Times New Roman"/>
                <a:cs typeface="Times New Roman"/>
              </a:rPr>
              <a:t>DRIVES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BUSINESS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SUCCESS</a:t>
            </a:r>
            <a:r>
              <a:rPr dirty="0" sz="1800" spc="2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867" y="689927"/>
            <a:ext cx="511429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0">
                <a:latin typeface="Trebuchet MS"/>
                <a:cs typeface="Trebuchet MS"/>
              </a:rPr>
              <a:t>PROJECT</a:t>
            </a:r>
            <a:r>
              <a:rPr dirty="0" sz="4250" spc="-130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67" y="1190053"/>
            <a:ext cx="8700770" cy="51854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9050" marR="812800" indent="-6350">
              <a:lnSpc>
                <a:spcPct val="151900"/>
              </a:lnSpc>
              <a:spcBef>
                <a:spcPts val="50"/>
              </a:spcBef>
            </a:pP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Employee Performance Analysis project </a:t>
            </a:r>
            <a:r>
              <a:rPr dirty="0" sz="2000" spc="20">
                <a:latin typeface="Times New Roman"/>
                <a:cs typeface="Times New Roman"/>
              </a:rPr>
              <a:t>aims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15">
                <a:latin typeface="Times New Roman"/>
                <a:cs typeface="Times New Roman"/>
              </a:rPr>
              <a:t>enhance employee </a:t>
            </a:r>
            <a:r>
              <a:rPr dirty="0" sz="2000" spc="20">
                <a:latin typeface="Times New Roman"/>
                <a:cs typeface="Times New Roman"/>
              </a:rPr>
              <a:t> 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15">
                <a:latin typeface="Times New Roman"/>
                <a:cs typeface="Times New Roman"/>
              </a:rPr>
              <a:t>business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success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through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data-driven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insights.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will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collect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relevant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data,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establish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clear</a:t>
            </a:r>
            <a:r>
              <a:rPr dirty="0" sz="2000" spc="20">
                <a:latin typeface="Times New Roman"/>
                <a:cs typeface="Times New Roman"/>
              </a:rPr>
              <a:t> performance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metrics,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conduct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statistical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50700"/>
              </a:lnSpc>
              <a:spcBef>
                <a:spcPts val="285"/>
              </a:spcBef>
            </a:pPr>
            <a:r>
              <a:rPr dirty="0" sz="2000" spc="15">
                <a:latin typeface="Times New Roman"/>
                <a:cs typeface="Times New Roman"/>
              </a:rPr>
              <a:t>analysis,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present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findings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recommendations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stakeholders.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scope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includes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identifying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strengths,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weaknesses,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opportunities,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threats,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implementing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actions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address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gaps,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develop </a:t>
            </a:r>
            <a:r>
              <a:rPr dirty="0" sz="2000" spc="10">
                <a:latin typeface="Times New Roman"/>
                <a:cs typeface="Times New Roman"/>
              </a:rPr>
              <a:t>training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programs,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enhance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employee engagement.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will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deliver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comprehensive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analysis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report,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actionable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recommendations,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customized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training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plans,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enhanced </a:t>
            </a:r>
            <a:r>
              <a:rPr dirty="0" sz="2000" spc="20">
                <a:latin typeface="Times New Roman"/>
                <a:cs typeface="Times New Roman"/>
              </a:rPr>
              <a:t> performance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evaluation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framework.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timeline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[insert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timeline],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will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involve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HR,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management,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department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heads,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employees,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will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benefit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77375" y="2647950"/>
            <a:ext cx="2714625" cy="3810000"/>
            <a:chOff x="9477375" y="2647950"/>
            <a:chExt cx="2714625" cy="3810000"/>
          </a:xfrm>
        </p:grpSpPr>
        <p:sp>
          <p:nvSpPr>
            <p:cNvPr id="6" name="object 6"/>
            <p:cNvSpPr/>
            <p:nvPr/>
          </p:nvSpPr>
          <p:spPr>
            <a:xfrm>
              <a:off x="10010775" y="5362575"/>
              <a:ext cx="352425" cy="457200"/>
            </a:xfrm>
            <a:custGeom>
              <a:avLst/>
              <a:gdLst/>
              <a:ahLst/>
              <a:cxnLst/>
              <a:rect l="l" t="t" r="r" b="b"/>
              <a:pathLst>
                <a:path w="352425" h="457200">
                  <a:moveTo>
                    <a:pt x="3524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52425" y="457200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10775" y="5895975"/>
              <a:ext cx="142875" cy="180975"/>
            </a:xfrm>
            <a:custGeom>
              <a:avLst/>
              <a:gdLst/>
              <a:ahLst/>
              <a:cxnLst/>
              <a:rect l="l" t="t" r="r" b="b"/>
              <a:pathLst>
                <a:path w="142875" h="180975">
                  <a:moveTo>
                    <a:pt x="1428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42875" y="1809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7375" y="2647950"/>
              <a:ext cx="2714625" cy="38100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506200" y="1285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2117" y="494728"/>
            <a:ext cx="7990840" cy="960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95"/>
              </a:spcBef>
            </a:pP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organization</a:t>
            </a:r>
            <a:r>
              <a:rPr dirty="0" sz="2000" spc="25">
                <a:latin typeface="Times New Roman"/>
                <a:cs typeface="Times New Roman"/>
              </a:rPr>
              <a:t> through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data-driven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decision-making,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improved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employee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engagement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productivity,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increased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business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efficiency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452" y="1615693"/>
            <a:ext cx="461200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latin typeface="Trebuchet MS"/>
                <a:cs typeface="Trebuchet MS"/>
              </a:rPr>
              <a:t>WHOARETHEENDUSERS?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702" y="2203450"/>
            <a:ext cx="3871595" cy="3774440"/>
          </a:xfrm>
          <a:prstGeom prst="rect">
            <a:avLst/>
          </a:prstGeom>
        </p:spPr>
        <p:txBody>
          <a:bodyPr wrap="square" lIns="0" tIns="277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793750" algn="l"/>
              </a:tabLst>
            </a:pPr>
            <a:r>
              <a:rPr dirty="0" sz="3200" spc="25">
                <a:latin typeface="Wingdings"/>
                <a:cs typeface="Wingdings"/>
              </a:rPr>
              <a:t></a:t>
            </a:r>
            <a:r>
              <a:rPr dirty="0" sz="3200" spc="25">
                <a:latin typeface="Times New Roman"/>
                <a:cs typeface="Times New Roman"/>
              </a:rPr>
              <a:t>	EMPLOYER</a:t>
            </a:r>
            <a:endParaRPr sz="3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2095"/>
              </a:spcBef>
              <a:tabLst>
                <a:tab pos="799465" algn="l"/>
              </a:tabLst>
            </a:pPr>
            <a:r>
              <a:rPr dirty="0" sz="3200" spc="25">
                <a:latin typeface="Wingdings"/>
                <a:cs typeface="Wingdings"/>
              </a:rPr>
              <a:t></a:t>
            </a:r>
            <a:r>
              <a:rPr dirty="0" sz="3200" spc="25">
                <a:latin typeface="Times New Roman"/>
                <a:cs typeface="Times New Roman"/>
              </a:rPr>
              <a:t>	</a:t>
            </a:r>
            <a:r>
              <a:rPr dirty="0" sz="3200" spc="20">
                <a:latin typeface="Times New Roman"/>
                <a:cs typeface="Times New Roman"/>
              </a:rPr>
              <a:t>EMPLOYEE</a:t>
            </a:r>
            <a:endParaRPr sz="3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939"/>
              </a:spcBef>
              <a:tabLst>
                <a:tab pos="799465" algn="l"/>
              </a:tabLst>
            </a:pPr>
            <a:r>
              <a:rPr dirty="0" sz="3200" spc="25">
                <a:latin typeface="Wingdings"/>
                <a:cs typeface="Wingdings"/>
              </a:rPr>
              <a:t></a:t>
            </a:r>
            <a:r>
              <a:rPr dirty="0" sz="3200" spc="25">
                <a:latin typeface="Times New Roman"/>
                <a:cs typeface="Times New Roman"/>
              </a:rPr>
              <a:t>	</a:t>
            </a:r>
            <a:r>
              <a:rPr dirty="0" sz="3200" spc="-35">
                <a:latin typeface="Times New Roman"/>
                <a:cs typeface="Times New Roman"/>
              </a:rPr>
              <a:t>ORGANISATION</a:t>
            </a:r>
            <a:endParaRPr sz="3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2095"/>
              </a:spcBef>
              <a:tabLst>
                <a:tab pos="799465" algn="l"/>
              </a:tabLst>
            </a:pPr>
            <a:r>
              <a:rPr dirty="0" sz="3200" spc="20">
                <a:latin typeface="Wingdings"/>
                <a:cs typeface="Wingdings"/>
              </a:rPr>
              <a:t></a:t>
            </a:r>
            <a:r>
              <a:rPr dirty="0" sz="3200" spc="20">
                <a:latin typeface="Times New Roman"/>
                <a:cs typeface="Times New Roman"/>
              </a:rPr>
              <a:t>	</a:t>
            </a:r>
            <a:r>
              <a:rPr dirty="0" sz="3200" spc="35">
                <a:latin typeface="Times New Roman"/>
                <a:cs typeface="Times New Roman"/>
              </a:rPr>
              <a:t>IT</a:t>
            </a:r>
            <a:r>
              <a:rPr dirty="0" sz="3200" spc="-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SECTORS</a:t>
            </a:r>
            <a:endParaRPr sz="3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2095"/>
              </a:spcBef>
              <a:tabLst>
                <a:tab pos="799465" algn="l"/>
              </a:tabLst>
            </a:pPr>
            <a:r>
              <a:rPr dirty="0" sz="3200" spc="25">
                <a:latin typeface="Wingdings"/>
                <a:cs typeface="Wingdings"/>
              </a:rPr>
              <a:t></a:t>
            </a:r>
            <a:r>
              <a:rPr dirty="0" sz="3200" spc="25">
                <a:latin typeface="Times New Roman"/>
                <a:cs typeface="Times New Roman"/>
              </a:rPr>
              <a:t>	</a:t>
            </a:r>
            <a:r>
              <a:rPr dirty="0" sz="3200" spc="20">
                <a:latin typeface="Times New Roman"/>
                <a:cs typeface="Times New Roman"/>
              </a:rPr>
              <a:t>BUSINESS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30">
                <a:latin typeface="Times New Roman"/>
                <a:cs typeface="Times New Roman"/>
              </a:rPr>
              <a:t>FIRM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6075" y="2181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0"/>
                </a:lnTo>
                <a:lnTo>
                  <a:pt x="447675" y="284797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92" y="1023874"/>
            <a:ext cx="283591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93750" algn="l"/>
              </a:tabLst>
            </a:pPr>
            <a:r>
              <a:rPr dirty="0" sz="3200" spc="25" b="0">
                <a:latin typeface="Wingdings"/>
                <a:cs typeface="Wingdings"/>
              </a:rPr>
              <a:t></a:t>
            </a:r>
            <a:r>
              <a:rPr dirty="0" sz="3200" spc="25" b="0">
                <a:latin typeface="Times New Roman"/>
                <a:cs typeface="Times New Roman"/>
              </a:rPr>
              <a:t>	</a:t>
            </a:r>
            <a:r>
              <a:rPr dirty="0" sz="3200" spc="-10" b="0">
                <a:latin typeface="Times New Roman"/>
                <a:cs typeface="Times New Roman"/>
              </a:rPr>
              <a:t>COMPANY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117" y="2035810"/>
            <a:ext cx="942022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-45" b="1">
                <a:latin typeface="Trebuchet MS"/>
                <a:cs typeface="Trebuchet MS"/>
              </a:rPr>
              <a:t>U</a:t>
            </a:r>
            <a:r>
              <a:rPr dirty="0" sz="3600" b="1">
                <a:latin typeface="Trebuchet MS"/>
                <a:cs typeface="Trebuchet MS"/>
              </a:rPr>
              <a:t>R</a:t>
            </a:r>
            <a:r>
              <a:rPr dirty="0" sz="3600" b="1">
                <a:latin typeface="Trebuchet MS"/>
                <a:cs typeface="Trebuchet MS"/>
              </a:rPr>
              <a:t> </a:t>
            </a:r>
            <a:r>
              <a:rPr dirty="0" sz="3600" spc="-45" b="1">
                <a:latin typeface="Trebuchet MS"/>
                <a:cs typeface="Trebuchet MS"/>
              </a:rPr>
              <a:t>S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25" b="1">
                <a:latin typeface="Trebuchet MS"/>
                <a:cs typeface="Trebuchet MS"/>
              </a:rPr>
              <a:t>L</a:t>
            </a:r>
            <a:r>
              <a:rPr dirty="0" sz="3600" spc="-45" b="1">
                <a:latin typeface="Trebuchet MS"/>
                <a:cs typeface="Trebuchet MS"/>
              </a:rPr>
              <a:t>U</a:t>
            </a:r>
            <a:r>
              <a:rPr dirty="0" sz="3600" spc="-30" b="1">
                <a:latin typeface="Trebuchet MS"/>
                <a:cs typeface="Trebuchet MS"/>
              </a:rPr>
              <a:t>T</a:t>
            </a:r>
            <a:r>
              <a:rPr dirty="0" sz="3600" spc="40" b="1">
                <a:latin typeface="Trebuchet MS"/>
                <a:cs typeface="Trebuchet MS"/>
              </a:rPr>
              <a:t>I</a:t>
            </a:r>
            <a:r>
              <a:rPr dirty="0" sz="3600" spc="-60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r>
              <a:rPr dirty="0" sz="3600" spc="-395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A</a:t>
            </a:r>
            <a:r>
              <a:rPr dirty="0" sz="3600" spc="-5" b="1">
                <a:latin typeface="Trebuchet MS"/>
                <a:cs typeface="Trebuchet MS"/>
              </a:rPr>
              <a:t>N</a:t>
            </a:r>
            <a:r>
              <a:rPr dirty="0" sz="3600" b="1">
                <a:latin typeface="Trebuchet MS"/>
                <a:cs typeface="Trebuchet MS"/>
              </a:rPr>
              <a:t>D</a:t>
            </a:r>
            <a:r>
              <a:rPr dirty="0" sz="3600" spc="-5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I</a:t>
            </a:r>
            <a:r>
              <a:rPr dirty="0" sz="3600" spc="-35" b="1">
                <a:latin typeface="Trebuchet MS"/>
                <a:cs typeface="Trebuchet MS"/>
              </a:rPr>
              <a:t>T</a:t>
            </a:r>
            <a:r>
              <a:rPr dirty="0" sz="3600" b="1">
                <a:latin typeface="Trebuchet MS"/>
                <a:cs typeface="Trebuchet MS"/>
              </a:rPr>
              <a:t>S</a:t>
            </a:r>
            <a:r>
              <a:rPr dirty="0" sz="3600" spc="15" b="1">
                <a:latin typeface="Trebuchet MS"/>
                <a:cs typeface="Trebuchet MS"/>
              </a:rPr>
              <a:t> </a:t>
            </a:r>
            <a:r>
              <a:rPr dirty="0" sz="3600" spc="-370" b="1">
                <a:latin typeface="Trebuchet MS"/>
                <a:cs typeface="Trebuchet MS"/>
              </a:rPr>
              <a:t>V</a:t>
            </a:r>
            <a:r>
              <a:rPr dirty="0" sz="3600" spc="-35" b="1">
                <a:latin typeface="Trebuchet MS"/>
                <a:cs typeface="Trebuchet MS"/>
              </a:rPr>
              <a:t>A</a:t>
            </a:r>
            <a:r>
              <a:rPr dirty="0" sz="3600" spc="-45" b="1">
                <a:latin typeface="Trebuchet MS"/>
                <a:cs typeface="Trebuchet MS"/>
              </a:rPr>
              <a:t>L</a:t>
            </a:r>
            <a:r>
              <a:rPr dirty="0" sz="3600" spc="-120" b="1">
                <a:latin typeface="Trebuchet MS"/>
                <a:cs typeface="Trebuchet MS"/>
              </a:rPr>
              <a:t>U</a:t>
            </a:r>
            <a:r>
              <a:rPr dirty="0" sz="3600" b="1">
                <a:latin typeface="Trebuchet MS"/>
                <a:cs typeface="Trebuchet MS"/>
              </a:rPr>
              <a:t>E</a:t>
            </a:r>
            <a:r>
              <a:rPr dirty="0" sz="3600" spc="-30" b="1">
                <a:latin typeface="Trebuchet MS"/>
                <a:cs typeface="Trebuchet MS"/>
              </a:rPr>
              <a:t> </a:t>
            </a:r>
            <a:r>
              <a:rPr dirty="0" sz="3600" spc="-15" b="1">
                <a:latin typeface="Trebuchet MS"/>
                <a:cs typeface="Trebuchet MS"/>
              </a:rPr>
              <a:t>P</a:t>
            </a:r>
            <a:r>
              <a:rPr dirty="0" sz="3600" spc="45" b="1">
                <a:latin typeface="Trebuchet MS"/>
                <a:cs typeface="Trebuchet MS"/>
              </a:rPr>
              <a:t>R</a:t>
            </a:r>
            <a:r>
              <a:rPr dirty="0" sz="3600" spc="-60" b="1">
                <a:latin typeface="Trebuchet MS"/>
                <a:cs typeface="Trebuchet MS"/>
              </a:rPr>
              <a:t>O</a:t>
            </a:r>
            <a:r>
              <a:rPr dirty="0" sz="3600" spc="55" b="1">
                <a:latin typeface="Trebuchet MS"/>
                <a:cs typeface="Trebuchet MS"/>
              </a:rPr>
              <a:t>P</a:t>
            </a:r>
            <a:r>
              <a:rPr dirty="0" sz="3600" spc="-60" b="1">
                <a:latin typeface="Trebuchet MS"/>
                <a:cs typeface="Trebuchet MS"/>
              </a:rPr>
              <a:t>O</a:t>
            </a:r>
            <a:r>
              <a:rPr dirty="0" sz="3600" spc="30" b="1">
                <a:latin typeface="Trebuchet MS"/>
                <a:cs typeface="Trebuchet MS"/>
              </a:rPr>
              <a:t>S</a:t>
            </a:r>
            <a:r>
              <a:rPr dirty="0" sz="3600" spc="-30" b="1">
                <a:latin typeface="Trebuchet MS"/>
                <a:cs typeface="Trebuchet MS"/>
              </a:rPr>
              <a:t>I</a:t>
            </a:r>
            <a:r>
              <a:rPr dirty="0" sz="3600" spc="40" b="1">
                <a:latin typeface="Trebuchet MS"/>
                <a:cs typeface="Trebuchet MS"/>
              </a:rPr>
              <a:t>T</a:t>
            </a:r>
            <a:r>
              <a:rPr dirty="0" sz="3600" spc="-30" b="1">
                <a:latin typeface="Trebuchet MS"/>
                <a:cs typeface="Trebuchet MS"/>
              </a:rPr>
              <a:t>I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077" y="2763456"/>
            <a:ext cx="7285355" cy="279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050" marR="5080" indent="-6350">
              <a:lnSpc>
                <a:spcPct val="150200"/>
              </a:lnSpc>
              <a:spcBef>
                <a:spcPts val="90"/>
              </a:spcBef>
            </a:pPr>
            <a:r>
              <a:rPr dirty="0" sz="2000" spc="20" b="1">
                <a:latin typeface="Times New Roman"/>
                <a:cs typeface="Times New Roman"/>
              </a:rPr>
              <a:t>CONDITIONAL</a:t>
            </a:r>
            <a:r>
              <a:rPr dirty="0" sz="2000" spc="-2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FORMATTING: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FIND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OUT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BLANK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19050" marR="31750" indent="-6350">
              <a:lnSpc>
                <a:spcPct val="150200"/>
              </a:lnSpc>
              <a:spcBef>
                <a:spcPts val="5"/>
              </a:spcBef>
            </a:pPr>
            <a:r>
              <a:rPr dirty="0" sz="2000" spc="-15" b="1">
                <a:latin typeface="Times New Roman"/>
                <a:cs typeface="Times New Roman"/>
              </a:rPr>
              <a:t>FILTERING: </a:t>
            </a:r>
            <a:r>
              <a:rPr dirty="0" sz="2000" spc="10">
                <a:latin typeface="Times New Roman"/>
                <a:cs typeface="Times New Roman"/>
              </a:rPr>
              <a:t>IT IS </a:t>
            </a:r>
            <a:r>
              <a:rPr dirty="0" sz="2000" spc="15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 spc="-45">
                <a:latin typeface="Times New Roman"/>
                <a:cs typeface="Times New Roman"/>
              </a:rPr>
              <a:t>FILTER </a:t>
            </a:r>
            <a:r>
              <a:rPr dirty="0" sz="2000" spc="15">
                <a:latin typeface="Times New Roman"/>
                <a:cs typeface="Times New Roman"/>
              </a:rPr>
              <a:t>OUT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BLANK </a:t>
            </a:r>
            <a:r>
              <a:rPr dirty="0" sz="2000" spc="-70">
                <a:latin typeface="Times New Roman"/>
                <a:cs typeface="Times New Roman"/>
              </a:rPr>
              <a:t>VALUES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FROM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2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9050" marR="548005" indent="-6350">
              <a:lnSpc>
                <a:spcPct val="150200"/>
              </a:lnSpc>
              <a:spcBef>
                <a:spcPts val="150"/>
              </a:spcBef>
            </a:pPr>
            <a:r>
              <a:rPr dirty="0" sz="2000" spc="5" b="1">
                <a:latin typeface="Times New Roman"/>
                <a:cs typeface="Times New Roman"/>
              </a:rPr>
              <a:t>PIVOT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TABLE: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PIVOT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TABLE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SUMMARIZES,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ORGNAIZES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AND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ANALYZES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Times New Roman"/>
                <a:cs typeface="Times New Roman"/>
              </a:rPr>
              <a:t>DATA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158115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20250" y="7429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20250" y="12763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6075" y="26574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9353550" y="3924299"/>
            <a:ext cx="2838450" cy="2933700"/>
            <a:chOff x="9353550" y="3924299"/>
            <a:chExt cx="2838450" cy="29337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6425" y="3924299"/>
              <a:ext cx="2695575" cy="2933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505523"/>
            <a:ext cx="7155815" cy="140843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51800"/>
              </a:lnSpc>
              <a:spcBef>
                <a:spcPts val="55"/>
              </a:spcBef>
            </a:pPr>
            <a:r>
              <a:rPr dirty="0" sz="2000" spc="-10"/>
              <a:t>CHART: </a:t>
            </a:r>
            <a:r>
              <a:rPr dirty="0" sz="2000" spc="15" b="0">
                <a:latin typeface="Times New Roman"/>
                <a:cs typeface="Times New Roman"/>
              </a:rPr>
              <a:t>A </a:t>
            </a:r>
            <a:r>
              <a:rPr dirty="0" sz="2000" b="0">
                <a:latin typeface="Times New Roman"/>
                <a:cs typeface="Times New Roman"/>
              </a:rPr>
              <a:t>CHART </a:t>
            </a:r>
            <a:r>
              <a:rPr dirty="0" sz="2000" spc="10" b="0">
                <a:latin typeface="Times New Roman"/>
                <a:cs typeface="Times New Roman"/>
              </a:rPr>
              <a:t>IS USED </a:t>
            </a:r>
            <a:r>
              <a:rPr dirty="0" sz="2000" spc="-5" b="0">
                <a:latin typeface="Times New Roman"/>
                <a:cs typeface="Times New Roman"/>
              </a:rPr>
              <a:t>TO </a:t>
            </a:r>
            <a:r>
              <a:rPr dirty="0" sz="2000" b="0">
                <a:latin typeface="Times New Roman"/>
                <a:cs typeface="Times New Roman"/>
              </a:rPr>
              <a:t>VISUALLY </a:t>
            </a:r>
            <a:r>
              <a:rPr dirty="0" sz="2000" spc="20" b="0">
                <a:latin typeface="Times New Roman"/>
                <a:cs typeface="Times New Roman"/>
              </a:rPr>
              <a:t>REPRESENT </a:t>
            </a:r>
            <a:r>
              <a:rPr dirty="0" sz="2000" spc="10" b="0">
                <a:latin typeface="Times New Roman"/>
                <a:cs typeface="Times New Roman"/>
              </a:rPr>
              <a:t>THE 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50" b="0">
                <a:latin typeface="Times New Roman"/>
                <a:cs typeface="Times New Roman"/>
              </a:rPr>
              <a:t>DATA </a:t>
            </a:r>
            <a:r>
              <a:rPr dirty="0" sz="2000" spc="15" b="0">
                <a:latin typeface="Times New Roman"/>
                <a:cs typeface="Times New Roman"/>
              </a:rPr>
              <a:t>AND </a:t>
            </a:r>
            <a:r>
              <a:rPr dirty="0" sz="2000" spc="20" b="0">
                <a:latin typeface="Times New Roman"/>
                <a:cs typeface="Times New Roman"/>
              </a:rPr>
              <a:t>HELP </a:t>
            </a:r>
            <a:r>
              <a:rPr dirty="0" sz="2000" spc="30" b="0">
                <a:latin typeface="Times New Roman"/>
                <a:cs typeface="Times New Roman"/>
              </a:rPr>
              <a:t>US </a:t>
            </a:r>
            <a:r>
              <a:rPr dirty="0" sz="2000" spc="-5" b="0">
                <a:latin typeface="Times New Roman"/>
                <a:cs typeface="Times New Roman"/>
              </a:rPr>
              <a:t>TO </a:t>
            </a:r>
            <a:r>
              <a:rPr dirty="0" sz="2000" spc="25" b="0">
                <a:latin typeface="Times New Roman"/>
                <a:cs typeface="Times New Roman"/>
              </a:rPr>
              <a:t>SEE </a:t>
            </a:r>
            <a:r>
              <a:rPr dirty="0" sz="2000" spc="-20" b="0">
                <a:latin typeface="Times New Roman"/>
                <a:cs typeface="Times New Roman"/>
              </a:rPr>
              <a:t>PATTERNS </a:t>
            </a:r>
            <a:r>
              <a:rPr dirty="0" sz="2000" spc="15" b="0">
                <a:latin typeface="Times New Roman"/>
                <a:cs typeface="Times New Roman"/>
              </a:rPr>
              <a:t>AND </a:t>
            </a:r>
            <a:r>
              <a:rPr dirty="0" sz="2000" spc="25" b="0">
                <a:latin typeface="Times New Roman"/>
                <a:cs typeface="Times New Roman"/>
              </a:rPr>
              <a:t>TRENDS </a:t>
            </a:r>
            <a:r>
              <a:rPr dirty="0" sz="2000" spc="10" b="0">
                <a:latin typeface="Times New Roman"/>
                <a:cs typeface="Times New Roman"/>
              </a:rPr>
              <a:t>IN </a:t>
            </a:r>
            <a:r>
              <a:rPr dirty="0" sz="2000" spc="15" b="0">
                <a:latin typeface="Times New Roman"/>
                <a:cs typeface="Times New Roman"/>
              </a:rPr>
              <a:t> OUR</a:t>
            </a:r>
            <a:r>
              <a:rPr dirty="0" sz="2000" spc="25" b="0">
                <a:latin typeface="Times New Roman"/>
                <a:cs typeface="Times New Roman"/>
              </a:rPr>
              <a:t> </a:t>
            </a:r>
            <a:r>
              <a:rPr dirty="0" sz="2000" spc="-45" b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2024-09-06T06:23:33Z</dcterms:created>
  <dcterms:modified xsi:type="dcterms:W3CDTF">2024-09-06T06:23:33Z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LastSaved">
    <vt:filetime>2024-09-06T00:00:00Z</vt:filetime>
  </property>
</Properties>
</file>