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2"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3F2CF-CBF9-422E-AA0A-39301D413C72}" v="28" dt="2024-04-29T02:59:48.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2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F3A2B-23A6-48F0-BD33-31D017DFD6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5C074F-E353-4B4A-B1E7-F9E9DF76F41B}">
      <dgm:prSet/>
      <dgm:spPr/>
      <dgm:t>
        <a:bodyPr/>
        <a:lstStyle/>
        <a:p>
          <a:r>
            <a:rPr lang="en-US" i="1"/>
            <a:t>Customers/Consumers</a:t>
          </a:r>
          <a:endParaRPr lang="en-US"/>
        </a:p>
      </dgm:t>
    </dgm:pt>
    <dgm:pt modelId="{55EFF011-6351-4877-8344-970FC5D1BE7A}" type="parTrans" cxnId="{EFC8CE45-6559-4CB8-B3B1-D03B530BE4B6}">
      <dgm:prSet/>
      <dgm:spPr/>
      <dgm:t>
        <a:bodyPr/>
        <a:lstStyle/>
        <a:p>
          <a:endParaRPr lang="en-US"/>
        </a:p>
      </dgm:t>
    </dgm:pt>
    <dgm:pt modelId="{4731DD65-B269-484C-8513-D4FA27611DC7}" type="sibTrans" cxnId="{EFC8CE45-6559-4CB8-B3B1-D03B530BE4B6}">
      <dgm:prSet/>
      <dgm:spPr/>
      <dgm:t>
        <a:bodyPr/>
        <a:lstStyle/>
        <a:p>
          <a:endParaRPr lang="en-US"/>
        </a:p>
      </dgm:t>
    </dgm:pt>
    <dgm:pt modelId="{DB6D5B9D-791A-4AA5-B330-92B0B1A1A154}">
      <dgm:prSet/>
      <dgm:spPr/>
      <dgm:t>
        <a:bodyPr/>
        <a:lstStyle/>
        <a:p>
          <a:r>
            <a:rPr lang="en-US" i="1"/>
            <a:t>Automobile Manufacturers/Brands </a:t>
          </a:r>
          <a:endParaRPr lang="en-US"/>
        </a:p>
      </dgm:t>
    </dgm:pt>
    <dgm:pt modelId="{8AEEAABC-C5F9-48A7-8E18-577B123D6DCD}" type="parTrans" cxnId="{50D7086B-B207-4B86-AB84-88A3D77FD947}">
      <dgm:prSet/>
      <dgm:spPr/>
      <dgm:t>
        <a:bodyPr/>
        <a:lstStyle/>
        <a:p>
          <a:endParaRPr lang="en-US"/>
        </a:p>
      </dgm:t>
    </dgm:pt>
    <dgm:pt modelId="{88AD9719-5976-4AF1-8BD1-7F9ECD263B35}" type="sibTrans" cxnId="{50D7086B-B207-4B86-AB84-88A3D77FD947}">
      <dgm:prSet/>
      <dgm:spPr/>
      <dgm:t>
        <a:bodyPr/>
        <a:lstStyle/>
        <a:p>
          <a:endParaRPr lang="en-US"/>
        </a:p>
      </dgm:t>
    </dgm:pt>
    <dgm:pt modelId="{E25044D4-0EC8-43B2-8A38-80311F01F30E}">
      <dgm:prSet/>
      <dgm:spPr/>
      <dgm:t>
        <a:bodyPr/>
        <a:lstStyle/>
        <a:p>
          <a:r>
            <a:rPr lang="en-US" i="1"/>
            <a:t>Investors/Shareholders</a:t>
          </a:r>
          <a:endParaRPr lang="en-US"/>
        </a:p>
      </dgm:t>
    </dgm:pt>
    <dgm:pt modelId="{5EAAAEE8-9E8D-4608-94F1-5F58F98D118C}" type="parTrans" cxnId="{87EC0D09-09BD-4A92-A657-B027B8519DDD}">
      <dgm:prSet/>
      <dgm:spPr/>
      <dgm:t>
        <a:bodyPr/>
        <a:lstStyle/>
        <a:p>
          <a:endParaRPr lang="en-US"/>
        </a:p>
      </dgm:t>
    </dgm:pt>
    <dgm:pt modelId="{AB41682D-3662-45AA-AA90-A4CF8857CDC2}" type="sibTrans" cxnId="{87EC0D09-09BD-4A92-A657-B027B8519DDD}">
      <dgm:prSet/>
      <dgm:spPr/>
      <dgm:t>
        <a:bodyPr/>
        <a:lstStyle/>
        <a:p>
          <a:endParaRPr lang="en-US"/>
        </a:p>
      </dgm:t>
    </dgm:pt>
    <dgm:pt modelId="{58782428-8668-499C-9469-B7806145FF18}">
      <dgm:prSet/>
      <dgm:spPr/>
      <dgm:t>
        <a:bodyPr/>
        <a:lstStyle/>
        <a:p>
          <a:r>
            <a:rPr lang="en-US" i="1"/>
            <a:t>Regulatory Authorities</a:t>
          </a:r>
          <a:endParaRPr lang="en-US"/>
        </a:p>
      </dgm:t>
    </dgm:pt>
    <dgm:pt modelId="{93C5F095-EE9C-4714-8CAE-566A2157F3A0}" type="parTrans" cxnId="{4044B6E6-2023-4E43-A008-EDF5474DF7E2}">
      <dgm:prSet/>
      <dgm:spPr/>
      <dgm:t>
        <a:bodyPr/>
        <a:lstStyle/>
        <a:p>
          <a:endParaRPr lang="en-US"/>
        </a:p>
      </dgm:t>
    </dgm:pt>
    <dgm:pt modelId="{CE7E0972-8FCC-4478-BF4E-B1FDAFD6DEC6}" type="sibTrans" cxnId="{4044B6E6-2023-4E43-A008-EDF5474DF7E2}">
      <dgm:prSet/>
      <dgm:spPr/>
      <dgm:t>
        <a:bodyPr/>
        <a:lstStyle/>
        <a:p>
          <a:endParaRPr lang="en-US"/>
        </a:p>
      </dgm:t>
    </dgm:pt>
    <dgm:pt modelId="{0C8A6699-3999-425D-AD89-72E0D2768763}">
      <dgm:prSet/>
      <dgm:spPr/>
      <dgm:t>
        <a:bodyPr/>
        <a:lstStyle/>
        <a:p>
          <a:r>
            <a:rPr lang="en-US" i="1"/>
            <a:t>Dealerships</a:t>
          </a:r>
          <a:endParaRPr lang="en-US"/>
        </a:p>
      </dgm:t>
    </dgm:pt>
    <dgm:pt modelId="{A4493E98-0A1A-41BF-9652-44F2E633D06C}" type="parTrans" cxnId="{5C41F1E0-EEEF-4A39-A095-03AEF5B2C5B8}">
      <dgm:prSet/>
      <dgm:spPr/>
      <dgm:t>
        <a:bodyPr/>
        <a:lstStyle/>
        <a:p>
          <a:endParaRPr lang="en-US"/>
        </a:p>
      </dgm:t>
    </dgm:pt>
    <dgm:pt modelId="{18A9B9F2-A59A-46D7-927C-82730EBB92EC}" type="sibTrans" cxnId="{5C41F1E0-EEEF-4A39-A095-03AEF5B2C5B8}">
      <dgm:prSet/>
      <dgm:spPr/>
      <dgm:t>
        <a:bodyPr/>
        <a:lstStyle/>
        <a:p>
          <a:endParaRPr lang="en-US"/>
        </a:p>
      </dgm:t>
    </dgm:pt>
    <dgm:pt modelId="{5865C27B-C70F-46A1-B6F5-1E9706E3EF2A}" type="pres">
      <dgm:prSet presAssocID="{938F3A2B-23A6-48F0-BD33-31D017DFD69E}" presName="linear" presStyleCnt="0">
        <dgm:presLayoutVars>
          <dgm:animLvl val="lvl"/>
          <dgm:resizeHandles val="exact"/>
        </dgm:presLayoutVars>
      </dgm:prSet>
      <dgm:spPr/>
    </dgm:pt>
    <dgm:pt modelId="{D859F2F1-EAA2-401E-BA7B-21EC175C9637}" type="pres">
      <dgm:prSet presAssocID="{415C074F-E353-4B4A-B1E7-F9E9DF76F41B}" presName="parentText" presStyleLbl="node1" presStyleIdx="0" presStyleCnt="5">
        <dgm:presLayoutVars>
          <dgm:chMax val="0"/>
          <dgm:bulletEnabled val="1"/>
        </dgm:presLayoutVars>
      </dgm:prSet>
      <dgm:spPr/>
    </dgm:pt>
    <dgm:pt modelId="{F1DBC025-46EA-4B0C-B715-F7A304625210}" type="pres">
      <dgm:prSet presAssocID="{4731DD65-B269-484C-8513-D4FA27611DC7}" presName="spacer" presStyleCnt="0"/>
      <dgm:spPr/>
    </dgm:pt>
    <dgm:pt modelId="{33D7161E-CAB2-4107-AF41-27D279E86146}" type="pres">
      <dgm:prSet presAssocID="{DB6D5B9D-791A-4AA5-B330-92B0B1A1A154}" presName="parentText" presStyleLbl="node1" presStyleIdx="1" presStyleCnt="5">
        <dgm:presLayoutVars>
          <dgm:chMax val="0"/>
          <dgm:bulletEnabled val="1"/>
        </dgm:presLayoutVars>
      </dgm:prSet>
      <dgm:spPr/>
    </dgm:pt>
    <dgm:pt modelId="{066D79B6-4719-4C12-B676-7974F09B209B}" type="pres">
      <dgm:prSet presAssocID="{88AD9719-5976-4AF1-8BD1-7F9ECD263B35}" presName="spacer" presStyleCnt="0"/>
      <dgm:spPr/>
    </dgm:pt>
    <dgm:pt modelId="{36441C0B-FB21-4BCA-9073-25A53C2FEE15}" type="pres">
      <dgm:prSet presAssocID="{E25044D4-0EC8-43B2-8A38-80311F01F30E}" presName="parentText" presStyleLbl="node1" presStyleIdx="2" presStyleCnt="5">
        <dgm:presLayoutVars>
          <dgm:chMax val="0"/>
          <dgm:bulletEnabled val="1"/>
        </dgm:presLayoutVars>
      </dgm:prSet>
      <dgm:spPr/>
    </dgm:pt>
    <dgm:pt modelId="{B2140C84-3223-4AA7-970B-547EC2B70468}" type="pres">
      <dgm:prSet presAssocID="{AB41682D-3662-45AA-AA90-A4CF8857CDC2}" presName="spacer" presStyleCnt="0"/>
      <dgm:spPr/>
    </dgm:pt>
    <dgm:pt modelId="{37ED4BEE-A743-4EAE-AB3A-62BF79426EA4}" type="pres">
      <dgm:prSet presAssocID="{58782428-8668-499C-9469-B7806145FF18}" presName="parentText" presStyleLbl="node1" presStyleIdx="3" presStyleCnt="5">
        <dgm:presLayoutVars>
          <dgm:chMax val="0"/>
          <dgm:bulletEnabled val="1"/>
        </dgm:presLayoutVars>
      </dgm:prSet>
      <dgm:spPr/>
    </dgm:pt>
    <dgm:pt modelId="{FB8BB438-F3B4-497B-8FC8-E41A23CFF76F}" type="pres">
      <dgm:prSet presAssocID="{CE7E0972-8FCC-4478-BF4E-B1FDAFD6DEC6}" presName="spacer" presStyleCnt="0"/>
      <dgm:spPr/>
    </dgm:pt>
    <dgm:pt modelId="{DA1ACB52-5B84-4846-8666-AD9AFDD5A150}" type="pres">
      <dgm:prSet presAssocID="{0C8A6699-3999-425D-AD89-72E0D2768763}" presName="parentText" presStyleLbl="node1" presStyleIdx="4" presStyleCnt="5">
        <dgm:presLayoutVars>
          <dgm:chMax val="0"/>
          <dgm:bulletEnabled val="1"/>
        </dgm:presLayoutVars>
      </dgm:prSet>
      <dgm:spPr/>
    </dgm:pt>
  </dgm:ptLst>
  <dgm:cxnLst>
    <dgm:cxn modelId="{2B518806-BB06-41EF-84CE-4F5B9956DBFB}" type="presOf" srcId="{0C8A6699-3999-425D-AD89-72E0D2768763}" destId="{DA1ACB52-5B84-4846-8666-AD9AFDD5A150}" srcOrd="0" destOrd="0" presId="urn:microsoft.com/office/officeart/2005/8/layout/vList2"/>
    <dgm:cxn modelId="{87EC0D09-09BD-4A92-A657-B027B8519DDD}" srcId="{938F3A2B-23A6-48F0-BD33-31D017DFD69E}" destId="{E25044D4-0EC8-43B2-8A38-80311F01F30E}" srcOrd="2" destOrd="0" parTransId="{5EAAAEE8-9E8D-4608-94F1-5F58F98D118C}" sibTransId="{AB41682D-3662-45AA-AA90-A4CF8857CDC2}"/>
    <dgm:cxn modelId="{8467FE29-22F2-4444-AFE4-D27627655F67}" type="presOf" srcId="{58782428-8668-499C-9469-B7806145FF18}" destId="{37ED4BEE-A743-4EAE-AB3A-62BF79426EA4}" srcOrd="0" destOrd="0" presId="urn:microsoft.com/office/officeart/2005/8/layout/vList2"/>
    <dgm:cxn modelId="{EFC8CE45-6559-4CB8-B3B1-D03B530BE4B6}" srcId="{938F3A2B-23A6-48F0-BD33-31D017DFD69E}" destId="{415C074F-E353-4B4A-B1E7-F9E9DF76F41B}" srcOrd="0" destOrd="0" parTransId="{55EFF011-6351-4877-8344-970FC5D1BE7A}" sibTransId="{4731DD65-B269-484C-8513-D4FA27611DC7}"/>
    <dgm:cxn modelId="{50D7086B-B207-4B86-AB84-88A3D77FD947}" srcId="{938F3A2B-23A6-48F0-BD33-31D017DFD69E}" destId="{DB6D5B9D-791A-4AA5-B330-92B0B1A1A154}" srcOrd="1" destOrd="0" parTransId="{8AEEAABC-C5F9-48A7-8E18-577B123D6DCD}" sibTransId="{88AD9719-5976-4AF1-8BD1-7F9ECD263B35}"/>
    <dgm:cxn modelId="{A1FD4552-D1FA-4D06-A1CE-261AC6594C74}" type="presOf" srcId="{415C074F-E353-4B4A-B1E7-F9E9DF76F41B}" destId="{D859F2F1-EAA2-401E-BA7B-21EC175C9637}" srcOrd="0" destOrd="0" presId="urn:microsoft.com/office/officeart/2005/8/layout/vList2"/>
    <dgm:cxn modelId="{572016B0-8FFD-4A0F-9DAC-EB3C84D9CECC}" type="presOf" srcId="{DB6D5B9D-791A-4AA5-B330-92B0B1A1A154}" destId="{33D7161E-CAB2-4107-AF41-27D279E86146}" srcOrd="0" destOrd="0" presId="urn:microsoft.com/office/officeart/2005/8/layout/vList2"/>
    <dgm:cxn modelId="{9D37C6DA-2123-4152-9A03-4A28ED5A74CE}" type="presOf" srcId="{938F3A2B-23A6-48F0-BD33-31D017DFD69E}" destId="{5865C27B-C70F-46A1-B6F5-1E9706E3EF2A}" srcOrd="0" destOrd="0" presId="urn:microsoft.com/office/officeart/2005/8/layout/vList2"/>
    <dgm:cxn modelId="{5C41F1E0-EEEF-4A39-A095-03AEF5B2C5B8}" srcId="{938F3A2B-23A6-48F0-BD33-31D017DFD69E}" destId="{0C8A6699-3999-425D-AD89-72E0D2768763}" srcOrd="4" destOrd="0" parTransId="{A4493E98-0A1A-41BF-9652-44F2E633D06C}" sibTransId="{18A9B9F2-A59A-46D7-927C-82730EBB92EC}"/>
    <dgm:cxn modelId="{4044B6E6-2023-4E43-A008-EDF5474DF7E2}" srcId="{938F3A2B-23A6-48F0-BD33-31D017DFD69E}" destId="{58782428-8668-499C-9469-B7806145FF18}" srcOrd="3" destOrd="0" parTransId="{93C5F095-EE9C-4714-8CAE-566A2157F3A0}" sibTransId="{CE7E0972-8FCC-4478-BF4E-B1FDAFD6DEC6}"/>
    <dgm:cxn modelId="{84A4E7FD-4F21-49E3-8B66-3CC6826B3872}" type="presOf" srcId="{E25044D4-0EC8-43B2-8A38-80311F01F30E}" destId="{36441C0B-FB21-4BCA-9073-25A53C2FEE15}" srcOrd="0" destOrd="0" presId="urn:microsoft.com/office/officeart/2005/8/layout/vList2"/>
    <dgm:cxn modelId="{4499AE4B-9E96-4F16-856E-CD20BD9E0D64}" type="presParOf" srcId="{5865C27B-C70F-46A1-B6F5-1E9706E3EF2A}" destId="{D859F2F1-EAA2-401E-BA7B-21EC175C9637}" srcOrd="0" destOrd="0" presId="urn:microsoft.com/office/officeart/2005/8/layout/vList2"/>
    <dgm:cxn modelId="{650EEE02-23A6-4498-A5B9-C7F054CF24F9}" type="presParOf" srcId="{5865C27B-C70F-46A1-B6F5-1E9706E3EF2A}" destId="{F1DBC025-46EA-4B0C-B715-F7A304625210}" srcOrd="1" destOrd="0" presId="urn:microsoft.com/office/officeart/2005/8/layout/vList2"/>
    <dgm:cxn modelId="{4842CD99-23DE-462D-A379-6FF6A6C7B8A9}" type="presParOf" srcId="{5865C27B-C70F-46A1-B6F5-1E9706E3EF2A}" destId="{33D7161E-CAB2-4107-AF41-27D279E86146}" srcOrd="2" destOrd="0" presId="urn:microsoft.com/office/officeart/2005/8/layout/vList2"/>
    <dgm:cxn modelId="{F18D3913-E8B0-4E6E-BD24-A8F78E2F119F}" type="presParOf" srcId="{5865C27B-C70F-46A1-B6F5-1E9706E3EF2A}" destId="{066D79B6-4719-4C12-B676-7974F09B209B}" srcOrd="3" destOrd="0" presId="urn:microsoft.com/office/officeart/2005/8/layout/vList2"/>
    <dgm:cxn modelId="{0F0DE67D-03D2-4518-A288-F16E20A68596}" type="presParOf" srcId="{5865C27B-C70F-46A1-B6F5-1E9706E3EF2A}" destId="{36441C0B-FB21-4BCA-9073-25A53C2FEE15}" srcOrd="4" destOrd="0" presId="urn:microsoft.com/office/officeart/2005/8/layout/vList2"/>
    <dgm:cxn modelId="{5A4F2146-08FD-4061-8E1B-11255F6249AD}" type="presParOf" srcId="{5865C27B-C70F-46A1-B6F5-1E9706E3EF2A}" destId="{B2140C84-3223-4AA7-970B-547EC2B70468}" srcOrd="5" destOrd="0" presId="urn:microsoft.com/office/officeart/2005/8/layout/vList2"/>
    <dgm:cxn modelId="{1D6EAE47-A418-447A-A010-16D4C088E515}" type="presParOf" srcId="{5865C27B-C70F-46A1-B6F5-1E9706E3EF2A}" destId="{37ED4BEE-A743-4EAE-AB3A-62BF79426EA4}" srcOrd="6" destOrd="0" presId="urn:microsoft.com/office/officeart/2005/8/layout/vList2"/>
    <dgm:cxn modelId="{6CEA05AF-8F7E-44CB-9BE2-5A86E1CE0F93}" type="presParOf" srcId="{5865C27B-C70F-46A1-B6F5-1E9706E3EF2A}" destId="{FB8BB438-F3B4-497B-8FC8-E41A23CFF76F}" srcOrd="7" destOrd="0" presId="urn:microsoft.com/office/officeart/2005/8/layout/vList2"/>
    <dgm:cxn modelId="{58BF14F3-6A1E-42CF-90ED-552D5F1514AD}" type="presParOf" srcId="{5865C27B-C70F-46A1-B6F5-1E9706E3EF2A}" destId="{DA1ACB52-5B84-4846-8666-AD9AFDD5A1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79F72E-D0C3-4993-BC7C-214C604641C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521210-BA21-49DF-86D0-8694EA88308D}">
      <dgm:prSet custT="1"/>
      <dgm:spPr/>
      <dgm:t>
        <a:bodyPr/>
        <a:lstStyle/>
        <a:p>
          <a:pPr>
            <a:lnSpc>
              <a:spcPct val="100000"/>
            </a:lnSpc>
          </a:pPr>
          <a:r>
            <a:rPr lang="en-US" sz="1400" i="1" dirty="0"/>
            <a:t>Our vision is to revolutionize the automotive research and purchasing experience by creating a mobile application that empowers consumers with unparalleled access to vehicle information and insights. </a:t>
          </a:r>
          <a:endParaRPr lang="en-US" sz="1400" dirty="0"/>
        </a:p>
      </dgm:t>
    </dgm:pt>
    <dgm:pt modelId="{C326E4D1-5408-4353-8870-17B320A5814E}" type="parTrans" cxnId="{DE8DF666-B234-49AE-98A7-B1AEEC4C4996}">
      <dgm:prSet/>
      <dgm:spPr/>
      <dgm:t>
        <a:bodyPr/>
        <a:lstStyle/>
        <a:p>
          <a:endParaRPr lang="en-US"/>
        </a:p>
      </dgm:t>
    </dgm:pt>
    <dgm:pt modelId="{91AD7152-FDD9-49A4-8A88-1EE84B6B33A2}" type="sibTrans" cxnId="{DE8DF666-B234-49AE-98A7-B1AEEC4C4996}">
      <dgm:prSet/>
      <dgm:spPr/>
      <dgm:t>
        <a:bodyPr/>
        <a:lstStyle/>
        <a:p>
          <a:endParaRPr lang="en-US"/>
        </a:p>
      </dgm:t>
    </dgm:pt>
    <dgm:pt modelId="{6606DED2-47DE-4F1D-8841-EDCDAEF1C8D9}">
      <dgm:prSet custT="1"/>
      <dgm:spPr/>
      <dgm:t>
        <a:bodyPr/>
        <a:lstStyle/>
        <a:p>
          <a:pPr>
            <a:lnSpc>
              <a:spcPct val="100000"/>
            </a:lnSpc>
          </a:pPr>
          <a:r>
            <a:rPr lang="en-US" sz="1400" i="1" dirty="0"/>
            <a:t>We aim to set a new industry standard for transparency, convenience, and personalization, guiding users through every stage of the vehicle ownership journey. </a:t>
          </a:r>
          <a:endParaRPr lang="en-US" sz="1400" dirty="0"/>
        </a:p>
      </dgm:t>
    </dgm:pt>
    <dgm:pt modelId="{2D2D1386-5FF5-4B86-93B9-06EB19137F44}" type="parTrans" cxnId="{AFD33BBB-9B7C-467F-95A4-0A4A3B215C1B}">
      <dgm:prSet/>
      <dgm:spPr/>
      <dgm:t>
        <a:bodyPr/>
        <a:lstStyle/>
        <a:p>
          <a:endParaRPr lang="en-US"/>
        </a:p>
      </dgm:t>
    </dgm:pt>
    <dgm:pt modelId="{F5905D33-66D2-47D4-9E5A-7F140DF2DC78}" type="sibTrans" cxnId="{AFD33BBB-9B7C-467F-95A4-0A4A3B215C1B}">
      <dgm:prSet/>
      <dgm:spPr/>
      <dgm:t>
        <a:bodyPr/>
        <a:lstStyle/>
        <a:p>
          <a:endParaRPr lang="en-US"/>
        </a:p>
      </dgm:t>
    </dgm:pt>
    <dgm:pt modelId="{D522757C-E664-40B6-8988-1E95C57F491D}">
      <dgm:prSet custT="1"/>
      <dgm:spPr/>
      <dgm:t>
        <a:bodyPr/>
        <a:lstStyle/>
        <a:p>
          <a:pPr>
            <a:lnSpc>
              <a:spcPct val="100000"/>
            </a:lnSpc>
          </a:pPr>
          <a:r>
            <a:rPr lang="en-US" sz="1400" i="1" dirty="0"/>
            <a:t>Ultimately, we strive to transform the way people research, compare, and purchase vehicles, putting consumers in the driver's seat and equipping them with the tools they need to navigate the automotive market with confidence.</a:t>
          </a:r>
          <a:endParaRPr lang="en-US" sz="1400" dirty="0"/>
        </a:p>
      </dgm:t>
    </dgm:pt>
    <dgm:pt modelId="{C6ABD45A-B282-47A2-A53F-E7F8860B79B3}" type="parTrans" cxnId="{4731831F-B6E6-4DB9-9396-1C7CB358000B}">
      <dgm:prSet/>
      <dgm:spPr/>
      <dgm:t>
        <a:bodyPr/>
        <a:lstStyle/>
        <a:p>
          <a:endParaRPr lang="en-US"/>
        </a:p>
      </dgm:t>
    </dgm:pt>
    <dgm:pt modelId="{53F0110B-4562-4DA3-B4E6-E757B764FE99}" type="sibTrans" cxnId="{4731831F-B6E6-4DB9-9396-1C7CB358000B}">
      <dgm:prSet/>
      <dgm:spPr/>
      <dgm:t>
        <a:bodyPr/>
        <a:lstStyle/>
        <a:p>
          <a:endParaRPr lang="en-US"/>
        </a:p>
      </dgm:t>
    </dgm:pt>
    <dgm:pt modelId="{04618469-E12B-4D33-A1D8-B59283239FD4}" type="pres">
      <dgm:prSet presAssocID="{2079F72E-D0C3-4993-BC7C-214C604641C1}" presName="root" presStyleCnt="0">
        <dgm:presLayoutVars>
          <dgm:dir/>
          <dgm:resizeHandles val="exact"/>
        </dgm:presLayoutVars>
      </dgm:prSet>
      <dgm:spPr/>
    </dgm:pt>
    <dgm:pt modelId="{017D04B6-68AB-46A3-BBFD-78BF8D9EEBE9}" type="pres">
      <dgm:prSet presAssocID="{9A521210-BA21-49DF-86D0-8694EA88308D}" presName="compNode" presStyleCnt="0"/>
      <dgm:spPr/>
    </dgm:pt>
    <dgm:pt modelId="{6A50C892-CBAF-47FD-9562-6AEAC2D759E8}" type="pres">
      <dgm:prSet presAssocID="{9A521210-BA21-49DF-86D0-8694EA8830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9EB449EE-993C-4010-A1A2-AB1FFE78EBFA}" type="pres">
      <dgm:prSet presAssocID="{9A521210-BA21-49DF-86D0-8694EA88308D}" presName="spaceRect" presStyleCnt="0"/>
      <dgm:spPr/>
    </dgm:pt>
    <dgm:pt modelId="{92BA8801-F25D-413F-A960-4CE7BA30CB4E}" type="pres">
      <dgm:prSet presAssocID="{9A521210-BA21-49DF-86D0-8694EA88308D}" presName="textRect" presStyleLbl="revTx" presStyleIdx="0" presStyleCnt="3">
        <dgm:presLayoutVars>
          <dgm:chMax val="1"/>
          <dgm:chPref val="1"/>
        </dgm:presLayoutVars>
      </dgm:prSet>
      <dgm:spPr/>
    </dgm:pt>
    <dgm:pt modelId="{8D32ED02-53D0-4DBE-B608-760BB7AAA9FF}" type="pres">
      <dgm:prSet presAssocID="{91AD7152-FDD9-49A4-8A88-1EE84B6B33A2}" presName="sibTrans" presStyleCnt="0"/>
      <dgm:spPr/>
    </dgm:pt>
    <dgm:pt modelId="{AEB562A9-8F28-468A-B0B3-4BAB7F229187}" type="pres">
      <dgm:prSet presAssocID="{6606DED2-47DE-4F1D-8841-EDCDAEF1C8D9}" presName="compNode" presStyleCnt="0"/>
      <dgm:spPr/>
    </dgm:pt>
    <dgm:pt modelId="{11501DCC-060B-45AD-BD39-961C56A5BC79}" type="pres">
      <dgm:prSet presAssocID="{6606DED2-47DE-4F1D-8841-EDCDAEF1C8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A5C7CC78-373D-4C27-B2B5-D8F802D8FCFE}" type="pres">
      <dgm:prSet presAssocID="{6606DED2-47DE-4F1D-8841-EDCDAEF1C8D9}" presName="spaceRect" presStyleCnt="0"/>
      <dgm:spPr/>
    </dgm:pt>
    <dgm:pt modelId="{580B03A2-8129-424C-9CD3-4FF317AA276D}" type="pres">
      <dgm:prSet presAssocID="{6606DED2-47DE-4F1D-8841-EDCDAEF1C8D9}" presName="textRect" presStyleLbl="revTx" presStyleIdx="1" presStyleCnt="3">
        <dgm:presLayoutVars>
          <dgm:chMax val="1"/>
          <dgm:chPref val="1"/>
        </dgm:presLayoutVars>
      </dgm:prSet>
      <dgm:spPr/>
    </dgm:pt>
    <dgm:pt modelId="{21F374AC-0756-4B77-9024-B132BE0E1192}" type="pres">
      <dgm:prSet presAssocID="{F5905D33-66D2-47D4-9E5A-7F140DF2DC78}" presName="sibTrans" presStyleCnt="0"/>
      <dgm:spPr/>
    </dgm:pt>
    <dgm:pt modelId="{5E98ED6A-E538-43EC-B604-1291C17A6EFC}" type="pres">
      <dgm:prSet presAssocID="{D522757C-E664-40B6-8988-1E95C57F491D}" presName="compNode" presStyleCnt="0"/>
      <dgm:spPr/>
    </dgm:pt>
    <dgm:pt modelId="{D2A41E14-25FB-488A-8F09-F21B9D85B1CF}" type="pres">
      <dgm:prSet presAssocID="{D522757C-E664-40B6-8988-1E95C57F49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733B07BB-94B6-4B5E-BFBA-6B8B781872F0}" type="pres">
      <dgm:prSet presAssocID="{D522757C-E664-40B6-8988-1E95C57F491D}" presName="spaceRect" presStyleCnt="0"/>
      <dgm:spPr/>
    </dgm:pt>
    <dgm:pt modelId="{D9B05A8C-50E0-4C82-B953-6A9407BF4C6F}" type="pres">
      <dgm:prSet presAssocID="{D522757C-E664-40B6-8988-1E95C57F491D}" presName="textRect" presStyleLbl="revTx" presStyleIdx="2" presStyleCnt="3">
        <dgm:presLayoutVars>
          <dgm:chMax val="1"/>
          <dgm:chPref val="1"/>
        </dgm:presLayoutVars>
      </dgm:prSet>
      <dgm:spPr/>
    </dgm:pt>
  </dgm:ptLst>
  <dgm:cxnLst>
    <dgm:cxn modelId="{2B82200E-1EC3-46BF-A2D3-870D1DF801FF}" type="presOf" srcId="{2079F72E-D0C3-4993-BC7C-214C604641C1}" destId="{04618469-E12B-4D33-A1D8-B59283239FD4}" srcOrd="0" destOrd="0" presId="urn:microsoft.com/office/officeart/2018/2/layout/IconLabelList"/>
    <dgm:cxn modelId="{1A1ACF16-19DB-4B08-BE42-93AC7D32A31A}" type="presOf" srcId="{6606DED2-47DE-4F1D-8841-EDCDAEF1C8D9}" destId="{580B03A2-8129-424C-9CD3-4FF317AA276D}" srcOrd="0" destOrd="0" presId="urn:microsoft.com/office/officeart/2018/2/layout/IconLabelList"/>
    <dgm:cxn modelId="{4731831F-B6E6-4DB9-9396-1C7CB358000B}" srcId="{2079F72E-D0C3-4993-BC7C-214C604641C1}" destId="{D522757C-E664-40B6-8988-1E95C57F491D}" srcOrd="2" destOrd="0" parTransId="{C6ABD45A-B282-47A2-A53F-E7F8860B79B3}" sibTransId="{53F0110B-4562-4DA3-B4E6-E757B764FE99}"/>
    <dgm:cxn modelId="{DE8DF666-B234-49AE-98A7-B1AEEC4C4996}" srcId="{2079F72E-D0C3-4993-BC7C-214C604641C1}" destId="{9A521210-BA21-49DF-86D0-8694EA88308D}" srcOrd="0" destOrd="0" parTransId="{C326E4D1-5408-4353-8870-17B320A5814E}" sibTransId="{91AD7152-FDD9-49A4-8A88-1EE84B6B33A2}"/>
    <dgm:cxn modelId="{4496AF56-0D8C-4CC9-850E-49026419F24B}" type="presOf" srcId="{9A521210-BA21-49DF-86D0-8694EA88308D}" destId="{92BA8801-F25D-413F-A960-4CE7BA30CB4E}" srcOrd="0" destOrd="0" presId="urn:microsoft.com/office/officeart/2018/2/layout/IconLabelList"/>
    <dgm:cxn modelId="{AFD33BBB-9B7C-467F-95A4-0A4A3B215C1B}" srcId="{2079F72E-D0C3-4993-BC7C-214C604641C1}" destId="{6606DED2-47DE-4F1D-8841-EDCDAEF1C8D9}" srcOrd="1" destOrd="0" parTransId="{2D2D1386-5FF5-4B86-93B9-06EB19137F44}" sibTransId="{F5905D33-66D2-47D4-9E5A-7F140DF2DC78}"/>
    <dgm:cxn modelId="{9F8F29E1-FC95-44BF-BCCE-EEFC130565B4}" type="presOf" srcId="{D522757C-E664-40B6-8988-1E95C57F491D}" destId="{D9B05A8C-50E0-4C82-B953-6A9407BF4C6F}" srcOrd="0" destOrd="0" presId="urn:microsoft.com/office/officeart/2018/2/layout/IconLabelList"/>
    <dgm:cxn modelId="{1FB3BC25-7BAA-45D8-9D78-0056972E1526}" type="presParOf" srcId="{04618469-E12B-4D33-A1D8-B59283239FD4}" destId="{017D04B6-68AB-46A3-BBFD-78BF8D9EEBE9}" srcOrd="0" destOrd="0" presId="urn:microsoft.com/office/officeart/2018/2/layout/IconLabelList"/>
    <dgm:cxn modelId="{B7DF723D-EB65-406E-88B3-3B1567C1113C}" type="presParOf" srcId="{017D04B6-68AB-46A3-BBFD-78BF8D9EEBE9}" destId="{6A50C892-CBAF-47FD-9562-6AEAC2D759E8}" srcOrd="0" destOrd="0" presId="urn:microsoft.com/office/officeart/2018/2/layout/IconLabelList"/>
    <dgm:cxn modelId="{558F209A-66B2-4AF1-8B46-B0CA4B725873}" type="presParOf" srcId="{017D04B6-68AB-46A3-BBFD-78BF8D9EEBE9}" destId="{9EB449EE-993C-4010-A1A2-AB1FFE78EBFA}" srcOrd="1" destOrd="0" presId="urn:microsoft.com/office/officeart/2018/2/layout/IconLabelList"/>
    <dgm:cxn modelId="{53EBC612-5055-4CFA-A25F-7B9EF36D5416}" type="presParOf" srcId="{017D04B6-68AB-46A3-BBFD-78BF8D9EEBE9}" destId="{92BA8801-F25D-413F-A960-4CE7BA30CB4E}" srcOrd="2" destOrd="0" presId="urn:microsoft.com/office/officeart/2018/2/layout/IconLabelList"/>
    <dgm:cxn modelId="{8BE6B7DB-71C0-4E08-8E24-681CBBD66208}" type="presParOf" srcId="{04618469-E12B-4D33-A1D8-B59283239FD4}" destId="{8D32ED02-53D0-4DBE-B608-760BB7AAA9FF}" srcOrd="1" destOrd="0" presId="urn:microsoft.com/office/officeart/2018/2/layout/IconLabelList"/>
    <dgm:cxn modelId="{7592E740-9178-4BCB-B97F-6ED6EB14FF24}" type="presParOf" srcId="{04618469-E12B-4D33-A1D8-B59283239FD4}" destId="{AEB562A9-8F28-468A-B0B3-4BAB7F229187}" srcOrd="2" destOrd="0" presId="urn:microsoft.com/office/officeart/2018/2/layout/IconLabelList"/>
    <dgm:cxn modelId="{620582D5-B717-413A-8B9F-192906F88636}" type="presParOf" srcId="{AEB562A9-8F28-468A-B0B3-4BAB7F229187}" destId="{11501DCC-060B-45AD-BD39-961C56A5BC79}" srcOrd="0" destOrd="0" presId="urn:microsoft.com/office/officeart/2018/2/layout/IconLabelList"/>
    <dgm:cxn modelId="{80604A49-4926-4CF1-A5B2-AA39A1B07615}" type="presParOf" srcId="{AEB562A9-8F28-468A-B0B3-4BAB7F229187}" destId="{A5C7CC78-373D-4C27-B2B5-D8F802D8FCFE}" srcOrd="1" destOrd="0" presId="urn:microsoft.com/office/officeart/2018/2/layout/IconLabelList"/>
    <dgm:cxn modelId="{C8E4D00C-2C04-4DC5-80B2-9518CB3911E5}" type="presParOf" srcId="{AEB562A9-8F28-468A-B0B3-4BAB7F229187}" destId="{580B03A2-8129-424C-9CD3-4FF317AA276D}" srcOrd="2" destOrd="0" presId="urn:microsoft.com/office/officeart/2018/2/layout/IconLabelList"/>
    <dgm:cxn modelId="{4C093E99-52AB-41BB-A243-6801EF215262}" type="presParOf" srcId="{04618469-E12B-4D33-A1D8-B59283239FD4}" destId="{21F374AC-0756-4B77-9024-B132BE0E1192}" srcOrd="3" destOrd="0" presId="urn:microsoft.com/office/officeart/2018/2/layout/IconLabelList"/>
    <dgm:cxn modelId="{20907D70-EB7E-4D19-9603-79D0C880E0FC}" type="presParOf" srcId="{04618469-E12B-4D33-A1D8-B59283239FD4}" destId="{5E98ED6A-E538-43EC-B604-1291C17A6EFC}" srcOrd="4" destOrd="0" presId="urn:microsoft.com/office/officeart/2018/2/layout/IconLabelList"/>
    <dgm:cxn modelId="{F4EE1094-C2CD-43EB-AA83-C9A7D149D785}" type="presParOf" srcId="{5E98ED6A-E538-43EC-B604-1291C17A6EFC}" destId="{D2A41E14-25FB-488A-8F09-F21B9D85B1CF}" srcOrd="0" destOrd="0" presId="urn:microsoft.com/office/officeart/2018/2/layout/IconLabelList"/>
    <dgm:cxn modelId="{C2E0A268-3051-4EC9-A733-930F10482020}" type="presParOf" srcId="{5E98ED6A-E538-43EC-B604-1291C17A6EFC}" destId="{733B07BB-94B6-4B5E-BFBA-6B8B781872F0}" srcOrd="1" destOrd="0" presId="urn:microsoft.com/office/officeart/2018/2/layout/IconLabelList"/>
    <dgm:cxn modelId="{4D19F716-8BBC-42A8-B4FF-52067F279CC5}" type="presParOf" srcId="{5E98ED6A-E538-43EC-B604-1291C17A6EFC}" destId="{D9B05A8C-50E0-4C82-B953-6A9407BF4C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9F2F1-EAA2-401E-BA7B-21EC175C9637}">
      <dsp:nvSpPr>
        <dsp:cNvPr id="0" name=""/>
        <dsp:cNvSpPr/>
      </dsp:nvSpPr>
      <dsp:spPr>
        <a:xfrm>
          <a:off x="0" y="27007"/>
          <a:ext cx="1067104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t>Customers/Consumers</a:t>
          </a:r>
          <a:endParaRPr lang="en-US" sz="2200" kern="1200"/>
        </a:p>
      </dsp:txBody>
      <dsp:txXfrm>
        <a:off x="25759" y="52766"/>
        <a:ext cx="10619530" cy="476152"/>
      </dsp:txXfrm>
    </dsp:sp>
    <dsp:sp modelId="{33D7161E-CAB2-4107-AF41-27D279E86146}">
      <dsp:nvSpPr>
        <dsp:cNvPr id="0" name=""/>
        <dsp:cNvSpPr/>
      </dsp:nvSpPr>
      <dsp:spPr>
        <a:xfrm>
          <a:off x="0" y="618037"/>
          <a:ext cx="1067104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t>Automobile Manufacturers/Brands </a:t>
          </a:r>
          <a:endParaRPr lang="en-US" sz="2200" kern="1200"/>
        </a:p>
      </dsp:txBody>
      <dsp:txXfrm>
        <a:off x="25759" y="643796"/>
        <a:ext cx="10619530" cy="476152"/>
      </dsp:txXfrm>
    </dsp:sp>
    <dsp:sp modelId="{36441C0B-FB21-4BCA-9073-25A53C2FEE15}">
      <dsp:nvSpPr>
        <dsp:cNvPr id="0" name=""/>
        <dsp:cNvSpPr/>
      </dsp:nvSpPr>
      <dsp:spPr>
        <a:xfrm>
          <a:off x="0" y="1209068"/>
          <a:ext cx="1067104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t>Investors/Shareholders</a:t>
          </a:r>
          <a:endParaRPr lang="en-US" sz="2200" kern="1200"/>
        </a:p>
      </dsp:txBody>
      <dsp:txXfrm>
        <a:off x="25759" y="1234827"/>
        <a:ext cx="10619530" cy="476152"/>
      </dsp:txXfrm>
    </dsp:sp>
    <dsp:sp modelId="{37ED4BEE-A743-4EAE-AB3A-62BF79426EA4}">
      <dsp:nvSpPr>
        <dsp:cNvPr id="0" name=""/>
        <dsp:cNvSpPr/>
      </dsp:nvSpPr>
      <dsp:spPr>
        <a:xfrm>
          <a:off x="0" y="1800098"/>
          <a:ext cx="1067104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t>Regulatory Authorities</a:t>
          </a:r>
          <a:endParaRPr lang="en-US" sz="2200" kern="1200"/>
        </a:p>
      </dsp:txBody>
      <dsp:txXfrm>
        <a:off x="25759" y="1825857"/>
        <a:ext cx="10619530" cy="476152"/>
      </dsp:txXfrm>
    </dsp:sp>
    <dsp:sp modelId="{DA1ACB52-5B84-4846-8666-AD9AFDD5A150}">
      <dsp:nvSpPr>
        <dsp:cNvPr id="0" name=""/>
        <dsp:cNvSpPr/>
      </dsp:nvSpPr>
      <dsp:spPr>
        <a:xfrm>
          <a:off x="0" y="2391128"/>
          <a:ext cx="1067104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a:t>Dealerships</a:t>
          </a:r>
          <a:endParaRPr lang="en-US" sz="2200" kern="1200"/>
        </a:p>
      </dsp:txBody>
      <dsp:txXfrm>
        <a:off x="25759" y="2416887"/>
        <a:ext cx="10619530"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0C892-CBAF-47FD-9562-6AEAC2D759E8}">
      <dsp:nvSpPr>
        <dsp:cNvPr id="0" name=""/>
        <dsp:cNvSpPr/>
      </dsp:nvSpPr>
      <dsp:spPr>
        <a:xfrm>
          <a:off x="1263090" y="770525"/>
          <a:ext cx="1308996" cy="130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BA8801-F25D-413F-A960-4CE7BA30CB4E}">
      <dsp:nvSpPr>
        <dsp:cNvPr id="0" name=""/>
        <dsp:cNvSpPr/>
      </dsp:nvSpPr>
      <dsp:spPr>
        <a:xfrm>
          <a:off x="463148" y="2577695"/>
          <a:ext cx="2908881" cy="151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i="1" kern="1200" dirty="0"/>
            <a:t>Our vision is to revolutionize the automotive research and purchasing experience by creating a mobile application that empowers consumers with unparalleled access to vehicle information and insights. </a:t>
          </a:r>
          <a:endParaRPr lang="en-US" sz="1400" kern="1200" dirty="0"/>
        </a:p>
      </dsp:txBody>
      <dsp:txXfrm>
        <a:off x="463148" y="2577695"/>
        <a:ext cx="2908881" cy="1511455"/>
      </dsp:txXfrm>
    </dsp:sp>
    <dsp:sp modelId="{11501DCC-060B-45AD-BD39-961C56A5BC79}">
      <dsp:nvSpPr>
        <dsp:cNvPr id="0" name=""/>
        <dsp:cNvSpPr/>
      </dsp:nvSpPr>
      <dsp:spPr>
        <a:xfrm>
          <a:off x="4681025" y="770525"/>
          <a:ext cx="1308996" cy="130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B03A2-8129-424C-9CD3-4FF317AA276D}">
      <dsp:nvSpPr>
        <dsp:cNvPr id="0" name=""/>
        <dsp:cNvSpPr/>
      </dsp:nvSpPr>
      <dsp:spPr>
        <a:xfrm>
          <a:off x="3881083" y="2577695"/>
          <a:ext cx="2908881" cy="151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i="1" kern="1200" dirty="0"/>
            <a:t>We aim to set a new industry standard for transparency, convenience, and personalization, guiding users through every stage of the vehicle ownership journey. </a:t>
          </a:r>
          <a:endParaRPr lang="en-US" sz="1400" kern="1200" dirty="0"/>
        </a:p>
      </dsp:txBody>
      <dsp:txXfrm>
        <a:off x="3881083" y="2577695"/>
        <a:ext cx="2908881" cy="1511455"/>
      </dsp:txXfrm>
    </dsp:sp>
    <dsp:sp modelId="{D2A41E14-25FB-488A-8F09-F21B9D85B1CF}">
      <dsp:nvSpPr>
        <dsp:cNvPr id="0" name=""/>
        <dsp:cNvSpPr/>
      </dsp:nvSpPr>
      <dsp:spPr>
        <a:xfrm>
          <a:off x="8098960" y="770525"/>
          <a:ext cx="1308996" cy="130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05A8C-50E0-4C82-B953-6A9407BF4C6F}">
      <dsp:nvSpPr>
        <dsp:cNvPr id="0" name=""/>
        <dsp:cNvSpPr/>
      </dsp:nvSpPr>
      <dsp:spPr>
        <a:xfrm>
          <a:off x="7299018" y="2577695"/>
          <a:ext cx="2908881" cy="1511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i="1" kern="1200" dirty="0"/>
            <a:t>Ultimately, we strive to transform the way people research, compare, and purchase vehicles, putting consumers in the driver's seat and equipping them with the tools they need to navigate the automotive market with confidence.</a:t>
          </a:r>
          <a:endParaRPr lang="en-US" sz="1400" kern="1200" dirty="0"/>
        </a:p>
      </dsp:txBody>
      <dsp:txXfrm>
        <a:off x="7299018" y="2577695"/>
        <a:ext cx="2908881" cy="15114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11165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9028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009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5034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14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875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309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8954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659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6206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21493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136370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rfibreglass.co.uk/why-you-need-a-business-roadmap/" TargetMode="External"/><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eedometer">
            <a:extLst>
              <a:ext uri="{FF2B5EF4-FFF2-40B4-BE49-F238E27FC236}">
                <a16:creationId xmlns:a16="http://schemas.microsoft.com/office/drawing/2014/main" id="{34013679-983E-CF51-018E-2A4E0584E059}"/>
              </a:ext>
            </a:extLst>
          </p:cNvPr>
          <p:cNvPicPr>
            <a:picLocks noChangeAspect="1"/>
          </p:cNvPicPr>
          <p:nvPr/>
        </p:nvPicPr>
        <p:blipFill rotWithShape="1">
          <a:blip r:embed="rId2"/>
          <a:srcRect t="4819" b="4819"/>
          <a:stretch/>
        </p:blipFill>
        <p:spPr>
          <a:xfrm>
            <a:off x="20" y="10"/>
            <a:ext cx="12191980" cy="6857990"/>
          </a:xfrm>
          <a:prstGeom prst="rect">
            <a:avLst/>
          </a:prstGeom>
        </p:spPr>
      </p:pic>
      <p:sp>
        <p:nvSpPr>
          <p:cNvPr id="67" name="Rectangle 66">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29A436-2465-8E69-3378-408506D41345}"/>
              </a:ext>
            </a:extLst>
          </p:cNvPr>
          <p:cNvSpPr>
            <a:spLocks noGrp="1"/>
          </p:cNvSpPr>
          <p:nvPr>
            <p:ph type="ctrTitle"/>
          </p:nvPr>
        </p:nvSpPr>
        <p:spPr>
          <a:xfrm>
            <a:off x="1078992" y="1143000"/>
            <a:ext cx="9052560" cy="3546179"/>
          </a:xfrm>
        </p:spPr>
        <p:txBody>
          <a:bodyPr vert="horz" lIns="91440" tIns="45720" rIns="91440" bIns="45720" rtlCol="0">
            <a:normAutofit/>
          </a:bodyPr>
          <a:lstStyle/>
          <a:p>
            <a:r>
              <a:rPr lang="en-US" sz="6100" b="1" i="1" kern="1200" spc="100" baseline="0" dirty="0">
                <a:solidFill>
                  <a:srgbClr val="FFFFFF"/>
                </a:solidFill>
              </a:rPr>
              <a:t>Auto</a:t>
            </a:r>
            <a:r>
              <a:rPr lang="en-US" sz="6100" b="1" dirty="0">
                <a:solidFill>
                  <a:srgbClr val="FFFFFF"/>
                </a:solidFill>
              </a:rPr>
              <a:t>-app That Helps Customers Understand Different Automobile Models</a:t>
            </a:r>
            <a:endParaRPr lang="en-US" sz="6100" b="1" i="1" kern="1200" spc="100" baseline="0" dirty="0">
              <a:solidFill>
                <a:srgbClr val="FFFFFF"/>
              </a:solidFill>
            </a:endParaRPr>
          </a:p>
        </p:txBody>
      </p:sp>
      <p:cxnSp>
        <p:nvCxnSpPr>
          <p:cNvPr id="68" name="Straight Connector 67">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134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2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Product Roadmap</a:t>
            </a:r>
            <a:endParaRPr lang="en-US" sz="5400" i="1" kern="1200" spc="100" baseline="0" dirty="0">
              <a:solidFill>
                <a:schemeClr val="bg1"/>
              </a:solidFill>
              <a:latin typeface="+mj-lt"/>
              <a:ea typeface="+mj-ea"/>
              <a:cs typeface="+mj-cs"/>
            </a:endParaRPr>
          </a:p>
        </p:txBody>
      </p:sp>
      <p:pic>
        <p:nvPicPr>
          <p:cNvPr id="4" name="Picture 3" descr="A winding road with colorful pins&#10;&#10;Description automatically generated">
            <a:extLst>
              <a:ext uri="{FF2B5EF4-FFF2-40B4-BE49-F238E27FC236}">
                <a16:creationId xmlns:a16="http://schemas.microsoft.com/office/drawing/2014/main" id="{BD3A9E24-E499-A004-847E-3FA4B429C5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500" y="1483592"/>
            <a:ext cx="5640399" cy="3948279"/>
          </a:xfrm>
          <a:prstGeom prst="rect">
            <a:avLst/>
          </a:prstGeom>
        </p:spPr>
      </p:pic>
      <p:sp>
        <p:nvSpPr>
          <p:cNvPr id="2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5" name="TextBox 14">
            <a:extLst>
              <a:ext uri="{FF2B5EF4-FFF2-40B4-BE49-F238E27FC236}">
                <a16:creationId xmlns:a16="http://schemas.microsoft.com/office/drawing/2014/main" id="{F6B91005-013C-C888-1B29-E45DC114CC51}"/>
              </a:ext>
            </a:extLst>
          </p:cNvPr>
          <p:cNvSpPr txBox="1"/>
          <p:nvPr/>
        </p:nvSpPr>
        <p:spPr>
          <a:xfrm>
            <a:off x="8563897" y="4375355"/>
            <a:ext cx="668593" cy="646331"/>
          </a:xfrm>
          <a:prstGeom prst="rect">
            <a:avLst/>
          </a:prstGeom>
          <a:noFill/>
        </p:spPr>
        <p:txBody>
          <a:bodyPr wrap="square" rtlCol="0">
            <a:spAutoFit/>
          </a:bodyPr>
          <a:lstStyle/>
          <a:p>
            <a:r>
              <a:rPr lang="en-US" sz="1800" kern="1200" dirty="0">
                <a:solidFill>
                  <a:srgbClr val="000000"/>
                </a:solidFill>
                <a:effectLst/>
                <a:latin typeface="Avenir Next LT Pro" panose="020B0504020202020204" pitchFamily="34" charset="0"/>
                <a:ea typeface="+mn-ea"/>
                <a:cs typeface="+mn-cs"/>
              </a:rPr>
              <a:t>Q1</a:t>
            </a:r>
            <a:endParaRPr lang="en-IN" dirty="0">
              <a:effectLst/>
            </a:endParaRPr>
          </a:p>
          <a:p>
            <a:endParaRPr lang="en-IN" dirty="0"/>
          </a:p>
        </p:txBody>
      </p:sp>
      <p:sp>
        <p:nvSpPr>
          <p:cNvPr id="17" name="TextBox 16">
            <a:extLst>
              <a:ext uri="{FF2B5EF4-FFF2-40B4-BE49-F238E27FC236}">
                <a16:creationId xmlns:a16="http://schemas.microsoft.com/office/drawing/2014/main" id="{E45CDA39-ACE2-2328-662E-F1DA15F5E551}"/>
              </a:ext>
            </a:extLst>
          </p:cNvPr>
          <p:cNvSpPr txBox="1"/>
          <p:nvPr/>
        </p:nvSpPr>
        <p:spPr>
          <a:xfrm>
            <a:off x="5879691" y="2998838"/>
            <a:ext cx="668594" cy="369332"/>
          </a:xfrm>
          <a:prstGeom prst="rect">
            <a:avLst/>
          </a:prstGeom>
          <a:noFill/>
        </p:spPr>
        <p:txBody>
          <a:bodyPr wrap="square" rtlCol="0">
            <a:spAutoFit/>
          </a:bodyPr>
          <a:lstStyle/>
          <a:p>
            <a:r>
              <a:rPr lang="en-IN" dirty="0"/>
              <a:t>Q2</a:t>
            </a:r>
          </a:p>
        </p:txBody>
      </p:sp>
      <p:sp>
        <p:nvSpPr>
          <p:cNvPr id="18" name="TextBox 17">
            <a:extLst>
              <a:ext uri="{FF2B5EF4-FFF2-40B4-BE49-F238E27FC236}">
                <a16:creationId xmlns:a16="http://schemas.microsoft.com/office/drawing/2014/main" id="{D90461ED-C3AD-631C-723D-610782688F75}"/>
              </a:ext>
            </a:extLst>
          </p:cNvPr>
          <p:cNvSpPr txBox="1"/>
          <p:nvPr/>
        </p:nvSpPr>
        <p:spPr>
          <a:xfrm>
            <a:off x="7482348" y="2644877"/>
            <a:ext cx="560439" cy="369332"/>
          </a:xfrm>
          <a:prstGeom prst="rect">
            <a:avLst/>
          </a:prstGeom>
          <a:noFill/>
        </p:spPr>
        <p:txBody>
          <a:bodyPr wrap="square" rtlCol="0">
            <a:spAutoFit/>
          </a:bodyPr>
          <a:lstStyle/>
          <a:p>
            <a:r>
              <a:rPr lang="en-IN" dirty="0"/>
              <a:t>Q3</a:t>
            </a:r>
          </a:p>
        </p:txBody>
      </p:sp>
      <p:sp>
        <p:nvSpPr>
          <p:cNvPr id="20" name="TextBox 19">
            <a:extLst>
              <a:ext uri="{FF2B5EF4-FFF2-40B4-BE49-F238E27FC236}">
                <a16:creationId xmlns:a16="http://schemas.microsoft.com/office/drawing/2014/main" id="{0B1004F0-1F3E-DD8F-21A8-8817FD80EB3B}"/>
              </a:ext>
            </a:extLst>
          </p:cNvPr>
          <p:cNvSpPr txBox="1"/>
          <p:nvPr/>
        </p:nvSpPr>
        <p:spPr>
          <a:xfrm>
            <a:off x="8455742" y="2054942"/>
            <a:ext cx="589935" cy="369332"/>
          </a:xfrm>
          <a:prstGeom prst="rect">
            <a:avLst/>
          </a:prstGeom>
          <a:noFill/>
        </p:spPr>
        <p:txBody>
          <a:bodyPr wrap="square" rtlCol="0">
            <a:spAutoFit/>
          </a:bodyPr>
          <a:lstStyle/>
          <a:p>
            <a:r>
              <a:rPr lang="en-IN" dirty="0"/>
              <a:t>Q4</a:t>
            </a:r>
          </a:p>
        </p:txBody>
      </p:sp>
      <p:sp>
        <p:nvSpPr>
          <p:cNvPr id="22" name="TextBox 21">
            <a:extLst>
              <a:ext uri="{FF2B5EF4-FFF2-40B4-BE49-F238E27FC236}">
                <a16:creationId xmlns:a16="http://schemas.microsoft.com/office/drawing/2014/main" id="{11120005-E779-4F00-A61B-7668C146FFAC}"/>
              </a:ext>
            </a:extLst>
          </p:cNvPr>
          <p:cNvSpPr txBox="1"/>
          <p:nvPr/>
        </p:nvSpPr>
        <p:spPr>
          <a:xfrm>
            <a:off x="9842090" y="1710813"/>
            <a:ext cx="580103" cy="369332"/>
          </a:xfrm>
          <a:prstGeom prst="rect">
            <a:avLst/>
          </a:prstGeom>
          <a:noFill/>
        </p:spPr>
        <p:txBody>
          <a:bodyPr wrap="square" rtlCol="0">
            <a:spAutoFit/>
          </a:bodyPr>
          <a:lstStyle/>
          <a:p>
            <a:r>
              <a:rPr lang="en-IN" dirty="0"/>
              <a:t>Q5</a:t>
            </a:r>
          </a:p>
        </p:txBody>
      </p:sp>
    </p:spTree>
    <p:extLst>
      <p:ext uri="{BB962C8B-B14F-4D97-AF65-F5344CB8AC3E}">
        <p14:creationId xmlns:p14="http://schemas.microsoft.com/office/powerpoint/2010/main" val="152400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EF8626-9673-24B5-B74B-83BE268B02D9}"/>
              </a:ext>
            </a:extLst>
          </p:cNvPr>
          <p:cNvSpPr>
            <a:spLocks noGrp="1"/>
          </p:cNvSpPr>
          <p:nvPr>
            <p:ph type="body" idx="1"/>
          </p:nvPr>
        </p:nvSpPr>
        <p:spPr>
          <a:xfrm>
            <a:off x="1047964" y="595901"/>
            <a:ext cx="4099390" cy="5845995"/>
          </a:xfrm>
        </p:spPr>
        <p:txBody>
          <a:bodyPr>
            <a:normAutofit/>
          </a:bodyPr>
          <a:lstStyle/>
          <a:p>
            <a:pPr algn="ctr"/>
            <a:r>
              <a:rPr lang="en-US" b="1" dirty="0"/>
              <a:t>Q1:</a:t>
            </a:r>
          </a:p>
          <a:p>
            <a:r>
              <a:rPr lang="en-US" b="1" dirty="0"/>
              <a:t>Research and Requirements Gathering</a:t>
            </a:r>
          </a:p>
          <a:p>
            <a:r>
              <a:rPr lang="en-US" b="1" dirty="0"/>
              <a:t>Duration: </a:t>
            </a:r>
            <a:r>
              <a:rPr lang="en-US" dirty="0"/>
              <a:t>4 Weeks</a:t>
            </a:r>
          </a:p>
          <a:p>
            <a:r>
              <a:rPr lang="en-US" b="1" dirty="0"/>
              <a:t>Activities:</a:t>
            </a:r>
          </a:p>
          <a:p>
            <a:r>
              <a:rPr lang="en-US" dirty="0"/>
              <a:t>Market Research</a:t>
            </a:r>
          </a:p>
          <a:p>
            <a:r>
              <a:rPr lang="en-US" dirty="0"/>
              <a:t>User Interviews</a:t>
            </a:r>
          </a:p>
          <a:p>
            <a:r>
              <a:rPr lang="en-US" dirty="0"/>
              <a:t>Competitor Analysis</a:t>
            </a:r>
          </a:p>
          <a:p>
            <a:r>
              <a:rPr lang="en-US" dirty="0"/>
              <a:t>Requirement Documentation</a:t>
            </a:r>
          </a:p>
          <a:p>
            <a:r>
              <a:rPr lang="en-US" b="1" dirty="0"/>
              <a:t>Deliverables:</a:t>
            </a:r>
          </a:p>
          <a:p>
            <a:r>
              <a:rPr lang="en-US" dirty="0"/>
              <a:t>User Personas</a:t>
            </a:r>
          </a:p>
          <a:p>
            <a:r>
              <a:rPr lang="en-US" dirty="0"/>
              <a:t>Journey Maps</a:t>
            </a:r>
          </a:p>
          <a:p>
            <a:r>
              <a:rPr lang="en-US" dirty="0"/>
              <a:t>Market Trends Analysis</a:t>
            </a:r>
          </a:p>
        </p:txBody>
      </p:sp>
      <p:sp>
        <p:nvSpPr>
          <p:cNvPr id="6" name="TextBox 5">
            <a:extLst>
              <a:ext uri="{FF2B5EF4-FFF2-40B4-BE49-F238E27FC236}">
                <a16:creationId xmlns:a16="http://schemas.microsoft.com/office/drawing/2014/main" id="{AFE1C2F4-C0A0-DFA1-F419-4340530C9151}"/>
              </a:ext>
            </a:extLst>
          </p:cNvPr>
          <p:cNvSpPr txBox="1"/>
          <p:nvPr/>
        </p:nvSpPr>
        <p:spPr>
          <a:xfrm>
            <a:off x="6760395" y="830301"/>
            <a:ext cx="3554859" cy="5262274"/>
          </a:xfrm>
          <a:prstGeom prst="rect">
            <a:avLst/>
          </a:prstGeom>
          <a:noFill/>
        </p:spPr>
        <p:txBody>
          <a:bodyPr wrap="square" rtlCol="0">
            <a:spAutoFit/>
          </a:bodyPr>
          <a:lstStyle/>
          <a:p>
            <a:pPr algn="ctr">
              <a:lnSpc>
                <a:spcPct val="110000"/>
              </a:lnSpc>
              <a:spcBef>
                <a:spcPts val="400"/>
              </a:spcBef>
              <a:spcAft>
                <a:spcPts val="400"/>
              </a:spcAft>
            </a:pPr>
            <a:r>
              <a:rPr lang="en-US" sz="2000" b="1" i="1" dirty="0"/>
              <a:t>Q2:</a:t>
            </a:r>
          </a:p>
          <a:p>
            <a:pPr>
              <a:lnSpc>
                <a:spcPct val="110000"/>
              </a:lnSpc>
              <a:spcBef>
                <a:spcPts val="400"/>
              </a:spcBef>
              <a:spcAft>
                <a:spcPts val="400"/>
              </a:spcAft>
            </a:pPr>
            <a:r>
              <a:rPr lang="en-US" sz="2000" b="1" i="1" dirty="0"/>
              <a:t>Design and Prototyping</a:t>
            </a:r>
          </a:p>
          <a:p>
            <a:pPr>
              <a:lnSpc>
                <a:spcPct val="110000"/>
              </a:lnSpc>
              <a:spcBef>
                <a:spcPts val="400"/>
              </a:spcBef>
              <a:spcAft>
                <a:spcPts val="400"/>
              </a:spcAft>
            </a:pPr>
            <a:r>
              <a:rPr lang="en-US" sz="2000" b="1" i="1" dirty="0"/>
              <a:t>Duration: </a:t>
            </a:r>
            <a:r>
              <a:rPr lang="en-US" sz="2000" i="1" dirty="0"/>
              <a:t>6 weeks</a:t>
            </a:r>
          </a:p>
          <a:p>
            <a:pPr>
              <a:lnSpc>
                <a:spcPct val="110000"/>
              </a:lnSpc>
              <a:spcBef>
                <a:spcPts val="400"/>
              </a:spcBef>
              <a:spcAft>
                <a:spcPts val="400"/>
              </a:spcAft>
            </a:pPr>
            <a:r>
              <a:rPr lang="en-US" sz="2000" b="1" i="1" dirty="0"/>
              <a:t>Activities:</a:t>
            </a:r>
          </a:p>
          <a:p>
            <a:pPr>
              <a:lnSpc>
                <a:spcPct val="110000"/>
              </a:lnSpc>
              <a:spcBef>
                <a:spcPts val="400"/>
              </a:spcBef>
              <a:spcAft>
                <a:spcPts val="400"/>
              </a:spcAft>
            </a:pPr>
            <a:r>
              <a:rPr lang="en-US" sz="2000" i="1" dirty="0"/>
              <a:t>Wireframing</a:t>
            </a:r>
          </a:p>
          <a:p>
            <a:pPr>
              <a:lnSpc>
                <a:spcPct val="110000"/>
              </a:lnSpc>
              <a:spcBef>
                <a:spcPts val="400"/>
              </a:spcBef>
              <a:spcAft>
                <a:spcPts val="400"/>
              </a:spcAft>
            </a:pPr>
            <a:r>
              <a:rPr lang="en-US" sz="2000" i="1" dirty="0"/>
              <a:t>UI/UX Design</a:t>
            </a:r>
          </a:p>
          <a:p>
            <a:pPr>
              <a:lnSpc>
                <a:spcPct val="110000"/>
              </a:lnSpc>
              <a:spcBef>
                <a:spcPts val="400"/>
              </a:spcBef>
              <a:spcAft>
                <a:spcPts val="400"/>
              </a:spcAft>
            </a:pPr>
            <a:r>
              <a:rPr lang="en-US" sz="2000" i="1" dirty="0"/>
              <a:t>Prototyping</a:t>
            </a:r>
          </a:p>
          <a:p>
            <a:pPr>
              <a:lnSpc>
                <a:spcPct val="110000"/>
              </a:lnSpc>
              <a:spcBef>
                <a:spcPts val="400"/>
              </a:spcBef>
              <a:spcAft>
                <a:spcPts val="400"/>
              </a:spcAft>
            </a:pPr>
            <a:r>
              <a:rPr lang="en-US" sz="2000" i="1" dirty="0"/>
              <a:t>Usability Testing</a:t>
            </a:r>
          </a:p>
          <a:p>
            <a:pPr>
              <a:lnSpc>
                <a:spcPct val="110000"/>
              </a:lnSpc>
              <a:spcBef>
                <a:spcPts val="400"/>
              </a:spcBef>
              <a:spcAft>
                <a:spcPts val="400"/>
              </a:spcAft>
            </a:pPr>
            <a:r>
              <a:rPr lang="en-US" sz="2000" b="1" i="1" dirty="0"/>
              <a:t>Deliverables:</a:t>
            </a:r>
          </a:p>
          <a:p>
            <a:pPr>
              <a:lnSpc>
                <a:spcPct val="110000"/>
              </a:lnSpc>
              <a:spcBef>
                <a:spcPts val="400"/>
              </a:spcBef>
              <a:spcAft>
                <a:spcPts val="400"/>
              </a:spcAft>
            </a:pPr>
            <a:r>
              <a:rPr lang="en-US" sz="2000" i="1" dirty="0"/>
              <a:t>Mockups</a:t>
            </a:r>
          </a:p>
          <a:p>
            <a:pPr>
              <a:lnSpc>
                <a:spcPct val="110000"/>
              </a:lnSpc>
              <a:spcBef>
                <a:spcPts val="400"/>
              </a:spcBef>
              <a:spcAft>
                <a:spcPts val="400"/>
              </a:spcAft>
            </a:pPr>
            <a:r>
              <a:rPr lang="en-US" sz="2000" i="1" dirty="0"/>
              <a:t>Interactive Prototypes</a:t>
            </a:r>
          </a:p>
          <a:p>
            <a:pPr>
              <a:lnSpc>
                <a:spcPct val="110000"/>
              </a:lnSpc>
              <a:spcBef>
                <a:spcPts val="400"/>
              </a:spcBef>
              <a:spcAft>
                <a:spcPts val="400"/>
              </a:spcAft>
            </a:pPr>
            <a:r>
              <a:rPr lang="en-US" sz="2000" i="1" dirty="0"/>
              <a:t>Usability Test Reports</a:t>
            </a:r>
          </a:p>
        </p:txBody>
      </p:sp>
      <p:sp>
        <p:nvSpPr>
          <p:cNvPr id="7" name="Rectangle 6">
            <a:extLst>
              <a:ext uri="{FF2B5EF4-FFF2-40B4-BE49-F238E27FC236}">
                <a16:creationId xmlns:a16="http://schemas.microsoft.com/office/drawing/2014/main" id="{7D7D12AF-772E-01C2-61DE-956B469F88A7}"/>
              </a:ext>
            </a:extLst>
          </p:cNvPr>
          <p:cNvSpPr/>
          <p:nvPr/>
        </p:nvSpPr>
        <p:spPr>
          <a:xfrm>
            <a:off x="523982" y="452063"/>
            <a:ext cx="3698697" cy="56405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C9965CC1-D092-2189-AD6B-683B8F1D19C0}"/>
              </a:ext>
            </a:extLst>
          </p:cNvPr>
          <p:cNvGraphicFramePr>
            <a:graphicFrameLocks noGrp="1"/>
          </p:cNvGraphicFramePr>
          <p:nvPr>
            <p:extLst>
              <p:ext uri="{D42A27DB-BD31-4B8C-83A1-F6EECF244321}">
                <p14:modId xmlns:p14="http://schemas.microsoft.com/office/powerpoint/2010/main" val="2719315378"/>
              </p:ext>
            </p:extLst>
          </p:nvPr>
        </p:nvGraphicFramePr>
        <p:xfrm>
          <a:off x="1047964" y="688259"/>
          <a:ext cx="4099389" cy="5763912"/>
        </p:xfrm>
        <a:graphic>
          <a:graphicData uri="http://schemas.openxmlformats.org/drawingml/2006/table">
            <a:tbl>
              <a:tblPr/>
              <a:tblGrid>
                <a:gridCol w="4099389">
                  <a:extLst>
                    <a:ext uri="{9D8B030D-6E8A-4147-A177-3AD203B41FA5}">
                      <a16:colId xmlns:a16="http://schemas.microsoft.com/office/drawing/2014/main" val="1284908017"/>
                    </a:ext>
                  </a:extLst>
                </a:gridCol>
              </a:tblGrid>
              <a:tr h="576391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90985515"/>
                  </a:ext>
                </a:extLst>
              </a:tr>
            </a:tbl>
          </a:graphicData>
        </a:graphic>
      </p:graphicFrame>
      <p:graphicFrame>
        <p:nvGraphicFramePr>
          <p:cNvPr id="23" name="Table 22">
            <a:extLst>
              <a:ext uri="{FF2B5EF4-FFF2-40B4-BE49-F238E27FC236}">
                <a16:creationId xmlns:a16="http://schemas.microsoft.com/office/drawing/2014/main" id="{8BC5E226-F80E-C0D1-5BF2-65821D67B4EF}"/>
              </a:ext>
            </a:extLst>
          </p:cNvPr>
          <p:cNvGraphicFramePr>
            <a:graphicFrameLocks noGrp="1"/>
          </p:cNvGraphicFramePr>
          <p:nvPr>
            <p:extLst>
              <p:ext uri="{D42A27DB-BD31-4B8C-83A1-F6EECF244321}">
                <p14:modId xmlns:p14="http://schemas.microsoft.com/office/powerpoint/2010/main" val="162682862"/>
              </p:ext>
            </p:extLst>
          </p:nvPr>
        </p:nvGraphicFramePr>
        <p:xfrm>
          <a:off x="6637106" y="729465"/>
          <a:ext cx="4366516" cy="5712431"/>
        </p:xfrm>
        <a:graphic>
          <a:graphicData uri="http://schemas.openxmlformats.org/drawingml/2006/table">
            <a:tbl>
              <a:tblPr/>
              <a:tblGrid>
                <a:gridCol w="4366516">
                  <a:extLst>
                    <a:ext uri="{9D8B030D-6E8A-4147-A177-3AD203B41FA5}">
                      <a16:colId xmlns:a16="http://schemas.microsoft.com/office/drawing/2014/main" val="1476005758"/>
                    </a:ext>
                  </a:extLst>
                </a:gridCol>
              </a:tblGrid>
              <a:tr h="571243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32450960"/>
                  </a:ext>
                </a:extLst>
              </a:tr>
            </a:tbl>
          </a:graphicData>
        </a:graphic>
      </p:graphicFrame>
    </p:spTree>
    <p:extLst>
      <p:ext uri="{BB962C8B-B14F-4D97-AF65-F5344CB8AC3E}">
        <p14:creationId xmlns:p14="http://schemas.microsoft.com/office/powerpoint/2010/main" val="92155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EF8626-9673-24B5-B74B-83BE268B02D9}"/>
              </a:ext>
            </a:extLst>
          </p:cNvPr>
          <p:cNvSpPr>
            <a:spLocks noGrp="1"/>
          </p:cNvSpPr>
          <p:nvPr>
            <p:ph type="body" idx="1"/>
          </p:nvPr>
        </p:nvSpPr>
        <p:spPr>
          <a:xfrm>
            <a:off x="431517" y="641096"/>
            <a:ext cx="2897312" cy="5845995"/>
          </a:xfrm>
        </p:spPr>
        <p:txBody>
          <a:bodyPr>
            <a:normAutofit lnSpcReduction="10000"/>
          </a:bodyPr>
          <a:lstStyle/>
          <a:p>
            <a:pPr algn="ctr"/>
            <a:r>
              <a:rPr lang="en-US" b="1" dirty="0"/>
              <a:t>Q3:</a:t>
            </a:r>
          </a:p>
          <a:p>
            <a:r>
              <a:rPr lang="en-US" b="1" dirty="0"/>
              <a:t>Development and Testing</a:t>
            </a:r>
          </a:p>
          <a:p>
            <a:r>
              <a:rPr lang="en-US" b="1" dirty="0"/>
              <a:t>Duration: </a:t>
            </a:r>
            <a:r>
              <a:rPr lang="en-US" dirty="0"/>
              <a:t>12 weeks</a:t>
            </a:r>
          </a:p>
          <a:p>
            <a:r>
              <a:rPr lang="en-US" b="1" dirty="0"/>
              <a:t>Activities:</a:t>
            </a:r>
          </a:p>
          <a:p>
            <a:r>
              <a:rPr lang="en-US" dirty="0"/>
              <a:t>Frontend Development</a:t>
            </a:r>
          </a:p>
          <a:p>
            <a:r>
              <a:rPr lang="en-US" dirty="0"/>
              <a:t>Backend Development</a:t>
            </a:r>
          </a:p>
          <a:p>
            <a:r>
              <a:rPr lang="en-US" dirty="0"/>
              <a:t>Integration Testing</a:t>
            </a:r>
          </a:p>
          <a:p>
            <a:r>
              <a:rPr lang="en-US" dirty="0"/>
              <a:t>User Acceptance Testing</a:t>
            </a:r>
          </a:p>
          <a:p>
            <a:r>
              <a:rPr lang="en-US" b="1" dirty="0"/>
              <a:t>Deliverables:</a:t>
            </a:r>
          </a:p>
          <a:p>
            <a:r>
              <a:rPr lang="en-US" dirty="0"/>
              <a:t>Functional Features</a:t>
            </a:r>
          </a:p>
          <a:p>
            <a:r>
              <a:rPr lang="en-US" dirty="0"/>
              <a:t>Test Reports</a:t>
            </a:r>
          </a:p>
          <a:p>
            <a:r>
              <a:rPr lang="en-US" dirty="0"/>
              <a:t>Bug Fixes</a:t>
            </a:r>
          </a:p>
        </p:txBody>
      </p:sp>
      <p:sp>
        <p:nvSpPr>
          <p:cNvPr id="6" name="TextBox 5">
            <a:extLst>
              <a:ext uri="{FF2B5EF4-FFF2-40B4-BE49-F238E27FC236}">
                <a16:creationId xmlns:a16="http://schemas.microsoft.com/office/drawing/2014/main" id="{AFE1C2F4-C0A0-DFA1-F419-4340530C9151}"/>
              </a:ext>
            </a:extLst>
          </p:cNvPr>
          <p:cNvSpPr txBox="1"/>
          <p:nvPr/>
        </p:nvSpPr>
        <p:spPr>
          <a:xfrm>
            <a:off x="3955551" y="765425"/>
            <a:ext cx="3154166" cy="5600829"/>
          </a:xfrm>
          <a:prstGeom prst="rect">
            <a:avLst/>
          </a:prstGeom>
          <a:noFill/>
        </p:spPr>
        <p:txBody>
          <a:bodyPr wrap="square" rtlCol="0">
            <a:spAutoFit/>
          </a:bodyPr>
          <a:lstStyle/>
          <a:p>
            <a:pPr algn="ctr">
              <a:lnSpc>
                <a:spcPct val="110000"/>
              </a:lnSpc>
              <a:spcBef>
                <a:spcPts val="400"/>
              </a:spcBef>
              <a:spcAft>
                <a:spcPts val="400"/>
              </a:spcAft>
            </a:pPr>
            <a:r>
              <a:rPr lang="en-US" sz="2000" b="1" i="1" dirty="0"/>
              <a:t>Q4:</a:t>
            </a:r>
          </a:p>
          <a:p>
            <a:pPr>
              <a:lnSpc>
                <a:spcPct val="110000"/>
              </a:lnSpc>
              <a:spcBef>
                <a:spcPts val="400"/>
              </a:spcBef>
              <a:spcAft>
                <a:spcPts val="400"/>
              </a:spcAft>
            </a:pPr>
            <a:r>
              <a:rPr lang="en-US" sz="2000" b="1" i="1" dirty="0"/>
              <a:t>Phase 1: Deployment and Launch</a:t>
            </a:r>
          </a:p>
          <a:p>
            <a:pPr>
              <a:lnSpc>
                <a:spcPct val="110000"/>
              </a:lnSpc>
              <a:spcBef>
                <a:spcPts val="400"/>
              </a:spcBef>
              <a:spcAft>
                <a:spcPts val="400"/>
              </a:spcAft>
            </a:pPr>
            <a:r>
              <a:rPr lang="en-US" sz="2000" b="1" i="1" dirty="0"/>
              <a:t>Duration: </a:t>
            </a:r>
            <a:r>
              <a:rPr lang="en-US" sz="2000" i="1" dirty="0"/>
              <a:t>4 weeks</a:t>
            </a:r>
          </a:p>
          <a:p>
            <a:pPr>
              <a:lnSpc>
                <a:spcPct val="110000"/>
              </a:lnSpc>
              <a:spcBef>
                <a:spcPts val="400"/>
              </a:spcBef>
              <a:spcAft>
                <a:spcPts val="400"/>
              </a:spcAft>
            </a:pPr>
            <a:r>
              <a:rPr lang="en-US" sz="2000" b="1" i="1" dirty="0"/>
              <a:t>Activities:</a:t>
            </a:r>
          </a:p>
          <a:p>
            <a:pPr>
              <a:lnSpc>
                <a:spcPct val="110000"/>
              </a:lnSpc>
              <a:spcBef>
                <a:spcPts val="400"/>
              </a:spcBef>
              <a:spcAft>
                <a:spcPts val="400"/>
              </a:spcAft>
            </a:pPr>
            <a:r>
              <a:rPr lang="en-US" sz="2000" i="1" dirty="0"/>
              <a:t>App Store Submission</a:t>
            </a:r>
          </a:p>
          <a:p>
            <a:pPr>
              <a:lnSpc>
                <a:spcPct val="110000"/>
              </a:lnSpc>
              <a:spcBef>
                <a:spcPts val="400"/>
              </a:spcBef>
              <a:spcAft>
                <a:spcPts val="400"/>
              </a:spcAft>
            </a:pPr>
            <a:r>
              <a:rPr lang="en-US" sz="2000" i="1" dirty="0"/>
              <a:t>Marketing Campaigns</a:t>
            </a:r>
          </a:p>
          <a:p>
            <a:pPr>
              <a:lnSpc>
                <a:spcPct val="110000"/>
              </a:lnSpc>
              <a:spcBef>
                <a:spcPts val="400"/>
              </a:spcBef>
              <a:spcAft>
                <a:spcPts val="400"/>
              </a:spcAft>
            </a:pPr>
            <a:r>
              <a:rPr lang="en-US" sz="2000" i="1" dirty="0"/>
              <a:t>User Onboarding</a:t>
            </a:r>
          </a:p>
          <a:p>
            <a:pPr>
              <a:lnSpc>
                <a:spcPct val="110000"/>
              </a:lnSpc>
              <a:spcBef>
                <a:spcPts val="400"/>
              </a:spcBef>
              <a:spcAft>
                <a:spcPts val="400"/>
              </a:spcAft>
            </a:pPr>
            <a:r>
              <a:rPr lang="en-US" sz="2000" i="1" dirty="0"/>
              <a:t>Launch Events</a:t>
            </a:r>
          </a:p>
          <a:p>
            <a:pPr>
              <a:lnSpc>
                <a:spcPct val="110000"/>
              </a:lnSpc>
              <a:spcBef>
                <a:spcPts val="400"/>
              </a:spcBef>
              <a:spcAft>
                <a:spcPts val="400"/>
              </a:spcAft>
            </a:pPr>
            <a:r>
              <a:rPr lang="en-US" sz="2000" b="1" i="1" dirty="0"/>
              <a:t>Deliverables:</a:t>
            </a:r>
          </a:p>
          <a:p>
            <a:pPr>
              <a:lnSpc>
                <a:spcPct val="110000"/>
              </a:lnSpc>
              <a:spcBef>
                <a:spcPts val="400"/>
              </a:spcBef>
              <a:spcAft>
                <a:spcPts val="400"/>
              </a:spcAft>
            </a:pPr>
            <a:r>
              <a:rPr lang="en-US" sz="2000" i="1" dirty="0"/>
              <a:t>App Release</a:t>
            </a:r>
          </a:p>
          <a:p>
            <a:pPr>
              <a:lnSpc>
                <a:spcPct val="110000"/>
              </a:lnSpc>
              <a:spcBef>
                <a:spcPts val="400"/>
              </a:spcBef>
              <a:spcAft>
                <a:spcPts val="400"/>
              </a:spcAft>
            </a:pPr>
            <a:r>
              <a:rPr lang="en-US" sz="2000" i="1" dirty="0"/>
              <a:t>Marketing Materials</a:t>
            </a:r>
          </a:p>
          <a:p>
            <a:pPr>
              <a:lnSpc>
                <a:spcPct val="110000"/>
              </a:lnSpc>
              <a:spcBef>
                <a:spcPts val="400"/>
              </a:spcBef>
              <a:spcAft>
                <a:spcPts val="400"/>
              </a:spcAft>
            </a:pPr>
            <a:r>
              <a:rPr lang="en-US" sz="2000" i="1" dirty="0"/>
              <a:t>User Guides</a:t>
            </a:r>
          </a:p>
        </p:txBody>
      </p:sp>
      <p:sp>
        <p:nvSpPr>
          <p:cNvPr id="7" name="Rectangle 6">
            <a:extLst>
              <a:ext uri="{FF2B5EF4-FFF2-40B4-BE49-F238E27FC236}">
                <a16:creationId xmlns:a16="http://schemas.microsoft.com/office/drawing/2014/main" id="{7D7D12AF-772E-01C2-61DE-956B469F88A7}"/>
              </a:ext>
            </a:extLst>
          </p:cNvPr>
          <p:cNvSpPr/>
          <p:nvPr/>
        </p:nvSpPr>
        <p:spPr>
          <a:xfrm>
            <a:off x="523982" y="452063"/>
            <a:ext cx="3698697" cy="56405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82FB1373-9191-5A83-67D9-3EB5F2DFCA16}"/>
              </a:ext>
            </a:extLst>
          </p:cNvPr>
          <p:cNvGraphicFramePr>
            <a:graphicFrameLocks noGrp="1"/>
          </p:cNvGraphicFramePr>
          <p:nvPr>
            <p:extLst>
              <p:ext uri="{D42A27DB-BD31-4B8C-83A1-F6EECF244321}">
                <p14:modId xmlns:p14="http://schemas.microsoft.com/office/powerpoint/2010/main" val="84895288"/>
              </p:ext>
            </p:extLst>
          </p:nvPr>
        </p:nvGraphicFramePr>
        <p:xfrm>
          <a:off x="431516" y="606175"/>
          <a:ext cx="2989777" cy="5887092"/>
        </p:xfrm>
        <a:graphic>
          <a:graphicData uri="http://schemas.openxmlformats.org/drawingml/2006/table">
            <a:tbl>
              <a:tblPr/>
              <a:tblGrid>
                <a:gridCol w="2989777">
                  <a:extLst>
                    <a:ext uri="{9D8B030D-6E8A-4147-A177-3AD203B41FA5}">
                      <a16:colId xmlns:a16="http://schemas.microsoft.com/office/drawing/2014/main" val="3288059889"/>
                    </a:ext>
                  </a:extLst>
                </a:gridCol>
              </a:tblGrid>
              <a:tr h="588709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32826927"/>
                  </a:ext>
                </a:extLst>
              </a:tr>
            </a:tbl>
          </a:graphicData>
        </a:graphic>
      </p:graphicFrame>
      <p:graphicFrame>
        <p:nvGraphicFramePr>
          <p:cNvPr id="4" name="Table 3">
            <a:extLst>
              <a:ext uri="{FF2B5EF4-FFF2-40B4-BE49-F238E27FC236}">
                <a16:creationId xmlns:a16="http://schemas.microsoft.com/office/drawing/2014/main" id="{C3DA252C-DB86-78C3-EC9F-8DC52E49FD15}"/>
              </a:ext>
            </a:extLst>
          </p:cNvPr>
          <p:cNvGraphicFramePr>
            <a:graphicFrameLocks noGrp="1"/>
          </p:cNvGraphicFramePr>
          <p:nvPr>
            <p:extLst>
              <p:ext uri="{D42A27DB-BD31-4B8C-83A1-F6EECF244321}">
                <p14:modId xmlns:p14="http://schemas.microsoft.com/office/powerpoint/2010/main" val="1428765323"/>
              </p:ext>
            </p:extLst>
          </p:nvPr>
        </p:nvGraphicFramePr>
        <p:xfrm>
          <a:off x="3852810" y="616451"/>
          <a:ext cx="3154165" cy="5876816"/>
        </p:xfrm>
        <a:graphic>
          <a:graphicData uri="http://schemas.openxmlformats.org/drawingml/2006/table">
            <a:tbl>
              <a:tblPr/>
              <a:tblGrid>
                <a:gridCol w="3154165">
                  <a:extLst>
                    <a:ext uri="{9D8B030D-6E8A-4147-A177-3AD203B41FA5}">
                      <a16:colId xmlns:a16="http://schemas.microsoft.com/office/drawing/2014/main" val="368578473"/>
                    </a:ext>
                  </a:extLst>
                </a:gridCol>
              </a:tblGrid>
              <a:tr h="587681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72071598"/>
                  </a:ext>
                </a:extLst>
              </a:tr>
            </a:tbl>
          </a:graphicData>
        </a:graphic>
      </p:graphicFrame>
      <p:sp>
        <p:nvSpPr>
          <p:cNvPr id="5" name="TextBox 4">
            <a:extLst>
              <a:ext uri="{FF2B5EF4-FFF2-40B4-BE49-F238E27FC236}">
                <a16:creationId xmlns:a16="http://schemas.microsoft.com/office/drawing/2014/main" id="{7C84C33D-DD54-CEE2-24FB-980F6D3B01C6}"/>
              </a:ext>
            </a:extLst>
          </p:cNvPr>
          <p:cNvSpPr txBox="1"/>
          <p:nvPr/>
        </p:nvSpPr>
        <p:spPr>
          <a:xfrm>
            <a:off x="7438492" y="641096"/>
            <a:ext cx="3493212" cy="5467587"/>
          </a:xfrm>
          <a:prstGeom prst="rect">
            <a:avLst/>
          </a:prstGeom>
          <a:noFill/>
        </p:spPr>
        <p:txBody>
          <a:bodyPr wrap="square" rtlCol="0">
            <a:spAutoFit/>
          </a:bodyPr>
          <a:lstStyle/>
          <a:p>
            <a:pPr algn="ctr">
              <a:lnSpc>
                <a:spcPct val="110000"/>
              </a:lnSpc>
              <a:spcBef>
                <a:spcPts val="400"/>
              </a:spcBef>
              <a:spcAft>
                <a:spcPts val="400"/>
              </a:spcAft>
            </a:pPr>
            <a:r>
              <a:rPr lang="en-US" b="1" i="1" dirty="0"/>
              <a:t>Q4:</a:t>
            </a:r>
          </a:p>
          <a:p>
            <a:pPr>
              <a:lnSpc>
                <a:spcPct val="110000"/>
              </a:lnSpc>
              <a:spcBef>
                <a:spcPts val="400"/>
              </a:spcBef>
              <a:spcAft>
                <a:spcPts val="400"/>
              </a:spcAft>
            </a:pPr>
            <a:r>
              <a:rPr lang="en-US" b="1" i="1" dirty="0"/>
              <a:t>Phase 2: Continuous Improvement and Iterative Updates</a:t>
            </a:r>
          </a:p>
          <a:p>
            <a:pPr>
              <a:lnSpc>
                <a:spcPct val="110000"/>
              </a:lnSpc>
              <a:spcBef>
                <a:spcPts val="400"/>
              </a:spcBef>
              <a:spcAft>
                <a:spcPts val="400"/>
              </a:spcAft>
            </a:pPr>
            <a:r>
              <a:rPr lang="en-US" b="1" i="1" dirty="0"/>
              <a:t>Duration: </a:t>
            </a:r>
            <a:r>
              <a:rPr lang="en-US" i="1" dirty="0"/>
              <a:t>Ongoing</a:t>
            </a:r>
          </a:p>
          <a:p>
            <a:pPr>
              <a:lnSpc>
                <a:spcPct val="110000"/>
              </a:lnSpc>
              <a:spcBef>
                <a:spcPts val="400"/>
              </a:spcBef>
              <a:spcAft>
                <a:spcPts val="400"/>
              </a:spcAft>
            </a:pPr>
            <a:r>
              <a:rPr lang="en-US" b="1" i="1" dirty="0"/>
              <a:t>Activities: </a:t>
            </a:r>
          </a:p>
          <a:p>
            <a:pPr>
              <a:lnSpc>
                <a:spcPct val="110000"/>
              </a:lnSpc>
              <a:spcBef>
                <a:spcPts val="400"/>
              </a:spcBef>
              <a:spcAft>
                <a:spcPts val="400"/>
              </a:spcAft>
            </a:pPr>
            <a:r>
              <a:rPr lang="en-US" i="1" dirty="0"/>
              <a:t>User Feedback Collection</a:t>
            </a:r>
          </a:p>
          <a:p>
            <a:pPr>
              <a:lnSpc>
                <a:spcPct val="110000"/>
              </a:lnSpc>
              <a:spcBef>
                <a:spcPts val="400"/>
              </a:spcBef>
              <a:spcAft>
                <a:spcPts val="400"/>
              </a:spcAft>
            </a:pPr>
            <a:r>
              <a:rPr lang="en-US" i="1" dirty="0"/>
              <a:t>Data Analysis</a:t>
            </a:r>
          </a:p>
          <a:p>
            <a:pPr>
              <a:lnSpc>
                <a:spcPct val="110000"/>
              </a:lnSpc>
              <a:spcBef>
                <a:spcPts val="400"/>
              </a:spcBef>
              <a:spcAft>
                <a:spcPts val="400"/>
              </a:spcAft>
            </a:pPr>
            <a:r>
              <a:rPr lang="en-US" i="1" dirty="0"/>
              <a:t>Feature Enhancements</a:t>
            </a:r>
          </a:p>
          <a:p>
            <a:pPr>
              <a:lnSpc>
                <a:spcPct val="110000"/>
              </a:lnSpc>
              <a:spcBef>
                <a:spcPts val="400"/>
              </a:spcBef>
              <a:spcAft>
                <a:spcPts val="400"/>
              </a:spcAft>
            </a:pPr>
            <a:r>
              <a:rPr lang="en-US" i="1" dirty="0"/>
              <a:t>Bug Fixes</a:t>
            </a:r>
          </a:p>
          <a:p>
            <a:pPr>
              <a:lnSpc>
                <a:spcPct val="110000"/>
              </a:lnSpc>
              <a:spcBef>
                <a:spcPts val="400"/>
              </a:spcBef>
              <a:spcAft>
                <a:spcPts val="400"/>
              </a:spcAft>
            </a:pPr>
            <a:r>
              <a:rPr lang="en-US" b="1" i="1" dirty="0"/>
              <a:t>Deliverables:</a:t>
            </a:r>
          </a:p>
          <a:p>
            <a:pPr>
              <a:lnSpc>
                <a:spcPct val="110000"/>
              </a:lnSpc>
              <a:spcBef>
                <a:spcPts val="400"/>
              </a:spcBef>
              <a:spcAft>
                <a:spcPts val="400"/>
              </a:spcAft>
            </a:pPr>
            <a:r>
              <a:rPr lang="en-US" i="1" dirty="0"/>
              <a:t>Updated Features</a:t>
            </a:r>
          </a:p>
          <a:p>
            <a:pPr>
              <a:lnSpc>
                <a:spcPct val="110000"/>
              </a:lnSpc>
              <a:spcBef>
                <a:spcPts val="400"/>
              </a:spcBef>
              <a:spcAft>
                <a:spcPts val="400"/>
              </a:spcAft>
            </a:pPr>
            <a:r>
              <a:rPr lang="en-US" i="1" dirty="0"/>
              <a:t>Performance Reports</a:t>
            </a:r>
          </a:p>
          <a:p>
            <a:pPr>
              <a:lnSpc>
                <a:spcPct val="110000"/>
              </a:lnSpc>
              <a:spcBef>
                <a:spcPts val="400"/>
              </a:spcBef>
              <a:spcAft>
                <a:spcPts val="400"/>
              </a:spcAft>
            </a:pPr>
            <a:r>
              <a:rPr lang="en-US" i="1" dirty="0"/>
              <a:t>Release Notes</a:t>
            </a:r>
          </a:p>
        </p:txBody>
      </p:sp>
      <p:graphicFrame>
        <p:nvGraphicFramePr>
          <p:cNvPr id="8" name="Table 7">
            <a:extLst>
              <a:ext uri="{FF2B5EF4-FFF2-40B4-BE49-F238E27FC236}">
                <a16:creationId xmlns:a16="http://schemas.microsoft.com/office/drawing/2014/main" id="{618B7EC0-0A99-9252-DDF9-654FE48A80FF}"/>
              </a:ext>
            </a:extLst>
          </p:cNvPr>
          <p:cNvGraphicFramePr>
            <a:graphicFrameLocks noGrp="1"/>
          </p:cNvGraphicFramePr>
          <p:nvPr>
            <p:extLst>
              <p:ext uri="{D42A27DB-BD31-4B8C-83A1-F6EECF244321}">
                <p14:modId xmlns:p14="http://schemas.microsoft.com/office/powerpoint/2010/main" val="1071395416"/>
              </p:ext>
            </p:extLst>
          </p:nvPr>
        </p:nvGraphicFramePr>
        <p:xfrm>
          <a:off x="7438492" y="606175"/>
          <a:ext cx="3277453" cy="5876817"/>
        </p:xfrm>
        <a:graphic>
          <a:graphicData uri="http://schemas.openxmlformats.org/drawingml/2006/table">
            <a:tbl>
              <a:tblPr/>
              <a:tblGrid>
                <a:gridCol w="3277453">
                  <a:extLst>
                    <a:ext uri="{9D8B030D-6E8A-4147-A177-3AD203B41FA5}">
                      <a16:colId xmlns:a16="http://schemas.microsoft.com/office/drawing/2014/main" val="817343434"/>
                    </a:ext>
                  </a:extLst>
                </a:gridCol>
              </a:tblGrid>
              <a:tr h="587681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01818355"/>
                  </a:ext>
                </a:extLst>
              </a:tr>
            </a:tbl>
          </a:graphicData>
        </a:graphic>
      </p:graphicFrame>
    </p:spTree>
    <p:extLst>
      <p:ext uri="{BB962C8B-B14F-4D97-AF65-F5344CB8AC3E}">
        <p14:creationId xmlns:p14="http://schemas.microsoft.com/office/powerpoint/2010/main" val="408378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F9CFFE1-3F0E-784F-9B39-F0459C1E4259}"/>
              </a:ext>
            </a:extLst>
          </p:cNvPr>
          <p:cNvSpPr>
            <a:spLocks noGrp="1"/>
          </p:cNvSpPr>
          <p:nvPr>
            <p:ph type="title"/>
          </p:nvPr>
        </p:nvSpPr>
        <p:spPr>
          <a:xfrm>
            <a:off x="758952" y="2413092"/>
            <a:ext cx="3831336" cy="1614378"/>
          </a:xfrm>
        </p:spPr>
        <p:txBody>
          <a:bodyPr>
            <a:normAutofit fontScale="90000"/>
          </a:bodyPr>
          <a:lstStyle/>
          <a:p>
            <a:r>
              <a:rPr lang="en-US" sz="6000" i="1" u="sng" kern="1200" spc="100" baseline="0" dirty="0">
                <a:solidFill>
                  <a:schemeClr val="tx1">
                    <a:lumMod val="85000"/>
                    <a:lumOff val="15000"/>
                  </a:schemeClr>
                </a:solidFill>
                <a:latin typeface="+mj-lt"/>
                <a:ea typeface="+mj-ea"/>
                <a:cs typeface="+mj-cs"/>
              </a:rPr>
              <a:t>Design of Product</a:t>
            </a:r>
            <a:br>
              <a:rPr lang="en-US" sz="6000" i="1" u="sng" kern="1200" spc="100" baseline="0" dirty="0">
                <a:solidFill>
                  <a:schemeClr val="tx1">
                    <a:lumMod val="85000"/>
                    <a:lumOff val="15000"/>
                  </a:schemeClr>
                </a:solidFill>
                <a:latin typeface="+mj-lt"/>
                <a:ea typeface="+mj-ea"/>
                <a:cs typeface="+mj-cs"/>
              </a:rPr>
            </a:br>
            <a:endParaRPr lang="en-US" dirty="0"/>
          </a:p>
        </p:txBody>
      </p:sp>
      <p:pic>
        <p:nvPicPr>
          <p:cNvPr id="3" name="Picture 2" descr="A diagram of a computer program&#10;&#10;Description automatically generated">
            <a:extLst>
              <a:ext uri="{FF2B5EF4-FFF2-40B4-BE49-F238E27FC236}">
                <a16:creationId xmlns:a16="http://schemas.microsoft.com/office/drawing/2014/main" id="{B4D13EEE-944C-A785-4832-139D88F69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548" y="248481"/>
            <a:ext cx="6286500" cy="5943600"/>
          </a:xfrm>
          <a:prstGeom prst="rect">
            <a:avLst/>
          </a:prstGeom>
        </p:spPr>
      </p:pic>
    </p:spTree>
    <p:extLst>
      <p:ext uri="{BB962C8B-B14F-4D97-AF65-F5344CB8AC3E}">
        <p14:creationId xmlns:p14="http://schemas.microsoft.com/office/powerpoint/2010/main" val="31085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sales performance&#10;&#10;Description automatically generated with medium confidence">
            <a:extLst>
              <a:ext uri="{FF2B5EF4-FFF2-40B4-BE49-F238E27FC236}">
                <a16:creationId xmlns:a16="http://schemas.microsoft.com/office/drawing/2014/main" id="{DD0BB3FC-37E6-2246-3B48-66CD8CAA2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 y="778850"/>
            <a:ext cx="10674096" cy="5580853"/>
          </a:xfrm>
          <a:prstGeom prst="rect">
            <a:avLst/>
          </a:prstGeom>
        </p:spPr>
      </p:pic>
      <p:sp>
        <p:nvSpPr>
          <p:cNvPr id="18"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9594372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578116" y="644395"/>
            <a:ext cx="10666949" cy="1311702"/>
          </a:xfrm>
        </p:spPr>
        <p:txBody>
          <a:bodyPr/>
          <a:lstStyle/>
          <a:p>
            <a:r>
              <a:rPr lang="en-US" dirty="0"/>
              <a:t>Conclusion</a:t>
            </a:r>
          </a:p>
        </p:txBody>
      </p:sp>
      <p:sp>
        <p:nvSpPr>
          <p:cNvPr id="3" name="Text Placeholder 2">
            <a:extLst>
              <a:ext uri="{FF2B5EF4-FFF2-40B4-BE49-F238E27FC236}">
                <a16:creationId xmlns:a16="http://schemas.microsoft.com/office/drawing/2014/main" id="{E1EF8626-9673-24B5-B74B-83BE268B02D9}"/>
              </a:ext>
            </a:extLst>
          </p:cNvPr>
          <p:cNvSpPr>
            <a:spLocks noGrp="1"/>
          </p:cNvSpPr>
          <p:nvPr>
            <p:ph type="body" idx="1"/>
          </p:nvPr>
        </p:nvSpPr>
        <p:spPr>
          <a:xfrm>
            <a:off x="760476" y="1956097"/>
            <a:ext cx="10671048" cy="2945806"/>
          </a:xfrm>
        </p:spPr>
        <p:txBody>
          <a:bodyPr>
            <a:normAutofit/>
          </a:bodyPr>
          <a:lstStyle/>
          <a:p>
            <a:r>
              <a:rPr lang="en-US" dirty="0"/>
              <a:t>To summarize, our automobile app is the go-to tool for anyone looking to learn about different automobile types. Users may choose the best car for them based on clear information, interactive features, and comparison. It's easy to use and constantly updated, making car shopping fun. Whether you're looking for features, performance, or pricing, our app has you covered. Our goal is to make car buying simple and informative for everyone.</a:t>
            </a:r>
          </a:p>
        </p:txBody>
      </p:sp>
    </p:spTree>
    <p:extLst>
      <p:ext uri="{BB962C8B-B14F-4D97-AF65-F5344CB8AC3E}">
        <p14:creationId xmlns:p14="http://schemas.microsoft.com/office/powerpoint/2010/main" val="23963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E9A8-CBC5-DA48-5ECC-97C979C17B5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268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C645C-9587-B5F2-9CEC-FF030D45894C}"/>
              </a:ext>
            </a:extLst>
          </p:cNvPr>
          <p:cNvSpPr>
            <a:spLocks noGrp="1"/>
          </p:cNvSpPr>
          <p:nvPr>
            <p:ph type="title"/>
          </p:nvPr>
        </p:nvSpPr>
        <p:spPr>
          <a:xfrm>
            <a:off x="5843412" y="1773939"/>
            <a:ext cx="5312254" cy="1094318"/>
          </a:xfrm>
        </p:spPr>
        <p:txBody>
          <a:bodyPr vert="horz" lIns="91440" tIns="45720" rIns="91440" bIns="45720" rtlCol="0" anchor="t">
            <a:normAutofit/>
          </a:bodyPr>
          <a:lstStyle/>
          <a:p>
            <a:r>
              <a:rPr lang="en-US" i="1" kern="1200" spc="100" baseline="0" dirty="0">
                <a:solidFill>
                  <a:schemeClr val="tx1">
                    <a:lumMod val="85000"/>
                    <a:lumOff val="15000"/>
                  </a:schemeClr>
                </a:solidFill>
                <a:latin typeface="+mj-lt"/>
                <a:ea typeface="+mj-ea"/>
                <a:cs typeface="+mj-cs"/>
              </a:rPr>
              <a:t>AGENDA</a:t>
            </a:r>
          </a:p>
        </p:txBody>
      </p:sp>
      <p:pic>
        <p:nvPicPr>
          <p:cNvPr id="5" name="Picture 4" descr="Person writing on a notepad">
            <a:extLst>
              <a:ext uri="{FF2B5EF4-FFF2-40B4-BE49-F238E27FC236}">
                <a16:creationId xmlns:a16="http://schemas.microsoft.com/office/drawing/2014/main" id="{85308D27-0F3D-03B5-2DAF-D40AF72B8E06}"/>
              </a:ext>
            </a:extLst>
          </p:cNvPr>
          <p:cNvPicPr>
            <a:picLocks noChangeAspect="1"/>
          </p:cNvPicPr>
          <p:nvPr/>
        </p:nvPicPr>
        <p:blipFill rotWithShape="1">
          <a:blip r:embed="rId2"/>
          <a:srcRect l="23560" r="1617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3" name="Straight Connector 1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7D24B30-F3FF-BDE7-8247-F5C588EADF73}"/>
              </a:ext>
            </a:extLst>
          </p:cNvPr>
          <p:cNvSpPr>
            <a:spLocks noGrp="1"/>
          </p:cNvSpPr>
          <p:nvPr>
            <p:ph type="body" idx="4294967295"/>
          </p:nvPr>
        </p:nvSpPr>
        <p:spPr>
          <a:xfrm>
            <a:off x="5843412" y="3088919"/>
            <a:ext cx="5312254" cy="2868257"/>
          </a:xfrm>
        </p:spPr>
        <p:txBody>
          <a:bodyPr vert="horz" lIns="91440" tIns="45720" rIns="91440" bIns="45720" rtlCol="0">
            <a:normAutofit/>
          </a:bodyPr>
          <a:lstStyle/>
          <a:p>
            <a:pPr marL="0" indent="0">
              <a:lnSpc>
                <a:spcPct val="100000"/>
              </a:lnSpc>
              <a:buNone/>
            </a:pPr>
            <a:endParaRPr lang="en-US" sz="1600" dirty="0"/>
          </a:p>
          <a:p>
            <a:pPr indent="-342900">
              <a:lnSpc>
                <a:spcPct val="100000"/>
              </a:lnSpc>
              <a:buFont typeface="Wingdings" panose="05000000000000000000" pitchFamily="2" charset="2"/>
              <a:buChar char="Ø"/>
            </a:pPr>
            <a:r>
              <a:rPr lang="en-US" sz="1600" dirty="0"/>
              <a:t>Stakeholders</a:t>
            </a:r>
          </a:p>
          <a:p>
            <a:pPr indent="-342900">
              <a:lnSpc>
                <a:spcPct val="100000"/>
              </a:lnSpc>
              <a:buFont typeface="Wingdings" panose="05000000000000000000" pitchFamily="2" charset="2"/>
              <a:buChar char="Ø"/>
            </a:pPr>
            <a:r>
              <a:rPr lang="en-US" sz="1600" dirty="0"/>
              <a:t>Project Description</a:t>
            </a:r>
          </a:p>
          <a:p>
            <a:pPr indent="-342900">
              <a:lnSpc>
                <a:spcPct val="100000"/>
              </a:lnSpc>
              <a:buFont typeface="Wingdings" panose="05000000000000000000" pitchFamily="2" charset="2"/>
              <a:buChar char="Ø"/>
            </a:pPr>
            <a:r>
              <a:rPr lang="en-US" sz="1600" dirty="0"/>
              <a:t>Product Vision</a:t>
            </a:r>
          </a:p>
          <a:p>
            <a:pPr indent="-342900">
              <a:lnSpc>
                <a:spcPct val="100000"/>
              </a:lnSpc>
              <a:buFont typeface="Wingdings" panose="05000000000000000000" pitchFamily="2" charset="2"/>
              <a:buChar char="Ø"/>
            </a:pPr>
            <a:r>
              <a:rPr lang="en-US" sz="1600" dirty="0"/>
              <a:t>Goals</a:t>
            </a:r>
          </a:p>
          <a:p>
            <a:pPr indent="-342900">
              <a:lnSpc>
                <a:spcPct val="100000"/>
              </a:lnSpc>
              <a:buFont typeface="Wingdings" panose="05000000000000000000" pitchFamily="2" charset="2"/>
              <a:buChar char="Ø"/>
            </a:pPr>
            <a:r>
              <a:rPr lang="en-US" sz="1600" dirty="0"/>
              <a:t>Increment</a:t>
            </a:r>
          </a:p>
          <a:p>
            <a:pPr indent="-342900">
              <a:lnSpc>
                <a:spcPct val="100000"/>
              </a:lnSpc>
              <a:buFont typeface="Wingdings" panose="05000000000000000000" pitchFamily="2" charset="2"/>
              <a:buChar char="Ø"/>
            </a:pPr>
            <a:r>
              <a:rPr lang="en-US" sz="1600" dirty="0"/>
              <a:t>Product Roadmap</a:t>
            </a:r>
          </a:p>
          <a:p>
            <a:pPr indent="-342900">
              <a:lnSpc>
                <a:spcPct val="100000"/>
              </a:lnSpc>
              <a:buFont typeface="Wingdings" panose="05000000000000000000" pitchFamily="2" charset="2"/>
              <a:buChar char="Ø"/>
            </a:pPr>
            <a:r>
              <a:rPr lang="en-US" sz="1600" dirty="0"/>
              <a:t>Conclusion</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1801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578116" y="644395"/>
            <a:ext cx="10666949" cy="1311702"/>
          </a:xfrm>
        </p:spPr>
        <p:txBody>
          <a:bodyPr/>
          <a:lstStyle/>
          <a:p>
            <a:r>
              <a:rPr lang="en-US" dirty="0"/>
              <a:t>Stakeholders</a:t>
            </a:r>
          </a:p>
        </p:txBody>
      </p:sp>
      <p:graphicFrame>
        <p:nvGraphicFramePr>
          <p:cNvPr id="5" name="Text Placeholder 2">
            <a:extLst>
              <a:ext uri="{FF2B5EF4-FFF2-40B4-BE49-F238E27FC236}">
                <a16:creationId xmlns:a16="http://schemas.microsoft.com/office/drawing/2014/main" id="{B2489697-8E86-FD45-FB2D-84923D303A12}"/>
              </a:ext>
            </a:extLst>
          </p:cNvPr>
          <p:cNvGraphicFramePr/>
          <p:nvPr/>
        </p:nvGraphicFramePr>
        <p:xfrm>
          <a:off x="760476" y="1956097"/>
          <a:ext cx="10671048" cy="2945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7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578116" y="644395"/>
            <a:ext cx="10666949" cy="1311702"/>
          </a:xfrm>
        </p:spPr>
        <p:txBody>
          <a:bodyPr/>
          <a:lstStyle/>
          <a:p>
            <a:r>
              <a:rPr lang="en-US" dirty="0"/>
              <a:t>Project Description</a:t>
            </a:r>
          </a:p>
        </p:txBody>
      </p:sp>
      <p:sp>
        <p:nvSpPr>
          <p:cNvPr id="3" name="Text Placeholder 2">
            <a:extLst>
              <a:ext uri="{FF2B5EF4-FFF2-40B4-BE49-F238E27FC236}">
                <a16:creationId xmlns:a16="http://schemas.microsoft.com/office/drawing/2014/main" id="{E1EF8626-9673-24B5-B74B-83BE268B02D9}"/>
              </a:ext>
            </a:extLst>
          </p:cNvPr>
          <p:cNvSpPr>
            <a:spLocks noGrp="1"/>
          </p:cNvSpPr>
          <p:nvPr>
            <p:ph type="body" idx="1"/>
          </p:nvPr>
        </p:nvSpPr>
        <p:spPr>
          <a:xfrm>
            <a:off x="657734" y="2141033"/>
            <a:ext cx="10671048" cy="2945806"/>
          </a:xfrm>
        </p:spPr>
        <p:txBody>
          <a:bodyPr>
            <a:normAutofit/>
          </a:bodyPr>
          <a:lstStyle/>
          <a:p>
            <a:r>
              <a:rPr lang="en-US" dirty="0"/>
              <a:t>In today’s world, the automobile industry has various consumers which are repeatedly overwhelmed by the large number of car models, features, performance, and specifications. Where this auto-app aims to provide a user-friendly application for customers to evaluate various models based on the user preferences and requirements. The app will provide complete information about each model, such as cost, features, performance, ratings, and user reviews.</a:t>
            </a:r>
          </a:p>
        </p:txBody>
      </p:sp>
    </p:spTree>
    <p:extLst>
      <p:ext uri="{BB962C8B-B14F-4D97-AF65-F5344CB8AC3E}">
        <p14:creationId xmlns:p14="http://schemas.microsoft.com/office/powerpoint/2010/main" val="157257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578116" y="644395"/>
            <a:ext cx="10666949" cy="1311702"/>
          </a:xfrm>
        </p:spPr>
        <p:txBody>
          <a:bodyPr/>
          <a:lstStyle/>
          <a:p>
            <a:r>
              <a:rPr lang="en-US" dirty="0"/>
              <a:t>Product Vision</a:t>
            </a:r>
          </a:p>
        </p:txBody>
      </p:sp>
      <p:graphicFrame>
        <p:nvGraphicFramePr>
          <p:cNvPr id="7" name="Text Placeholder 2">
            <a:extLst>
              <a:ext uri="{FF2B5EF4-FFF2-40B4-BE49-F238E27FC236}">
                <a16:creationId xmlns:a16="http://schemas.microsoft.com/office/drawing/2014/main" id="{03106A14-359A-479E-DF9C-F7D72D925CE2}"/>
              </a:ext>
            </a:extLst>
          </p:cNvPr>
          <p:cNvGraphicFramePr/>
          <p:nvPr>
            <p:extLst>
              <p:ext uri="{D42A27DB-BD31-4B8C-83A1-F6EECF244321}">
                <p14:modId xmlns:p14="http://schemas.microsoft.com/office/powerpoint/2010/main" val="2467882359"/>
              </p:ext>
            </p:extLst>
          </p:nvPr>
        </p:nvGraphicFramePr>
        <p:xfrm>
          <a:off x="760476" y="1643866"/>
          <a:ext cx="10671048" cy="4859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21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758952" y="420625"/>
            <a:ext cx="10667998" cy="897246"/>
          </a:xfrm>
        </p:spPr>
        <p:txBody>
          <a:bodyPr vert="horz" lIns="91440" tIns="45720" rIns="91440" bIns="45720" rtlCol="0" anchor="b">
            <a:normAutofit fontScale="90000"/>
          </a:bodyPr>
          <a:lstStyle/>
          <a:p>
            <a:r>
              <a:rPr lang="en-US" i="1" kern="1200" spc="100" baseline="0" dirty="0">
                <a:solidFill>
                  <a:schemeClr val="tx1">
                    <a:lumMod val="85000"/>
                    <a:lumOff val="15000"/>
                  </a:schemeClr>
                </a:solidFill>
                <a:latin typeface="+mj-lt"/>
                <a:ea typeface="+mj-ea"/>
                <a:cs typeface="+mj-cs"/>
              </a:rPr>
              <a:t>Goals</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pSp>
        <p:nvGrpSpPr>
          <p:cNvPr id="19" name="Google Shape;267;p11">
            <a:extLst>
              <a:ext uri="{FF2B5EF4-FFF2-40B4-BE49-F238E27FC236}">
                <a16:creationId xmlns:a16="http://schemas.microsoft.com/office/drawing/2014/main" id="{020CA8F0-A468-FC45-DE34-4C4CEE4143DB}"/>
              </a:ext>
            </a:extLst>
          </p:cNvPr>
          <p:cNvGrpSpPr/>
          <p:nvPr/>
        </p:nvGrpSpPr>
        <p:grpSpPr>
          <a:xfrm>
            <a:off x="530786" y="1693584"/>
            <a:ext cx="11124329" cy="2549643"/>
            <a:chOff x="569079" y="477866"/>
            <a:chExt cx="9377440" cy="3396811"/>
          </a:xfrm>
        </p:grpSpPr>
        <p:sp>
          <p:nvSpPr>
            <p:cNvPr id="20" name="Google Shape;268;p11">
              <a:extLst>
                <a:ext uri="{FF2B5EF4-FFF2-40B4-BE49-F238E27FC236}">
                  <a16:creationId xmlns:a16="http://schemas.microsoft.com/office/drawing/2014/main" id="{B610ACD2-260F-9F73-D0C5-A77F4B6BF7E2}"/>
                </a:ext>
              </a:extLst>
            </p:cNvPr>
            <p:cNvSpPr/>
            <p:nvPr/>
          </p:nvSpPr>
          <p:spPr>
            <a:xfrm>
              <a:off x="1138979" y="477866"/>
              <a:ext cx="932563" cy="932563"/>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69;p11">
              <a:extLst>
                <a:ext uri="{FF2B5EF4-FFF2-40B4-BE49-F238E27FC236}">
                  <a16:creationId xmlns:a16="http://schemas.microsoft.com/office/drawing/2014/main" id="{737C9BCB-1421-4123-2B14-4F55AEBEDADB}"/>
                </a:ext>
              </a:extLst>
            </p:cNvPr>
            <p:cNvSpPr/>
            <p:nvPr/>
          </p:nvSpPr>
          <p:spPr>
            <a:xfrm>
              <a:off x="569079" y="1919991"/>
              <a:ext cx="2072362" cy="1954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70;p11">
              <a:extLst>
                <a:ext uri="{FF2B5EF4-FFF2-40B4-BE49-F238E27FC236}">
                  <a16:creationId xmlns:a16="http://schemas.microsoft.com/office/drawing/2014/main" id="{15108ACA-9095-8052-6D9E-5B690EC0CE5D}"/>
                </a:ext>
              </a:extLst>
            </p:cNvPr>
            <p:cNvSpPr txBox="1"/>
            <p:nvPr/>
          </p:nvSpPr>
          <p:spPr>
            <a:xfrm>
              <a:off x="569079" y="1919991"/>
              <a:ext cx="2072362" cy="81648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50000"/>
                </a:lnSpc>
                <a:spcBef>
                  <a:spcPts val="0"/>
                </a:spcBef>
                <a:spcAft>
                  <a:spcPts val="0"/>
                </a:spcAft>
                <a:buClr>
                  <a:schemeClr val="dk1"/>
                </a:buClr>
                <a:buSzPts val="1400"/>
                <a:buFont typeface="Calibri"/>
                <a:buNone/>
              </a:pPr>
              <a:r>
                <a:rPr lang="en-US" b="1" dirty="0">
                  <a:effectLst/>
                  <a:latin typeface="+mn-lt"/>
                  <a:ea typeface="Times New Roman" panose="02020603050405020304" pitchFamily="18" charset="0"/>
                  <a:cs typeface="Calibri" panose="020F0502020204030204" pitchFamily="34" charset="0"/>
                </a:rPr>
                <a:t>User-friendly Interface</a:t>
              </a:r>
              <a:endParaRPr lang="en-US" dirty="0">
                <a:latin typeface="+mn-lt"/>
                <a:cs typeface="Calibri" panose="020F0502020204030204" pitchFamily="34" charset="0"/>
              </a:endParaRPr>
            </a:p>
          </p:txBody>
        </p:sp>
        <p:sp>
          <p:nvSpPr>
            <p:cNvPr id="25" name="Google Shape;271;p11">
              <a:extLst>
                <a:ext uri="{FF2B5EF4-FFF2-40B4-BE49-F238E27FC236}">
                  <a16:creationId xmlns:a16="http://schemas.microsoft.com/office/drawing/2014/main" id="{9A199330-FA08-4548-CCDC-CBE4C1AE04D1}"/>
                </a:ext>
              </a:extLst>
            </p:cNvPr>
            <p:cNvSpPr/>
            <p:nvPr/>
          </p:nvSpPr>
          <p:spPr>
            <a:xfrm>
              <a:off x="3574005" y="477866"/>
              <a:ext cx="932563" cy="932563"/>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72;p11">
              <a:extLst>
                <a:ext uri="{FF2B5EF4-FFF2-40B4-BE49-F238E27FC236}">
                  <a16:creationId xmlns:a16="http://schemas.microsoft.com/office/drawing/2014/main" id="{5BD20592-D7AB-2F5B-7AA6-F937282BEA02}"/>
                </a:ext>
              </a:extLst>
            </p:cNvPr>
            <p:cNvSpPr/>
            <p:nvPr/>
          </p:nvSpPr>
          <p:spPr>
            <a:xfrm>
              <a:off x="3004105" y="1919991"/>
              <a:ext cx="2072362" cy="1954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73;p11">
              <a:extLst>
                <a:ext uri="{FF2B5EF4-FFF2-40B4-BE49-F238E27FC236}">
                  <a16:creationId xmlns:a16="http://schemas.microsoft.com/office/drawing/2014/main" id="{66B485F1-3E0B-7A5F-E357-472ECEC48CCA}"/>
                </a:ext>
              </a:extLst>
            </p:cNvPr>
            <p:cNvSpPr txBox="1"/>
            <p:nvPr/>
          </p:nvSpPr>
          <p:spPr>
            <a:xfrm>
              <a:off x="3004105" y="1919992"/>
              <a:ext cx="2072362" cy="10795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gn="ctr">
                <a:lnSpc>
                  <a:spcPct val="150000"/>
                </a:lnSpc>
                <a:spcBef>
                  <a:spcPts val="0"/>
                </a:spcBef>
                <a:spcAft>
                  <a:spcPts val="0"/>
                </a:spcAft>
              </a:pPr>
              <a:r>
                <a:rPr lang="en-US" b="1" dirty="0">
                  <a:effectLst/>
                  <a:latin typeface="+mn-lt"/>
                  <a:ea typeface="Times New Roman" panose="02020603050405020304" pitchFamily="18" charset="0"/>
                  <a:cs typeface="Calibri" panose="020F0502020204030204" pitchFamily="34" charset="0"/>
                </a:rPr>
                <a:t>In-depth performance analysis</a:t>
              </a:r>
              <a:endParaRPr lang="en-US" dirty="0">
                <a:latin typeface="+mn-lt"/>
                <a:cs typeface="Calibri" panose="020F0502020204030204" pitchFamily="34" charset="0"/>
              </a:endParaRPr>
            </a:p>
          </p:txBody>
        </p:sp>
        <p:sp>
          <p:nvSpPr>
            <p:cNvPr id="30" name="Google Shape;274;p11">
              <a:extLst>
                <a:ext uri="{FF2B5EF4-FFF2-40B4-BE49-F238E27FC236}">
                  <a16:creationId xmlns:a16="http://schemas.microsoft.com/office/drawing/2014/main" id="{38118542-9EAF-051A-2561-1DB5C97C32A4}"/>
                </a:ext>
              </a:extLst>
            </p:cNvPr>
            <p:cNvSpPr/>
            <p:nvPr/>
          </p:nvSpPr>
          <p:spPr>
            <a:xfrm>
              <a:off x="6009031" y="477866"/>
              <a:ext cx="932563" cy="932563"/>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75;p11">
              <a:extLst>
                <a:ext uri="{FF2B5EF4-FFF2-40B4-BE49-F238E27FC236}">
                  <a16:creationId xmlns:a16="http://schemas.microsoft.com/office/drawing/2014/main" id="{0805CD92-5EA0-AA0B-EEF6-F25B4055D155}"/>
                </a:ext>
              </a:extLst>
            </p:cNvPr>
            <p:cNvSpPr/>
            <p:nvPr/>
          </p:nvSpPr>
          <p:spPr>
            <a:xfrm>
              <a:off x="5439131" y="1919991"/>
              <a:ext cx="2072362" cy="1954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76;p11">
              <a:extLst>
                <a:ext uri="{FF2B5EF4-FFF2-40B4-BE49-F238E27FC236}">
                  <a16:creationId xmlns:a16="http://schemas.microsoft.com/office/drawing/2014/main" id="{DAFA3938-9D6F-C676-D023-931E428DBAAC}"/>
                </a:ext>
              </a:extLst>
            </p:cNvPr>
            <p:cNvSpPr txBox="1"/>
            <p:nvPr/>
          </p:nvSpPr>
          <p:spPr>
            <a:xfrm>
              <a:off x="5439131" y="1919992"/>
              <a:ext cx="2072362" cy="6215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50000"/>
                </a:lnSpc>
                <a:spcBef>
                  <a:spcPts val="0"/>
                </a:spcBef>
                <a:spcAft>
                  <a:spcPts val="0"/>
                </a:spcAft>
                <a:buClr>
                  <a:schemeClr val="dk1"/>
                </a:buClr>
                <a:buSzPts val="1400"/>
                <a:buFont typeface="Calibri"/>
                <a:buNone/>
              </a:pPr>
              <a:r>
                <a:rPr lang="en-US" b="1" dirty="0">
                  <a:effectLst/>
                  <a:latin typeface="+mn-lt"/>
                  <a:ea typeface="Times New Roman" panose="02020603050405020304" pitchFamily="18" charset="0"/>
                  <a:cs typeface="Calibri" panose="020F0502020204030204" pitchFamily="34" charset="0"/>
                </a:rPr>
                <a:t>Facilitate Brand Comparisons </a:t>
              </a:r>
              <a:endParaRPr dirty="0">
                <a:latin typeface="+mn-lt"/>
                <a:cs typeface="Calibri" panose="020F0502020204030204" pitchFamily="34" charset="0"/>
              </a:endParaRPr>
            </a:p>
          </p:txBody>
        </p:sp>
        <p:sp>
          <p:nvSpPr>
            <p:cNvPr id="33" name="Google Shape;277;p11">
              <a:extLst>
                <a:ext uri="{FF2B5EF4-FFF2-40B4-BE49-F238E27FC236}">
                  <a16:creationId xmlns:a16="http://schemas.microsoft.com/office/drawing/2014/main" id="{CC9B6923-A408-67E1-BF2F-DB84F357E969}"/>
                </a:ext>
              </a:extLst>
            </p:cNvPr>
            <p:cNvSpPr/>
            <p:nvPr/>
          </p:nvSpPr>
          <p:spPr>
            <a:xfrm>
              <a:off x="8444057" y="477866"/>
              <a:ext cx="932563" cy="932563"/>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78;p11">
              <a:extLst>
                <a:ext uri="{FF2B5EF4-FFF2-40B4-BE49-F238E27FC236}">
                  <a16:creationId xmlns:a16="http://schemas.microsoft.com/office/drawing/2014/main" id="{7C0BB3FC-425B-ABFF-8121-B7FB01D82F1C}"/>
                </a:ext>
              </a:extLst>
            </p:cNvPr>
            <p:cNvSpPr/>
            <p:nvPr/>
          </p:nvSpPr>
          <p:spPr>
            <a:xfrm>
              <a:off x="7874157" y="1919991"/>
              <a:ext cx="2072362" cy="1954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79;p11">
              <a:extLst>
                <a:ext uri="{FF2B5EF4-FFF2-40B4-BE49-F238E27FC236}">
                  <a16:creationId xmlns:a16="http://schemas.microsoft.com/office/drawing/2014/main" id="{3BFD407A-0304-5E58-E667-7E4A4745070F}"/>
                </a:ext>
              </a:extLst>
            </p:cNvPr>
            <p:cNvSpPr txBox="1"/>
            <p:nvPr/>
          </p:nvSpPr>
          <p:spPr>
            <a:xfrm>
              <a:off x="7874156" y="1919991"/>
              <a:ext cx="2072362" cy="9325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gn="ctr">
                <a:lnSpc>
                  <a:spcPct val="115000"/>
                </a:lnSpc>
                <a:spcBef>
                  <a:spcPts val="0"/>
                </a:spcBef>
                <a:spcAft>
                  <a:spcPts val="0"/>
                </a:spcAft>
              </a:pPr>
              <a:r>
                <a:rPr lang="en-US" b="1" dirty="0">
                  <a:effectLst/>
                  <a:latin typeface="+mn-lt"/>
                  <a:ea typeface="Times New Roman" panose="02020603050405020304" pitchFamily="18" charset="0"/>
                  <a:cs typeface="Calibri" panose="020F0502020204030204" pitchFamily="34" charset="0"/>
                </a:rPr>
                <a:t>Enhance the Overall Car-Buying Experience</a:t>
              </a:r>
              <a:endParaRPr lang="en-US" dirty="0">
                <a:latin typeface="+mn-lt"/>
                <a:cs typeface="Calibri" panose="020F0502020204030204" pitchFamily="34" charset="0"/>
              </a:endParaRPr>
            </a:p>
          </p:txBody>
        </p:sp>
      </p:grpSp>
      <p:grpSp>
        <p:nvGrpSpPr>
          <p:cNvPr id="36" name="Google Shape;289;p12">
            <a:extLst>
              <a:ext uri="{FF2B5EF4-FFF2-40B4-BE49-F238E27FC236}">
                <a16:creationId xmlns:a16="http://schemas.microsoft.com/office/drawing/2014/main" id="{58CA8EFF-0B6F-6809-6A5D-2C51DE5E646B}"/>
              </a:ext>
            </a:extLst>
          </p:cNvPr>
          <p:cNvGrpSpPr/>
          <p:nvPr/>
        </p:nvGrpSpPr>
        <p:grpSpPr>
          <a:xfrm>
            <a:off x="2166090" y="4036289"/>
            <a:ext cx="9260860" cy="2071024"/>
            <a:chOff x="1172126" y="1727046"/>
            <a:chExt cx="9260860" cy="2071024"/>
          </a:xfrm>
        </p:grpSpPr>
        <p:sp>
          <p:nvSpPr>
            <p:cNvPr id="37" name="Google Shape;290;p12">
              <a:extLst>
                <a:ext uri="{FF2B5EF4-FFF2-40B4-BE49-F238E27FC236}">
                  <a16:creationId xmlns:a16="http://schemas.microsoft.com/office/drawing/2014/main" id="{FDFEC680-9C8F-FE53-E3E9-B1FDFFD64034}"/>
                </a:ext>
              </a:extLst>
            </p:cNvPr>
            <p:cNvSpPr/>
            <p:nvPr/>
          </p:nvSpPr>
          <p:spPr>
            <a:xfrm>
              <a:off x="1775721" y="1727046"/>
              <a:ext cx="897246" cy="897246"/>
            </a:xfrm>
            <a:prstGeom prst="ellipse">
              <a:avLst/>
            </a:prstGeom>
            <a:solidFill>
              <a:srgbClr val="F2F2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 name="Google Shape;291;p12">
              <a:extLst>
                <a:ext uri="{FF2B5EF4-FFF2-40B4-BE49-F238E27FC236}">
                  <a16:creationId xmlns:a16="http://schemas.microsoft.com/office/drawing/2014/main" id="{B4E149C0-CD6C-9404-C780-161435940FDC}"/>
                </a:ext>
              </a:extLst>
            </p:cNvPr>
            <p:cNvSpPr/>
            <p:nvPr/>
          </p:nvSpPr>
          <p:spPr>
            <a:xfrm>
              <a:off x="2020626" y="1933984"/>
              <a:ext cx="520402" cy="520402"/>
            </a:xfrm>
            <a:prstGeom prst="rect">
              <a:avLst/>
            </a:prstGeom>
            <a:blipFill rotWithShape="1">
              <a:blip r:embed="rId6">
                <a:alphaModFix/>
                <a:extLst>
                  <a:ext uri="{BEBA8EAE-BF5A-486C-A8C5-ECC9F3942E4B}">
                    <a14:imgProps xmlns:a14="http://schemas.microsoft.com/office/drawing/2010/main">
                      <a14:imgLayer r:embed="rId7">
                        <a14:imgEffect>
                          <a14:saturation sat="0"/>
                        </a14:imgEffect>
                      </a14:imgLayer>
                    </a14:imgProps>
                  </a:ext>
                </a:extLst>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92;p12">
              <a:extLst>
                <a:ext uri="{FF2B5EF4-FFF2-40B4-BE49-F238E27FC236}">
                  <a16:creationId xmlns:a16="http://schemas.microsoft.com/office/drawing/2014/main" id="{8DF80A92-5A58-A9F2-DADB-9B6E594F739B}"/>
                </a:ext>
              </a:extLst>
            </p:cNvPr>
            <p:cNvSpPr/>
            <p:nvPr/>
          </p:nvSpPr>
          <p:spPr>
            <a:xfrm>
              <a:off x="1172126" y="1727046"/>
              <a:ext cx="2114937" cy="897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93;p12">
              <a:extLst>
                <a:ext uri="{FF2B5EF4-FFF2-40B4-BE49-F238E27FC236}">
                  <a16:creationId xmlns:a16="http://schemas.microsoft.com/office/drawing/2014/main" id="{5379D7CB-867B-5B94-6071-0DCDF0C0230B}"/>
                </a:ext>
              </a:extLst>
            </p:cNvPr>
            <p:cNvSpPr txBox="1"/>
            <p:nvPr/>
          </p:nvSpPr>
          <p:spPr>
            <a:xfrm>
              <a:off x="1382159" y="2900824"/>
              <a:ext cx="2349989" cy="89724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dk1"/>
                </a:buClr>
                <a:buSzPts val="1600"/>
                <a:buFont typeface="Calibri"/>
                <a:buNone/>
              </a:pPr>
              <a:r>
                <a:rPr lang="en-US" b="1" dirty="0">
                  <a:solidFill>
                    <a:schemeClr val="dk1"/>
                  </a:solidFill>
                  <a:latin typeface="+mn-lt"/>
                  <a:ea typeface="Calibri"/>
                  <a:cs typeface="Calibri"/>
                  <a:sym typeface="Calibri"/>
                </a:rPr>
                <a:t>Continuous improvement and innovation</a:t>
              </a:r>
              <a:endParaRPr dirty="0">
                <a:latin typeface="+mn-lt"/>
              </a:endParaRPr>
            </a:p>
          </p:txBody>
        </p:sp>
        <p:sp>
          <p:nvSpPr>
            <p:cNvPr id="41" name="Google Shape;294;p12">
              <a:extLst>
                <a:ext uri="{FF2B5EF4-FFF2-40B4-BE49-F238E27FC236}">
                  <a16:creationId xmlns:a16="http://schemas.microsoft.com/office/drawing/2014/main" id="{DF3C4011-825B-ABEA-272F-7E7F070D9D83}"/>
                </a:ext>
              </a:extLst>
            </p:cNvPr>
            <p:cNvSpPr/>
            <p:nvPr/>
          </p:nvSpPr>
          <p:spPr>
            <a:xfrm>
              <a:off x="4807819" y="1745562"/>
              <a:ext cx="897246" cy="897246"/>
            </a:xfrm>
            <a:prstGeom prst="ellipse">
              <a:avLst/>
            </a:prstGeom>
            <a:solidFill>
              <a:srgbClr val="F2F2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95;p12">
              <a:extLst>
                <a:ext uri="{FF2B5EF4-FFF2-40B4-BE49-F238E27FC236}">
                  <a16:creationId xmlns:a16="http://schemas.microsoft.com/office/drawing/2014/main" id="{5DF2C084-E0AC-0F0E-7D8B-E393182931EC}"/>
                </a:ext>
              </a:extLst>
            </p:cNvPr>
            <p:cNvSpPr/>
            <p:nvPr/>
          </p:nvSpPr>
          <p:spPr>
            <a:xfrm>
              <a:off x="5044176" y="1955181"/>
              <a:ext cx="520402" cy="520402"/>
            </a:xfrm>
            <a:prstGeom prst="rect">
              <a:avLst/>
            </a:prstGeom>
            <a:blipFill rotWithShape="1">
              <a:blip r:embed="rId8">
                <a:alphaModFix/>
                <a:extLst>
                  <a:ext uri="{BEBA8EAE-BF5A-486C-A8C5-ECC9F3942E4B}">
                    <a14:imgProps xmlns:a14="http://schemas.microsoft.com/office/drawing/2010/main">
                      <a14:imgLayer r:embed="rId9">
                        <a14:imgEffect>
                          <a14:saturation sat="0"/>
                        </a14:imgEffect>
                      </a14:imgLayer>
                    </a14:imgProps>
                  </a:ext>
                </a:extLst>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96;p12">
              <a:extLst>
                <a:ext uri="{FF2B5EF4-FFF2-40B4-BE49-F238E27FC236}">
                  <a16:creationId xmlns:a16="http://schemas.microsoft.com/office/drawing/2014/main" id="{F351D0FA-16A2-866F-DA77-1CC8D5E91D6B}"/>
                </a:ext>
              </a:extLst>
            </p:cNvPr>
            <p:cNvSpPr/>
            <p:nvPr/>
          </p:nvSpPr>
          <p:spPr>
            <a:xfrm>
              <a:off x="4745088" y="1727046"/>
              <a:ext cx="2114937" cy="897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97;p12">
              <a:extLst>
                <a:ext uri="{FF2B5EF4-FFF2-40B4-BE49-F238E27FC236}">
                  <a16:creationId xmlns:a16="http://schemas.microsoft.com/office/drawing/2014/main" id="{8DAE6187-7EF5-3C51-9D04-D0A137BD92FF}"/>
                </a:ext>
              </a:extLst>
            </p:cNvPr>
            <p:cNvSpPr txBox="1"/>
            <p:nvPr/>
          </p:nvSpPr>
          <p:spPr>
            <a:xfrm>
              <a:off x="4784681" y="2828759"/>
              <a:ext cx="2114937" cy="89724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dk1"/>
                </a:buClr>
                <a:buSzPts val="1600"/>
                <a:buFont typeface="Calibri"/>
                <a:buNone/>
              </a:pPr>
              <a:r>
                <a:rPr lang="en-US" b="1" i="0" dirty="0">
                  <a:solidFill>
                    <a:schemeClr val="dk1"/>
                  </a:solidFill>
                  <a:latin typeface="+mn-lt"/>
                  <a:ea typeface="Calibri"/>
                  <a:cs typeface="Calibri"/>
                  <a:sym typeface="Calibri"/>
                </a:rPr>
                <a:t>Differentiation</a:t>
              </a:r>
              <a:endParaRPr dirty="0">
                <a:latin typeface="+mn-lt"/>
              </a:endParaRPr>
            </a:p>
          </p:txBody>
        </p:sp>
        <p:sp>
          <p:nvSpPr>
            <p:cNvPr id="45" name="Google Shape;298;p12">
              <a:extLst>
                <a:ext uri="{FF2B5EF4-FFF2-40B4-BE49-F238E27FC236}">
                  <a16:creationId xmlns:a16="http://schemas.microsoft.com/office/drawing/2014/main" id="{D434DF0A-C5ED-A382-F2CA-DA297CB45C7C}"/>
                </a:ext>
              </a:extLst>
            </p:cNvPr>
            <p:cNvSpPr/>
            <p:nvPr/>
          </p:nvSpPr>
          <p:spPr>
            <a:xfrm>
              <a:off x="7697598" y="1727046"/>
              <a:ext cx="897246" cy="897246"/>
            </a:xfrm>
            <a:prstGeom prst="ellipse">
              <a:avLst/>
            </a:prstGeom>
            <a:solidFill>
              <a:srgbClr val="F2F2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99;p12">
              <a:extLst>
                <a:ext uri="{FF2B5EF4-FFF2-40B4-BE49-F238E27FC236}">
                  <a16:creationId xmlns:a16="http://schemas.microsoft.com/office/drawing/2014/main" id="{45883FFE-E675-DB83-0838-297EC3D5E558}"/>
                </a:ext>
              </a:extLst>
            </p:cNvPr>
            <p:cNvSpPr/>
            <p:nvPr/>
          </p:nvSpPr>
          <p:spPr>
            <a:xfrm>
              <a:off x="7859079" y="1868810"/>
              <a:ext cx="520402" cy="520402"/>
            </a:xfrm>
            <a:prstGeom prst="rect">
              <a:avLst/>
            </a:prstGeom>
            <a:blipFill rotWithShape="1">
              <a:blip r:embed="rId10">
                <a:alphaModFix/>
              </a:blip>
              <a:stretch>
                <a:fillRect/>
              </a:stretch>
            </a:bli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300;p12">
              <a:extLst>
                <a:ext uri="{FF2B5EF4-FFF2-40B4-BE49-F238E27FC236}">
                  <a16:creationId xmlns:a16="http://schemas.microsoft.com/office/drawing/2014/main" id="{9A241082-AFE3-77A1-75A3-902D59114FDF}"/>
                </a:ext>
              </a:extLst>
            </p:cNvPr>
            <p:cNvSpPr/>
            <p:nvPr/>
          </p:nvSpPr>
          <p:spPr>
            <a:xfrm>
              <a:off x="8318049" y="1727046"/>
              <a:ext cx="2114937" cy="897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301;p12">
              <a:extLst>
                <a:ext uri="{FF2B5EF4-FFF2-40B4-BE49-F238E27FC236}">
                  <a16:creationId xmlns:a16="http://schemas.microsoft.com/office/drawing/2014/main" id="{1B568C88-E3B9-4CBB-3D73-7A248AF807A8}"/>
                </a:ext>
              </a:extLst>
            </p:cNvPr>
            <p:cNvSpPr txBox="1"/>
            <p:nvPr/>
          </p:nvSpPr>
          <p:spPr>
            <a:xfrm>
              <a:off x="7260580" y="2897339"/>
              <a:ext cx="2114937" cy="89724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dk1"/>
                </a:buClr>
                <a:buSzPts val="1600"/>
                <a:buFont typeface="Calibri"/>
                <a:buNone/>
              </a:pPr>
              <a:r>
                <a:rPr lang="en-US" b="1" dirty="0">
                  <a:solidFill>
                    <a:schemeClr val="dk1"/>
                  </a:solidFill>
                  <a:latin typeface="+mn-lt"/>
                  <a:ea typeface="Calibri"/>
                  <a:cs typeface="Calibri"/>
                  <a:sym typeface="Calibri"/>
                </a:rPr>
                <a:t>Drive Sales and Leads</a:t>
              </a:r>
              <a:endParaRPr dirty="0">
                <a:latin typeface="+mn-lt"/>
              </a:endParaRPr>
            </a:p>
          </p:txBody>
        </p:sp>
      </p:grpSp>
    </p:spTree>
    <p:extLst>
      <p:ext uri="{BB962C8B-B14F-4D97-AF65-F5344CB8AC3E}">
        <p14:creationId xmlns:p14="http://schemas.microsoft.com/office/powerpoint/2010/main" val="234310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578116" y="644395"/>
            <a:ext cx="10666949" cy="1311702"/>
          </a:xfrm>
        </p:spPr>
        <p:txBody>
          <a:bodyPr/>
          <a:lstStyle/>
          <a:p>
            <a:r>
              <a:rPr lang="en-US"/>
              <a:t>Lifecycle of Increment</a:t>
            </a:r>
            <a:endParaRPr lang="en-US" dirty="0"/>
          </a:p>
        </p:txBody>
      </p:sp>
      <p:pic>
        <p:nvPicPr>
          <p:cNvPr id="8" name="Picture 7">
            <a:extLst>
              <a:ext uri="{FF2B5EF4-FFF2-40B4-BE49-F238E27FC236}">
                <a16:creationId xmlns:a16="http://schemas.microsoft.com/office/drawing/2014/main" id="{B69511BA-3290-B8F8-138B-DB403FA5B2AE}"/>
              </a:ext>
            </a:extLst>
          </p:cNvPr>
          <p:cNvPicPr>
            <a:picLocks noChangeAspect="1"/>
          </p:cNvPicPr>
          <p:nvPr/>
        </p:nvPicPr>
        <p:blipFill>
          <a:blip r:embed="rId2"/>
          <a:stretch>
            <a:fillRect/>
          </a:stretch>
        </p:blipFill>
        <p:spPr>
          <a:xfrm>
            <a:off x="822200" y="1740773"/>
            <a:ext cx="10530744" cy="4910346"/>
          </a:xfrm>
          <a:prstGeom prst="rect">
            <a:avLst/>
          </a:prstGeom>
        </p:spPr>
      </p:pic>
    </p:spTree>
    <p:extLst>
      <p:ext uri="{BB962C8B-B14F-4D97-AF65-F5344CB8AC3E}">
        <p14:creationId xmlns:p14="http://schemas.microsoft.com/office/powerpoint/2010/main" val="404834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 name="Straight Connector 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08969-72A6-6C4D-D9CB-D6592DE3F341}"/>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Dashboard of the Increment</a:t>
            </a:r>
          </a:p>
        </p:txBody>
      </p:sp>
      <p:pic>
        <p:nvPicPr>
          <p:cNvPr id="4" name="Picture 3" descr="A close-up of a computer screen&#10;&#10;Description automatically generated">
            <a:extLst>
              <a:ext uri="{FF2B5EF4-FFF2-40B4-BE49-F238E27FC236}">
                <a16:creationId xmlns:a16="http://schemas.microsoft.com/office/drawing/2014/main" id="{54DC2D7F-B9BF-C528-3FB8-82F2BC705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964" y="1280160"/>
            <a:ext cx="6369978" cy="4503403"/>
          </a:xfrm>
          <a:prstGeom prst="rect">
            <a:avLst/>
          </a:prstGeom>
        </p:spPr>
      </p:pic>
      <p:sp>
        <p:nvSpPr>
          <p:cNvPr id="1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449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1D0816-8FF4-8061-71C2-D10749ECD4A9}"/>
              </a:ext>
            </a:extLst>
          </p:cNvPr>
          <p:cNvPicPr>
            <a:picLocks noChangeAspect="1"/>
          </p:cNvPicPr>
          <p:nvPr/>
        </p:nvPicPr>
        <p:blipFill>
          <a:blip r:embed="rId2"/>
          <a:stretch>
            <a:fillRect/>
          </a:stretch>
        </p:blipFill>
        <p:spPr>
          <a:xfrm>
            <a:off x="740558" y="373856"/>
            <a:ext cx="10915484" cy="6139959"/>
          </a:xfrm>
          <a:prstGeom prst="rect">
            <a:avLst/>
          </a:prstGeom>
        </p:spPr>
      </p:pic>
      <p:sp>
        <p:nvSpPr>
          <p:cNvPr id="16"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6843550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244</TotalTime>
  <Words>480</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Sitka Banner</vt:lpstr>
      <vt:lpstr>Wingdings</vt:lpstr>
      <vt:lpstr>HeadlinesVTI</vt:lpstr>
      <vt:lpstr>Auto-app That Helps Customers Understand Different Automobile Models</vt:lpstr>
      <vt:lpstr>AGENDA</vt:lpstr>
      <vt:lpstr>Stakeholders</vt:lpstr>
      <vt:lpstr>Project Description</vt:lpstr>
      <vt:lpstr>Product Vision</vt:lpstr>
      <vt:lpstr>Goals</vt:lpstr>
      <vt:lpstr>Lifecycle of Increment</vt:lpstr>
      <vt:lpstr>Dashboard of the Increment</vt:lpstr>
      <vt:lpstr>PowerPoint Presentation</vt:lpstr>
      <vt:lpstr>Product Roadmap</vt:lpstr>
      <vt:lpstr>PowerPoint Presentation</vt:lpstr>
      <vt:lpstr>PowerPoint Presentation</vt:lpstr>
      <vt:lpstr>Design of Product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Auto-app That Helps Customers Understand Different Automobile Models</dc:title>
  <dc:creator>Keerthi Erram</dc:creator>
  <cp:lastModifiedBy>Keerthi Erram</cp:lastModifiedBy>
  <cp:revision>6</cp:revision>
  <dcterms:created xsi:type="dcterms:W3CDTF">2024-04-29T00:46:57Z</dcterms:created>
  <dcterms:modified xsi:type="dcterms:W3CDTF">2024-05-07T04:10:19Z</dcterms:modified>
</cp:coreProperties>
</file>