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21"/>
  </p:notesMasterIdLst>
  <p:sldIdLst>
    <p:sldId id="256" r:id="rId5"/>
    <p:sldId id="261" r:id="rId6"/>
    <p:sldId id="268" r:id="rId7"/>
    <p:sldId id="281" r:id="rId8"/>
    <p:sldId id="276" r:id="rId9"/>
    <p:sldId id="270" r:id="rId10"/>
    <p:sldId id="278" r:id="rId11"/>
    <p:sldId id="269" r:id="rId12"/>
    <p:sldId id="273" r:id="rId13"/>
    <p:sldId id="271" r:id="rId14"/>
    <p:sldId id="277" r:id="rId15"/>
    <p:sldId id="272" r:id="rId16"/>
    <p:sldId id="275" r:id="rId17"/>
    <p:sldId id="280" r:id="rId18"/>
    <p:sldId id="26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6D7"/>
    <a:srgbClr val="CC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3BD52-8A1E-B9D2-A37E-3CAA4443EEA6}" v="6" dt="2023-11-27T00:37:12.494"/>
    <p1510:client id="{58462D27-6BB4-499B-CA67-04BC06EA0F64}" v="116" vWet="118" dt="2023-11-27T16:04:09.665"/>
    <p1510:client id="{7B90AFA9-D30F-1D59-1F6C-EC21FD4FAD94}" v="16" dt="2023-11-27T16:07:47.696"/>
    <p1510:client id="{7BB960F9-C63E-F94E-8BC4-7CB18EE84704}" v="728" dt="2023-11-27T16:09:36.253"/>
    <p1510:client id="{98FC24ED-36EC-A6AA-E20D-E5BFAE89B114}" v="2" dt="2023-11-27T15:31:27.694"/>
    <p1510:client id="{D1B7E3A0-814D-B44E-9429-AA957FB97A58}" v="209" dt="2023-11-27T16:11:44.832"/>
    <p1510:client id="{F4E59352-93AD-E024-F273-267A6A081BCC}" v="4" dt="2023-11-27T16:09:16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A87C0-6FD9-1844-B3B6-16F3DFDE3C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16C95-AE07-6142-978A-A0E36061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923CE4E-8E5D-9149-B96F-E647B5D832C8}"/>
              </a:ext>
            </a:extLst>
          </p:cNvPr>
          <p:cNvSpPr/>
          <p:nvPr userDrawn="1"/>
        </p:nvSpPr>
        <p:spPr>
          <a:xfrm>
            <a:off x="0" y="0"/>
            <a:ext cx="12192000" cy="486137"/>
          </a:xfrm>
          <a:prstGeom prst="rect">
            <a:avLst/>
          </a:prstGeom>
          <a:solidFill>
            <a:srgbClr val="E4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8A7E70-5876-4D41-8B7D-5073EFB9C7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38" t="15353"/>
          <a:stretch/>
        </p:blipFill>
        <p:spPr>
          <a:xfrm>
            <a:off x="0" y="0"/>
            <a:ext cx="3816934" cy="57109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E75309-0BD6-CF41-BA0B-C218633215DB}"/>
              </a:ext>
            </a:extLst>
          </p:cNvPr>
          <p:cNvSpPr/>
          <p:nvPr userDrawn="1"/>
        </p:nvSpPr>
        <p:spPr>
          <a:xfrm>
            <a:off x="0" y="5272611"/>
            <a:ext cx="12192000" cy="12909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D6CAC4-9337-0449-8E80-AE2B1CD48883}"/>
              </a:ext>
            </a:extLst>
          </p:cNvPr>
          <p:cNvSpPr/>
          <p:nvPr userDrawn="1"/>
        </p:nvSpPr>
        <p:spPr>
          <a:xfrm>
            <a:off x="0" y="5451104"/>
            <a:ext cx="12192000" cy="1406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48DBE-A1C0-CE4A-9A4C-79C746B09A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6096" y="1499190"/>
            <a:ext cx="8117541" cy="1053075"/>
          </a:xfrm>
        </p:spPr>
        <p:txBody>
          <a:bodyPr anchor="b"/>
          <a:lstStyle>
            <a:lvl1pPr algn="l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77352-A975-B349-B4FD-F88E8C33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6096" y="2696148"/>
            <a:ext cx="6907306" cy="564776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30F9F5-0D58-2749-A00C-F020F8D52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5922890"/>
            <a:ext cx="4327525" cy="44450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F142AA-A687-5544-B10E-F018D71AFF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6069" y="5710986"/>
            <a:ext cx="1233445" cy="8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6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C906A9-1D5E-734B-9621-CEF74A7DCC9C}"/>
              </a:ext>
            </a:extLst>
          </p:cNvPr>
          <p:cNvSpPr/>
          <p:nvPr userDrawn="1"/>
        </p:nvSpPr>
        <p:spPr>
          <a:xfrm>
            <a:off x="0" y="0"/>
            <a:ext cx="12192000" cy="552893"/>
          </a:xfrm>
          <a:prstGeom prst="rect">
            <a:avLst/>
          </a:prstGeom>
          <a:solidFill>
            <a:srgbClr val="E4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6282F4-D82B-694F-B0FE-E546B44468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688" r="44584"/>
          <a:stretch/>
        </p:blipFill>
        <p:spPr>
          <a:xfrm>
            <a:off x="7995503" y="-11575"/>
            <a:ext cx="4216219" cy="65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E75309-0BD6-CF41-BA0B-C218633215DB}"/>
              </a:ext>
            </a:extLst>
          </p:cNvPr>
          <p:cNvSpPr/>
          <p:nvPr userDrawn="1"/>
        </p:nvSpPr>
        <p:spPr>
          <a:xfrm>
            <a:off x="0" y="4737259"/>
            <a:ext cx="12192000" cy="12909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D6CAC4-9337-0449-8E80-AE2B1CD48883}"/>
              </a:ext>
            </a:extLst>
          </p:cNvPr>
          <p:cNvSpPr/>
          <p:nvPr userDrawn="1"/>
        </p:nvSpPr>
        <p:spPr>
          <a:xfrm>
            <a:off x="0" y="5451104"/>
            <a:ext cx="12192000" cy="1406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30655-DA86-A747-B17A-73DDAA544658}"/>
              </a:ext>
            </a:extLst>
          </p:cNvPr>
          <p:cNvSpPr txBox="1"/>
          <p:nvPr userDrawn="1"/>
        </p:nvSpPr>
        <p:spPr>
          <a:xfrm>
            <a:off x="808075" y="3242930"/>
            <a:ext cx="421621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>
                <a:latin typeface="Cambria" panose="02040503050406030204" pitchFamily="18" charset="0"/>
              </a:rPr>
              <a:t>Let’s Connect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45FFA-5683-DC4C-8A5B-A3A798D3B5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978299"/>
            <a:ext cx="2317898" cy="155177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249CA36-015D-D344-9DFE-342F0FB5DCE7}"/>
              </a:ext>
            </a:extLst>
          </p:cNvPr>
          <p:cNvGrpSpPr/>
          <p:nvPr userDrawn="1"/>
        </p:nvGrpSpPr>
        <p:grpSpPr>
          <a:xfrm>
            <a:off x="4671978" y="4839468"/>
            <a:ext cx="2848042" cy="553831"/>
            <a:chOff x="4372071" y="3418257"/>
            <a:chExt cx="3470796" cy="67493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661D30E-5975-CF48-9A79-5EF9DAB155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/>
            <a:stretch/>
          </p:blipFill>
          <p:spPr>
            <a:xfrm>
              <a:off x="4372071" y="3419099"/>
              <a:ext cx="674932" cy="6732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0161A3-690E-724D-B795-8190CF5CA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rcRect/>
            <a:stretch/>
          </p:blipFill>
          <p:spPr>
            <a:xfrm>
              <a:off x="6468969" y="3419099"/>
              <a:ext cx="674932" cy="6732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BD9E0C7-65C8-8348-AD76-18511F0F3D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rcRect/>
            <a:stretch/>
          </p:blipFill>
          <p:spPr>
            <a:xfrm>
              <a:off x="7167935" y="3419099"/>
              <a:ext cx="674932" cy="67324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FD3AB86-BA2F-074C-9210-188C06AC03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rcRect/>
            <a:stretch/>
          </p:blipFill>
          <p:spPr>
            <a:xfrm>
              <a:off x="5071037" y="3418257"/>
              <a:ext cx="674932" cy="67493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58F9C9B-040A-FD44-B27A-DBEE313B77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rcRect/>
            <a:stretch/>
          </p:blipFill>
          <p:spPr>
            <a:xfrm>
              <a:off x="5770002" y="3418257"/>
              <a:ext cx="674932" cy="674932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B2FF-CFE8-A048-838C-FA30A112467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59273" y="5898372"/>
            <a:ext cx="3473450" cy="51235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Learn more at GMU.EDU</a:t>
            </a:r>
          </a:p>
        </p:txBody>
      </p:sp>
    </p:spTree>
    <p:extLst>
      <p:ext uri="{BB962C8B-B14F-4D97-AF65-F5344CB8AC3E}">
        <p14:creationId xmlns:p14="http://schemas.microsoft.com/office/powerpoint/2010/main" val="214791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9810-D96A-6246-995B-8B1B7E2E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34" y="2043304"/>
            <a:ext cx="3880884" cy="1938632"/>
          </a:xfrm>
        </p:spPr>
        <p:txBody>
          <a:bodyPr anchor="t">
            <a:noAutofit/>
          </a:bodyPr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BA6F3-2EEB-9149-9441-572C950C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43304"/>
            <a:ext cx="5257800" cy="3049691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tx1"/>
                </a:solidFill>
              </a:defRPr>
            </a:lvl2pPr>
            <a:lvl3pPr marL="914400" indent="0">
              <a:buNone/>
              <a:defRPr sz="2400">
                <a:solidFill>
                  <a:schemeClr val="tx1"/>
                </a:solidFill>
              </a:defRPr>
            </a:lvl3pPr>
            <a:lvl4pPr marL="1371600" indent="0">
              <a:buNone/>
              <a:defRPr sz="2400">
                <a:solidFill>
                  <a:schemeClr val="tx1"/>
                </a:solidFill>
              </a:defRPr>
            </a:lvl4pPr>
            <a:lvl5pPr marL="1828800" indent="0"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6631-C37C-A84D-8D6A-FFBF478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8268C7-4AEB-6E46-868D-2E12F5EFE918}"/>
              </a:ext>
            </a:extLst>
          </p:cNvPr>
          <p:cNvSpPr/>
          <p:nvPr userDrawn="1"/>
        </p:nvSpPr>
        <p:spPr>
          <a:xfrm>
            <a:off x="945776" y="719526"/>
            <a:ext cx="585787" cy="585787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8A47ED-8780-9747-841C-96F75D86AE9D}"/>
              </a:ext>
            </a:extLst>
          </p:cNvPr>
          <p:cNvCxnSpPr/>
          <p:nvPr userDrawn="1"/>
        </p:nvCxnSpPr>
        <p:spPr>
          <a:xfrm>
            <a:off x="6096000" y="1754375"/>
            <a:ext cx="5257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F200A9-2453-BD4F-96EA-DA64A7D5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68615" y="6356350"/>
            <a:ext cx="4114800" cy="365125"/>
          </a:xfrm>
        </p:spPr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</p:spTree>
    <p:extLst>
      <p:ext uri="{BB962C8B-B14F-4D97-AF65-F5344CB8AC3E}">
        <p14:creationId xmlns:p14="http://schemas.microsoft.com/office/powerpoint/2010/main" val="420704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9810-D96A-6246-995B-8B1B7E2E8D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427" y="787950"/>
            <a:ext cx="6698512" cy="743128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BA6F3-2EEB-9149-9441-572C950C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781" y="3062187"/>
            <a:ext cx="3802912" cy="264749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4D7F-B2FB-8944-9DE2-4820B90A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6631-C37C-A84D-8D6A-FFBF478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6501" y="846438"/>
            <a:ext cx="438150" cy="365125"/>
          </a:xfrm>
        </p:spPr>
        <p:txBody>
          <a:bodyPr/>
          <a:lstStyle>
            <a:lvl1pPr>
              <a:defRPr sz="16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7B1B3024-A1D4-C04E-86A2-C13BC47B8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8268C7-4AEB-6E46-868D-2E12F5EFE918}"/>
              </a:ext>
            </a:extLst>
          </p:cNvPr>
          <p:cNvSpPr/>
          <p:nvPr userDrawn="1"/>
        </p:nvSpPr>
        <p:spPr>
          <a:xfrm>
            <a:off x="10922683" y="736106"/>
            <a:ext cx="585787" cy="585787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8A47ED-8780-9747-841C-96F75D86AE9D}"/>
              </a:ext>
            </a:extLst>
          </p:cNvPr>
          <p:cNvCxnSpPr>
            <a:cxnSpLocks/>
          </p:cNvCxnSpPr>
          <p:nvPr userDrawn="1"/>
        </p:nvCxnSpPr>
        <p:spPr>
          <a:xfrm>
            <a:off x="3150781" y="2413590"/>
            <a:ext cx="80506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A274B7-54DA-E14A-8788-D05BE185BB0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403804" y="3062187"/>
            <a:ext cx="3802912" cy="264749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E4F3576-4FE2-FB48-93EB-8471D07BD5DD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807427" y="1649965"/>
            <a:ext cx="6907306" cy="42338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3192004-2F11-4848-98A7-70770536FAB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150781" y="2636885"/>
            <a:ext cx="3802912" cy="308327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19DADF-08F3-FF41-A1BC-818FAA9C684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403805" y="2636885"/>
            <a:ext cx="3802912" cy="308327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DBDF-097F-6348-A922-80FC5D370D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2842529"/>
            <a:ext cx="3923598" cy="1552354"/>
          </a:xfrm>
        </p:spPr>
        <p:txBody>
          <a:bodyPr>
            <a:noAutofit/>
          </a:bodyPr>
          <a:lstStyle>
            <a:lvl1pPr>
              <a:defRPr sz="50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A2252-019F-CA41-A7B5-41833F91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596DF-E60F-2E40-9B51-0066A2B7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11A525B-AA16-D644-8E5C-AC845C63F4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30813" y="1099750"/>
            <a:ext cx="5443537" cy="5075237"/>
          </a:xfrm>
        </p:spPr>
        <p:txBody>
          <a:bodyPr/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776B3-7901-4E47-AE07-F23266E2BA77}"/>
              </a:ext>
            </a:extLst>
          </p:cNvPr>
          <p:cNvCxnSpPr>
            <a:cxnSpLocks/>
          </p:cNvCxnSpPr>
          <p:nvPr userDrawn="1"/>
        </p:nvCxnSpPr>
        <p:spPr>
          <a:xfrm>
            <a:off x="11201400" y="3429000"/>
            <a:ext cx="482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2A1C448-B73F-1D40-9D37-BA5B7832EB73}"/>
              </a:ext>
            </a:extLst>
          </p:cNvPr>
          <p:cNvSpPr/>
          <p:nvPr userDrawn="1"/>
        </p:nvSpPr>
        <p:spPr>
          <a:xfrm>
            <a:off x="945776" y="719526"/>
            <a:ext cx="585787" cy="585787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596DF-E60F-2E40-9B51-0066A2B7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7B1B3024-A1D4-C04E-86A2-C13BC47B8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6AE833D-D65B-734E-BB5D-8F4E4ABA7A1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89095" y="1411095"/>
            <a:ext cx="1489206" cy="69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1CD547-7253-E34D-8E24-6B8389AC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879" y="4242324"/>
            <a:ext cx="6799521" cy="1392925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 marL="914400" indent="0">
              <a:buNone/>
              <a:defRPr sz="14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240487-8C37-D049-83CA-32FC30D7A5ED}"/>
              </a:ext>
            </a:extLst>
          </p:cNvPr>
          <p:cNvCxnSpPr>
            <a:cxnSpLocks/>
          </p:cNvCxnSpPr>
          <p:nvPr userDrawn="1"/>
        </p:nvCxnSpPr>
        <p:spPr>
          <a:xfrm>
            <a:off x="4401879" y="4032532"/>
            <a:ext cx="679952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9511E548-66D6-4545-AC34-D5A789D1DF6E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02138" y="1081088"/>
            <a:ext cx="6799262" cy="271539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0103A-41F4-7541-B705-28DC0F9BF742}"/>
              </a:ext>
            </a:extLst>
          </p:cNvPr>
          <p:cNvSpPr/>
          <p:nvPr userDrawn="1"/>
        </p:nvSpPr>
        <p:spPr>
          <a:xfrm>
            <a:off x="945776" y="719526"/>
            <a:ext cx="585787" cy="585787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E4316D57-5969-AA4E-8602-E281B322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68615" y="6356350"/>
            <a:ext cx="4114800" cy="365125"/>
          </a:xfrm>
        </p:spPr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</p:spTree>
    <p:extLst>
      <p:ext uri="{BB962C8B-B14F-4D97-AF65-F5344CB8AC3E}">
        <p14:creationId xmlns:p14="http://schemas.microsoft.com/office/powerpoint/2010/main" val="38305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8189-EDCF-014B-8DE9-1CAE99933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8520" y="1080844"/>
            <a:ext cx="6974959" cy="3204485"/>
          </a:xfrm>
        </p:spPr>
        <p:txBody>
          <a:bodyPr>
            <a:normAutofit/>
          </a:bodyPr>
          <a:lstStyle>
            <a:lvl1pPr algn="ctr">
              <a:defRPr sz="35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2C68B-9625-2C4E-A0AE-06EEEC5D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CDDFF-AE58-9F4A-9E8E-9694DFF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5DF2FE-56C8-1A4E-B8A9-74CCF06EADD8}"/>
              </a:ext>
            </a:extLst>
          </p:cNvPr>
          <p:cNvCxnSpPr>
            <a:cxnSpLocks/>
          </p:cNvCxnSpPr>
          <p:nvPr userDrawn="1"/>
        </p:nvCxnSpPr>
        <p:spPr>
          <a:xfrm>
            <a:off x="11201400" y="3429000"/>
            <a:ext cx="482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1EF03B-9FBD-AE44-A58C-3624CAB869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118" y="4691063"/>
            <a:ext cx="6251575" cy="403225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pPr lvl="0"/>
            <a:r>
              <a:rPr lang="en-US"/>
              <a:t>Click to edit name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983006-ED09-8740-B9E4-27DB06BE38F0}"/>
              </a:ext>
            </a:extLst>
          </p:cNvPr>
          <p:cNvSpPr/>
          <p:nvPr userDrawn="1"/>
        </p:nvSpPr>
        <p:spPr>
          <a:xfrm>
            <a:off x="945776" y="719526"/>
            <a:ext cx="585787" cy="585787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4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3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01579-FF41-5F4F-9B66-B2625F0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74CE8-A75C-3E4E-BBB3-10272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7B1B3024-A1D4-C04E-86A2-C13BC47B8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CEABFF-9ACB-8148-88DA-3567B3A2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781" y="1351982"/>
            <a:ext cx="2516372" cy="264749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4EB11A-8D3E-894F-A57C-23C00AC89339}"/>
              </a:ext>
            </a:extLst>
          </p:cNvPr>
          <p:cNvCxnSpPr>
            <a:cxnSpLocks/>
          </p:cNvCxnSpPr>
          <p:nvPr userDrawn="1"/>
        </p:nvCxnSpPr>
        <p:spPr>
          <a:xfrm>
            <a:off x="3150781" y="495057"/>
            <a:ext cx="80506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325B28-CD78-6942-9758-DCEA3D24DE9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50781" y="649222"/>
            <a:ext cx="2516372" cy="58578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7BA9783-774C-FF40-B075-847D3FF67A0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915245" y="1351982"/>
            <a:ext cx="2516372" cy="264749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0C0F1B8-D920-9843-BBBE-FDF7FF9D5DD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915245" y="649222"/>
            <a:ext cx="2516372" cy="58578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601B5F6-26A8-E542-8F62-8FD02C7C294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690345" y="1351982"/>
            <a:ext cx="2516372" cy="264749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6115583-0BEA-D142-A4FE-AC746A34809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690345" y="649222"/>
            <a:ext cx="2516372" cy="58578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8050512-CD96-AE46-AC3A-B6C1AE3600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427" y="4535216"/>
            <a:ext cx="6698512" cy="743128"/>
          </a:xfrm>
        </p:spPr>
        <p:txBody>
          <a:bodyPr anchor="t">
            <a:noAutofit/>
          </a:bodyPr>
          <a:lstStyle>
            <a:lvl1pPr>
              <a:defRPr sz="5000"/>
            </a:lvl1pPr>
          </a:lstStyle>
          <a:p>
            <a:r>
              <a:rPr lang="en-US"/>
              <a:t>Click to edit title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CD0411E-B21A-3040-A050-109DAE8A28DC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807427" y="5397231"/>
            <a:ext cx="6907306" cy="42338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E91FFC-9783-264A-BCD0-85CC5C0D6AE8}"/>
              </a:ext>
            </a:extLst>
          </p:cNvPr>
          <p:cNvSpPr/>
          <p:nvPr userDrawn="1"/>
        </p:nvSpPr>
        <p:spPr>
          <a:xfrm>
            <a:off x="945776" y="719526"/>
            <a:ext cx="585787" cy="585787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BA6F3-2EEB-9149-9441-572C950C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284932"/>
            <a:ext cx="6886354" cy="1222734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4D7F-B2FB-8944-9DE2-4820B90A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6631-C37C-A84D-8D6A-FFBF478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6501" y="848457"/>
            <a:ext cx="438150" cy="365125"/>
          </a:xfrm>
        </p:spPr>
        <p:txBody>
          <a:bodyPr/>
          <a:lstStyle>
            <a:lvl1pPr>
              <a:defRPr sz="16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7B1B3024-A1D4-C04E-86A2-C13BC47B8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8268C7-4AEB-6E46-868D-2E12F5EFE918}"/>
              </a:ext>
            </a:extLst>
          </p:cNvPr>
          <p:cNvSpPr/>
          <p:nvPr userDrawn="1"/>
        </p:nvSpPr>
        <p:spPr>
          <a:xfrm>
            <a:off x="10922683" y="738125"/>
            <a:ext cx="585787" cy="585787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FFFA184-2083-CC47-A2F0-BAC27DC803A4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10034714" y="1470362"/>
            <a:ext cx="1489206" cy="697200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AD3308-555A-6448-AADB-63914C51F61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" y="495300"/>
            <a:ext cx="2604977" cy="32893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63A4D718-2853-4E4B-92A5-5F750C4EC5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88489" y="495300"/>
            <a:ext cx="2604977" cy="3289300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086D5207-8F19-7144-9026-861FECE37E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62577" y="495300"/>
            <a:ext cx="2604977" cy="3289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g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BA6F3-2EEB-9149-9441-572C950C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112" y="2195632"/>
            <a:ext cx="3317358" cy="1222734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4D7F-B2FB-8944-9DE2-4820B90A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6631-C37C-A84D-8D6A-FFBF478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6501" y="836883"/>
            <a:ext cx="438150" cy="365125"/>
          </a:xfrm>
        </p:spPr>
        <p:txBody>
          <a:bodyPr/>
          <a:lstStyle/>
          <a:p>
            <a:fld id="{7B1B3024-A1D4-C04E-86A2-C13BC47B8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8268C7-4AEB-6E46-868D-2E12F5EFE918}"/>
              </a:ext>
            </a:extLst>
          </p:cNvPr>
          <p:cNvSpPr/>
          <p:nvPr userDrawn="1"/>
        </p:nvSpPr>
        <p:spPr>
          <a:xfrm>
            <a:off x="10922683" y="726551"/>
            <a:ext cx="585787" cy="585787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8A47ED-8780-9747-841C-96F75D86AE9D}"/>
              </a:ext>
            </a:extLst>
          </p:cNvPr>
          <p:cNvCxnSpPr>
            <a:cxnSpLocks/>
          </p:cNvCxnSpPr>
          <p:nvPr userDrawn="1"/>
        </p:nvCxnSpPr>
        <p:spPr>
          <a:xfrm>
            <a:off x="8191112" y="1919173"/>
            <a:ext cx="33173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AD3308-555A-6448-AADB-63914C51F61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55185"/>
            <a:ext cx="7378995" cy="411476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37B0CA-0F97-6048-970C-425A4B1F5F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427" y="4614728"/>
            <a:ext cx="6571568" cy="743128"/>
          </a:xfrm>
        </p:spPr>
        <p:txBody>
          <a:bodyPr anchor="t">
            <a:noAutofit/>
          </a:bodyPr>
          <a:lstStyle>
            <a:lvl1pPr>
              <a:defRPr sz="5000"/>
            </a:lvl1pPr>
          </a:lstStyle>
          <a:p>
            <a:r>
              <a:rPr lang="en-US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248777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C6BC4-E0CB-DB4E-AE6C-D3E834B4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25563"/>
            <a:ext cx="10439400" cy="8437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236F-F4D5-BB46-9A26-0C28620F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348711"/>
            <a:ext cx="10439400" cy="346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71F21-9065-614B-BA55-54549AE35D6C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F51B-69B9-684B-9B3C-3FCB042F2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6861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56C8-2137-CD40-95D9-6B811B3A7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9594" y="825308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7B1B3024-A1D4-C04E-86A2-C13BC47B8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C3533-F2B1-714D-B904-11CC1BDF2C90}"/>
              </a:ext>
            </a:extLst>
          </p:cNvPr>
          <p:cNvSpPr/>
          <p:nvPr userDrawn="1"/>
        </p:nvSpPr>
        <p:spPr>
          <a:xfrm>
            <a:off x="0" y="0"/>
            <a:ext cx="12192000" cy="255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2" r:id="rId3"/>
    <p:sldLayoutId id="2147483737" r:id="rId4"/>
    <p:sldLayoutId id="2147483743" r:id="rId5"/>
    <p:sldLayoutId id="2147483738" r:id="rId6"/>
    <p:sldLayoutId id="2147483739" r:id="rId7"/>
    <p:sldLayoutId id="2147483744" r:id="rId8"/>
    <p:sldLayoutId id="2147483745" r:id="rId9"/>
    <p:sldLayoutId id="214748374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mbria" panose="02040503050406030204" pitchFamily="18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Light" panose="020F0302020204030204" pitchFamily="34" charset="0"/>
          <a:ea typeface="Tahoma" panose="020B0604030504040204" pitchFamily="34" charset="0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Tahoma" panose="020B0604030504040204" pitchFamily="34" charset="0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Tahoma" panose="020B0604030504040204" pitchFamily="34" charset="0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Tahoma" panose="020B0604030504040204" pitchFamily="34" charset="0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Tahoma" panose="020B0604030504040204" pitchFamily="34" charset="0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pos="7056" userDrawn="1">
          <p15:clr>
            <a:srgbClr val="F26B43"/>
          </p15:clr>
        </p15:guide>
        <p15:guide id="5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43542314/Visualization_and_Prediction_of_Film_Award_No%20minations_by_Using_of_Visual_Data_Mining_VDM_and_Exploratory_Data_Analysis_EDA_Method" TargetMode="External"/><Relationship Id="rId2" Type="http://schemas.openxmlformats.org/officeDocument/2006/relationships/hyperlink" Target="https://www.kaggle.com/datasets/arashnic/cinema-ticket/data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C2BE-972E-C34B-83D0-93ECB1169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951" y="551531"/>
            <a:ext cx="9126765" cy="1598108"/>
          </a:xfrm>
        </p:spPr>
        <p:txBody>
          <a:bodyPr>
            <a:no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CINEMA TICKET SALES FORECASTING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0ACF36-5A67-8F44-96F0-29F91F006A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8570" y="2234214"/>
            <a:ext cx="4327525" cy="31837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600" b="1" u="sng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Team 1</a:t>
            </a:r>
            <a:endParaRPr lang="en-US" sz="1600" b="1" u="sng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Aakash </a:t>
            </a:r>
            <a:r>
              <a:rPr lang="en-US" sz="1600" b="1" err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Avinash</a:t>
            </a:r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Aundhkar</a:t>
            </a:r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(G01371754)</a:t>
            </a:r>
          </a:p>
          <a:p>
            <a:pPr algn="ctr"/>
            <a:r>
              <a:rPr lang="en-US" sz="1600" b="1" err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Sanika</a:t>
            </a:r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Suhas</a:t>
            </a:r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 Dalvi(G01398375)</a:t>
            </a:r>
          </a:p>
          <a:p>
            <a:pPr algn="ctr"/>
            <a:r>
              <a:rPr lang="en-US" sz="1600" b="1" err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Keerthana</a:t>
            </a:r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Cheruvu</a:t>
            </a:r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(G01160202)</a:t>
            </a:r>
          </a:p>
          <a:p>
            <a:pPr algn="ctr"/>
            <a:endParaRPr lang="en-US" sz="1600" b="1">
              <a:solidFill>
                <a:schemeClr val="tx1"/>
              </a:solidFill>
              <a:latin typeface="Calibri Light"/>
              <a:ea typeface="Tahoma"/>
              <a:cs typeface="Calibri Light"/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George Mason University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Dr. </a:t>
            </a:r>
            <a:r>
              <a:rPr lang="en-US" sz="1600" b="1" err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Duoduo</a:t>
            </a:r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 Liao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AIT-614-001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Calibri Light"/>
                <a:ea typeface="Tahoma"/>
                <a:cs typeface="Calibri Light"/>
              </a:rPr>
              <a:t>November 27, 2023</a:t>
            </a:r>
          </a:p>
          <a:p>
            <a:pPr algn="ctr"/>
            <a:endParaRPr lang="en-US" sz="1600" b="1">
              <a:solidFill>
                <a:schemeClr val="tx1"/>
              </a:solidFill>
              <a:latin typeface="Calibri Light"/>
              <a:ea typeface="Tahoma"/>
              <a:cs typeface="Calibri Light"/>
            </a:endParaRPr>
          </a:p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2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64E07-10C9-5361-A6B7-DCECE032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4211-A466-7F72-9D12-B9311E61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0381B-5F50-82A8-64E0-014F90944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6989" y="786204"/>
            <a:ext cx="6251575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latin typeface="Calibri Light"/>
                <a:ea typeface="Tahoma"/>
                <a:cs typeface="Calibri Light"/>
              </a:rPr>
              <a:t>Results and Findings</a:t>
            </a:r>
            <a:endParaRPr lang="en-US" sz="3200"/>
          </a:p>
        </p:txBody>
      </p:sp>
      <p:pic>
        <p:nvPicPr>
          <p:cNvPr id="17" name="Picture 16" descr="A graph showing a line&#10;&#10;Description automatically generated">
            <a:extLst>
              <a:ext uri="{FF2B5EF4-FFF2-40B4-BE49-F238E27FC236}">
                <a16:creationId xmlns:a16="http://schemas.microsoft.com/office/drawing/2014/main" id="{A1CF0B63-D22E-D2C1-8E36-EFE6DBE0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" y="1330861"/>
            <a:ext cx="6778305" cy="2350296"/>
          </a:xfrm>
          <a:prstGeom prst="rect">
            <a:avLst/>
          </a:prstGeom>
        </p:spPr>
      </p:pic>
      <p:pic>
        <p:nvPicPr>
          <p:cNvPr id="19" name="Picture 18" descr="A graph showing a line&#10;&#10;Description automatically generated">
            <a:extLst>
              <a:ext uri="{FF2B5EF4-FFF2-40B4-BE49-F238E27FC236}">
                <a16:creationId xmlns:a16="http://schemas.microsoft.com/office/drawing/2014/main" id="{BD80EAE4-5CBF-30FC-0559-B5BF46F5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675" y="3822589"/>
            <a:ext cx="6778305" cy="23502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5BBA4A-EA5E-5C74-A53A-B18B4C8CAE4A}"/>
              </a:ext>
            </a:extLst>
          </p:cNvPr>
          <p:cNvSpPr txBox="1"/>
          <p:nvPr/>
        </p:nvSpPr>
        <p:spPr>
          <a:xfrm>
            <a:off x="7885651" y="1887523"/>
            <a:ext cx="29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Linear Regression</a:t>
            </a:r>
          </a:p>
          <a:p>
            <a:r>
              <a:rPr lang="en-US"/>
              <a:t>Accuracy : 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5E798-EB62-FCFF-3F79-390B035639DE}"/>
              </a:ext>
            </a:extLst>
          </p:cNvPr>
          <p:cNvSpPr txBox="1"/>
          <p:nvPr/>
        </p:nvSpPr>
        <p:spPr>
          <a:xfrm>
            <a:off x="1304721" y="4674571"/>
            <a:ext cx="29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Decision Tree Regressor</a:t>
            </a:r>
          </a:p>
          <a:p>
            <a:r>
              <a:rPr lang="en-US"/>
              <a:t>Accuracy : 65%</a:t>
            </a:r>
          </a:p>
        </p:txBody>
      </p:sp>
    </p:spTree>
    <p:extLst>
      <p:ext uri="{BB962C8B-B14F-4D97-AF65-F5344CB8AC3E}">
        <p14:creationId xmlns:p14="http://schemas.microsoft.com/office/powerpoint/2010/main" val="55990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64E07-10C9-5361-A6B7-DCECE032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4211-A466-7F72-9D12-B9311E61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0381B-5F50-82A8-64E0-014F90944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6989" y="786204"/>
            <a:ext cx="6251575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latin typeface="Calibri Light"/>
                <a:ea typeface="Tahoma"/>
                <a:cs typeface="Calibri Light"/>
              </a:rPr>
              <a:t>Results and Findings</a:t>
            </a:r>
            <a:endParaRPr lang="en-US" sz="3200"/>
          </a:p>
        </p:txBody>
      </p:sp>
      <p:pic>
        <p:nvPicPr>
          <p:cNvPr id="8" name="Picture 7" descr="A graph showing a graph&#10;&#10;Description automatically generated">
            <a:extLst>
              <a:ext uri="{FF2B5EF4-FFF2-40B4-BE49-F238E27FC236}">
                <a16:creationId xmlns:a16="http://schemas.microsoft.com/office/drawing/2014/main" id="{730CDE3B-9BD1-FE30-4633-5F910DBD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1330860"/>
            <a:ext cx="6778307" cy="2350297"/>
          </a:xfrm>
          <a:prstGeom prst="rect">
            <a:avLst/>
          </a:prstGeom>
        </p:spPr>
      </p:pic>
      <p:pic>
        <p:nvPicPr>
          <p:cNvPr id="10" name="Picture 9" descr="A graph showing a graph&#10;&#10;Description automatically generated">
            <a:extLst>
              <a:ext uri="{FF2B5EF4-FFF2-40B4-BE49-F238E27FC236}">
                <a16:creationId xmlns:a16="http://schemas.microsoft.com/office/drawing/2014/main" id="{E64CBCA1-0E38-DDCF-DDC4-9F88299C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55" y="3821584"/>
            <a:ext cx="6778308" cy="23502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59E88E-A382-FB86-AF6B-6366CA802469}"/>
              </a:ext>
            </a:extLst>
          </p:cNvPr>
          <p:cNvSpPr txBox="1"/>
          <p:nvPr/>
        </p:nvSpPr>
        <p:spPr>
          <a:xfrm>
            <a:off x="7885651" y="1887523"/>
            <a:ext cx="29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Random Forest Regressor</a:t>
            </a:r>
          </a:p>
          <a:p>
            <a:r>
              <a:rPr lang="en-US"/>
              <a:t>Accuracy : 74%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55D64-ED92-021B-DF1D-C03FFC466B9D}"/>
              </a:ext>
            </a:extLst>
          </p:cNvPr>
          <p:cNvSpPr txBox="1"/>
          <p:nvPr/>
        </p:nvSpPr>
        <p:spPr>
          <a:xfrm>
            <a:off x="1238669" y="4741178"/>
            <a:ext cx="29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Gradient Boosted Regression</a:t>
            </a:r>
          </a:p>
          <a:p>
            <a:r>
              <a:rPr lang="en-US"/>
              <a:t>Accuracy : 95%</a:t>
            </a:r>
          </a:p>
        </p:txBody>
      </p:sp>
    </p:spTree>
    <p:extLst>
      <p:ext uri="{BB962C8B-B14F-4D97-AF65-F5344CB8AC3E}">
        <p14:creationId xmlns:p14="http://schemas.microsoft.com/office/powerpoint/2010/main" val="212859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E362-F95C-C8C5-64C8-77AEDF33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237" y="2257888"/>
            <a:ext cx="8531335" cy="13997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/>
              <a:buChar char="Ø"/>
            </a:pPr>
            <a:r>
              <a:rPr lang="en-US" sz="1800">
                <a:solidFill>
                  <a:srgbClr val="404040"/>
                </a:solidFill>
                <a:latin typeface="Calibri Light"/>
                <a:ea typeface="Calibri"/>
                <a:cs typeface="Calibri"/>
              </a:rPr>
              <a:t>Successfully cleaned and preprocessed the dataset and built a machine learning forecasting model that predicted sales for the month of October 2018 with an accuracy of 95%. </a:t>
            </a:r>
            <a:endParaRPr lang="en-US">
              <a:solidFill>
                <a:srgbClr val="262626"/>
              </a:solidFill>
              <a:latin typeface="Calibri Light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F39D9-FBA7-1823-CCAD-C75A6CCC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85DC-C5BC-3401-CF18-F381DEFD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7FC3C-2CDA-0B73-6808-43792C22BC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316" y="1137487"/>
            <a:ext cx="6251575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latin typeface="Calibri Light"/>
                <a:ea typeface="Tahoma"/>
                <a:cs typeface="Calibri Light"/>
              </a:rPr>
              <a:t>Conclusions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1785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07D3-AE5A-9D44-1A87-5C6D16F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46" y="1672586"/>
            <a:ext cx="6974959" cy="3916353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/>
              <a:buChar char="Ø"/>
            </a:pPr>
            <a:r>
              <a:rPr lang="en-US" sz="1800">
                <a:solidFill>
                  <a:srgbClr val="404040"/>
                </a:solidFill>
                <a:latin typeface="Calibri Light"/>
                <a:ea typeface="Calibri Light"/>
                <a:cs typeface="Calibri"/>
              </a:rPr>
              <a:t>Incorporating a dataset spanning several years - would be beneficial for a more comprehensive and robust analysis, providing a broader perspective on the trends and patterns influencing total cinema sales.</a:t>
            </a:r>
            <a:br>
              <a:rPr lang="en-US" sz="1800">
                <a:latin typeface="Calibri Light"/>
                <a:cs typeface="Calibri"/>
              </a:rPr>
            </a:br>
            <a:endParaRPr lang="en-US" sz="1800">
              <a:latin typeface="Calibri Light"/>
              <a:ea typeface="Calibri Light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</a:pPr>
            <a:r>
              <a:rPr lang="en-US" sz="1800">
                <a:solidFill>
                  <a:srgbClr val="404040"/>
                </a:solidFill>
                <a:latin typeface="Calibri Light"/>
                <a:ea typeface="Calibri Light"/>
                <a:cs typeface="Calibri"/>
              </a:rPr>
              <a:t>Provided the dataset is huge enough – more advanced forecasting models can be implemented such as Prophet, LSTM, HMM, etc.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>
              <a:latin typeface="Calibri Light"/>
              <a:ea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383A4-B6E8-6E01-8715-331A9D80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0906A-49CE-E67F-A03C-CC7B9AE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5A063-F375-F547-9B97-1AADE721B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06" y="1047916"/>
            <a:ext cx="6251575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latin typeface="Calibri Light"/>
                <a:ea typeface="Tahoma"/>
                <a:cs typeface="Calibri Light"/>
              </a:rPr>
              <a:t>Further Studies and Improvements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31579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07D3-AE5A-9D44-1A87-5C6D16F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720" y="1552237"/>
            <a:ext cx="8972138" cy="17052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br>
              <a:rPr lang="en-US" sz="1200" u="sng" kern="0">
                <a:latin typeface="Times New Roman"/>
                <a:ea typeface="Times New Roman" panose="02020603050405020304" pitchFamily="18" charset="0"/>
                <a:cs typeface="Calibri"/>
              </a:rPr>
            </a:br>
            <a:br>
              <a:rPr lang="en-US" sz="1200" kern="0">
                <a:latin typeface="Calibri"/>
                <a:ea typeface="Times New Roman" panose="02020603050405020304" pitchFamily="18" charset="0"/>
              </a:rPr>
            </a:br>
            <a:endParaRPr lang="en-US" sz="1200">
              <a:latin typeface="Calibri Light"/>
              <a:ea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383A4-B6E8-6E01-8715-331A9D80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0906A-49CE-E67F-A03C-CC7B9AE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5A063-F375-F547-9B97-1AADE721B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909" y="806257"/>
            <a:ext cx="6251575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3200" b="1">
                <a:latin typeface="Calibri Light"/>
                <a:ea typeface="Tahoma"/>
                <a:cs typeface="Calibri Light"/>
              </a:rPr>
              <a:t>Acknowledgement &amp; References</a:t>
            </a:r>
            <a:endParaRPr lang="en-US" sz="3200">
              <a:latin typeface="Calibri Light"/>
              <a:ea typeface="Tahoma"/>
              <a:cs typeface="Calibri Light"/>
            </a:endParaRPr>
          </a:p>
          <a:p>
            <a:pPr algn="just"/>
            <a:endParaRPr lang="en-US" sz="3200" b="1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3AEAC8B-55A0-C377-7A70-AF26EFD24641}"/>
              </a:ext>
            </a:extLst>
          </p:cNvPr>
          <p:cNvSpPr txBox="1">
            <a:spLocks/>
          </p:cNvSpPr>
          <p:nvPr/>
        </p:nvSpPr>
        <p:spPr>
          <a:xfrm>
            <a:off x="1609930" y="3271632"/>
            <a:ext cx="2852531" cy="403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309E2F-F73D-9E34-2D50-CA88C7D7A755}"/>
              </a:ext>
            </a:extLst>
          </p:cNvPr>
          <p:cNvSpPr txBox="1">
            <a:spLocks/>
          </p:cNvSpPr>
          <p:nvPr/>
        </p:nvSpPr>
        <p:spPr>
          <a:xfrm>
            <a:off x="1609930" y="1382976"/>
            <a:ext cx="8972138" cy="170522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0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just">
              <a:lnSpc>
                <a:spcPct val="150000"/>
              </a:lnSpc>
            </a:pPr>
            <a:endParaRPr lang="en-US" sz="2200">
              <a:latin typeface="Calibri Light"/>
              <a:ea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98A1D-2894-802E-83CE-591327F028EA}"/>
              </a:ext>
            </a:extLst>
          </p:cNvPr>
          <p:cNvSpPr txBox="1"/>
          <p:nvPr/>
        </p:nvSpPr>
        <p:spPr>
          <a:xfrm>
            <a:off x="1421230" y="1897481"/>
            <a:ext cx="918661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Cinema Tickets, retrieved on November 26, 2023 from - </a:t>
            </a:r>
            <a:r>
              <a:rPr lang="en-US">
                <a:latin typeface="Calibri Light"/>
                <a:cs typeface="Times New Roman"/>
                <a:hlinkClick r:id="rId2"/>
              </a:rPr>
              <a:t>https://www.kaggle.com/datasets/arashnic/cinema-ticket/data</a:t>
            </a:r>
            <a:r>
              <a:rPr lang="en-US">
                <a:latin typeface="Calibri Light"/>
                <a:ea typeface="+mn-lt"/>
                <a:cs typeface="+mn-lt"/>
              </a:rPr>
              <a:t>    </a:t>
            </a:r>
          </a:p>
          <a:p>
            <a:endParaRPr lang="en-US">
              <a:latin typeface="Calibri Ligh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Visualization and Prediction of Film Award Nominations by Using of Visual Data Mining (VDM) and Exploratory Data Analysis (EDA) Method, retrieved on November 26, 2023 from - </a:t>
            </a:r>
            <a:r>
              <a:rPr lang="en-US">
                <a:latin typeface="Calibri Light"/>
                <a:cs typeface="Times New Roman"/>
                <a:hlinkClick r:id="rId3"/>
              </a:rPr>
              <a:t>https://www.academia.edu/43542314/Visualization_and_Prediction_of_Film_Award_No%20minations_by_Using_of_Visual_Data_Mining_VDM_and_Exploratory_Data_Analysis_EDA_Method</a:t>
            </a:r>
            <a:endParaRPr lang="en-US">
              <a:latin typeface="Calibri Light"/>
              <a:cs typeface="Times New Roman"/>
            </a:endParaRPr>
          </a:p>
          <a:p>
            <a:endParaRPr lang="en-US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Dr. Liao’s Code Examples &amp; Tutorials: Blackboard resources</a:t>
            </a:r>
            <a:endParaRPr lang="en-US">
              <a:latin typeface="Calibri Light"/>
              <a:cs typeface="Times New Roman"/>
            </a:endParaRPr>
          </a:p>
          <a:p>
            <a:endParaRPr lang="en-US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98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F5D58-59B3-3F4F-BE8E-02FB0E6848C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844787" y="2596866"/>
            <a:ext cx="4502426" cy="1132800"/>
          </a:xfrm>
        </p:spPr>
        <p:txBody>
          <a:bodyPr>
            <a:noAutofit/>
          </a:bodyPr>
          <a:lstStyle/>
          <a:p>
            <a:r>
              <a:rPr lang="en-US" sz="6600" b="1">
                <a:latin typeface="Calibri Light"/>
                <a:ea typeface="Tahoma"/>
                <a:cs typeface="Calibri Light"/>
              </a:rPr>
              <a:t>THANK YOU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34C1AD5-C003-334C-9B0B-20EEAE2E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15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4382696-9510-FB45-A243-A3417FC7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George Mason University  |  GMU.EDU</a:t>
            </a:r>
          </a:p>
        </p:txBody>
      </p:sp>
    </p:spTree>
    <p:extLst>
      <p:ext uri="{BB962C8B-B14F-4D97-AF65-F5344CB8AC3E}">
        <p14:creationId xmlns:p14="http://schemas.microsoft.com/office/powerpoint/2010/main" val="358056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F34B76-4259-C19D-F6F8-8D8FD8BB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9E8CE2-A8F2-3C2C-D8F5-2551584A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378838-04D7-9384-EF84-72D60BF6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902" y="2479821"/>
            <a:ext cx="6698512" cy="743128"/>
          </a:xfrm>
        </p:spPr>
        <p:txBody>
          <a:bodyPr/>
          <a:lstStyle/>
          <a:p>
            <a:pPr algn="ctr"/>
            <a:r>
              <a:rPr lang="en-US" sz="7200">
                <a:latin typeface="Cambria"/>
                <a:ea typeface="Cambria"/>
                <a:cs typeface="Calibri"/>
              </a:rPr>
              <a:t>Questions?</a:t>
            </a:r>
            <a:endParaRPr lang="en-US" sz="720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9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39ADB-4F55-894D-A157-091B7C0E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68615" y="6356350"/>
            <a:ext cx="4114800" cy="365125"/>
          </a:xfrm>
        </p:spPr>
        <p:txBody>
          <a:bodyPr/>
          <a:lstStyle/>
          <a:p>
            <a:r>
              <a:rPr lang="en-US"/>
              <a:t>George Mason University  |  GMU.EDU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F75E5-3872-2340-902B-23C90287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594" y="825308"/>
            <a:ext cx="438150" cy="365125"/>
          </a:xfrm>
        </p:spPr>
        <p:txBody>
          <a:bodyPr/>
          <a:lstStyle/>
          <a:p>
            <a:fld id="{7B1B3024-A1D4-C04E-86A2-C13BC47B8EC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87042C1-D398-D94A-A13C-DA26EDB491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1912" y="897876"/>
            <a:ext cx="4727580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b="1">
                <a:latin typeface="Calibri Light"/>
                <a:ea typeface="Tahoma"/>
                <a:cs typeface="Times New Roman"/>
              </a:rPr>
              <a:t>Introduction</a:t>
            </a:r>
            <a:endParaRPr lang="en-US" sz="3200">
              <a:latin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29444-F821-D2DA-3BD0-9F1BF1DE3A85}"/>
              </a:ext>
            </a:extLst>
          </p:cNvPr>
          <p:cNvSpPr txBox="1"/>
          <p:nvPr/>
        </p:nvSpPr>
        <p:spPr>
          <a:xfrm>
            <a:off x="1231156" y="1959198"/>
            <a:ext cx="9725526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,Sans-Serif"/>
              <a:buChar char="Ø"/>
            </a:pPr>
            <a:r>
              <a:rPr lang="en-US">
                <a:latin typeface="Calibri Light"/>
                <a:ea typeface="Calibri Light"/>
                <a:cs typeface="Calibri Light"/>
              </a:rPr>
              <a:t>Forecasting cinema ticket sales - integral component of strategic planning for cinemas, distributors, and stakeholders. 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,Sans-Serif"/>
              <a:buChar char="Ø"/>
            </a:pPr>
            <a:r>
              <a:rPr lang="en-US">
                <a:latin typeface="Calibri Light"/>
                <a:ea typeface="Calibri Light"/>
                <a:cs typeface="Calibri Light"/>
              </a:rPr>
              <a:t>By analyzing this data - accurate predictions regarding ticket sales for specific movies or timeframes can be made. 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Wingdings,Sans-Serif"/>
              <a:buChar char="Ø"/>
            </a:pPr>
            <a:r>
              <a:rPr lang="en-US">
                <a:latin typeface="Calibri Light"/>
                <a:ea typeface="+mn-lt"/>
                <a:cs typeface="+mn-lt"/>
              </a:rPr>
              <a:t>This process aids in optimizing resource allocation, refining marketing strategies, and ultimately enhancing the overall performance of cinemas in a dynamic and competitive market.</a:t>
            </a:r>
            <a:br>
              <a:rPr lang="en-US">
                <a:latin typeface="Calibri Light"/>
                <a:ea typeface="Calibri Light"/>
                <a:cs typeface="Calibri Light"/>
              </a:rPr>
            </a:br>
            <a:br>
              <a:rPr lang="en-US">
                <a:latin typeface="Calibri Light"/>
                <a:ea typeface="Calibri Light"/>
                <a:cs typeface="Calibri Light"/>
              </a:rPr>
            </a:br>
            <a:endParaRPr lang="en-US">
              <a:latin typeface="Calibri Light"/>
              <a:ea typeface="Calibri Light"/>
              <a:cs typeface="Calibri Light"/>
            </a:endParaRPr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084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6758-47CA-DDE3-FA55-04D960F1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754" y="1955487"/>
            <a:ext cx="7808845" cy="3204485"/>
          </a:xfrm>
        </p:spPr>
        <p:txBody>
          <a:bodyPr/>
          <a:lstStyle/>
          <a:p>
            <a:pPr marL="285750" indent="-285750" algn="just">
              <a:lnSpc>
                <a:spcPct val="200000"/>
              </a:lnSpc>
              <a:buFont typeface="Wingdings"/>
              <a:buChar char="Ø"/>
            </a:pPr>
            <a:r>
              <a:rPr lang="en-US" sz="1800">
                <a:solidFill>
                  <a:srgbClr val="404040"/>
                </a:solidFill>
                <a:latin typeface="Calibri Light"/>
                <a:ea typeface="Calibri Light"/>
                <a:cs typeface="Calibri"/>
              </a:rPr>
              <a:t>Building a Forecasting model – to help cinema theatres predict their total sales.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 marL="285750" indent="-285750" algn="just">
              <a:lnSpc>
                <a:spcPct val="200000"/>
              </a:lnSpc>
              <a:buFont typeface="Wingdings"/>
              <a:buChar char="Ø"/>
            </a:pPr>
            <a:r>
              <a:rPr lang="en-US" sz="1800">
                <a:solidFill>
                  <a:srgbClr val="404040"/>
                </a:solidFill>
                <a:latin typeface="Calibri Light"/>
                <a:ea typeface="Calibri Light"/>
                <a:cs typeface="Calibri"/>
              </a:rPr>
              <a:t>Dataset – contains information about sales history of different cinema theaters of about 8 months.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 marL="285750" indent="-285750" algn="just">
              <a:lnSpc>
                <a:spcPct val="200000"/>
              </a:lnSpc>
              <a:buFont typeface="Wingdings"/>
              <a:buChar char="Ø"/>
            </a:pPr>
            <a:r>
              <a:rPr lang="en-US" sz="1800">
                <a:solidFill>
                  <a:srgbClr val="404040"/>
                </a:solidFill>
                <a:latin typeface="Calibri Light"/>
                <a:ea typeface="Calibri Light"/>
                <a:cs typeface="Calibri"/>
              </a:rPr>
              <a:t>4 different types of Algorithms were used for building the forecasting model.</a:t>
            </a:r>
          </a:p>
          <a:p>
            <a:pPr algn="just">
              <a:lnSpc>
                <a:spcPct val="200000"/>
              </a:lnSpc>
            </a:pPr>
            <a:endParaRPr lang="en-US">
              <a:latin typeface="Calibri Light"/>
              <a:ea typeface="Calibri" panose="020F0502020204030204" pitchFamily="34" charset="0"/>
              <a:cs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548D0-770B-69D9-1E91-A3C2BF2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ACBDC-3D59-3C2C-11AA-3F804A1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0D42D-6240-DF91-D5B6-AFA5F70279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4036" y="883498"/>
            <a:ext cx="6251575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latin typeface="Calibri Light"/>
                <a:ea typeface="Tahoma"/>
                <a:cs typeface="Calibri Light"/>
              </a:rPr>
              <a:t>Objectives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9767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548D0-770B-69D9-1E91-A3C2BF2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ACBDC-3D59-3C2C-11AA-3F804A1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0D42D-6240-DF91-D5B6-AFA5F70279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4370" y="604645"/>
            <a:ext cx="6251575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latin typeface="Calibri Light"/>
                <a:ea typeface="Tahoma"/>
                <a:cs typeface="Calibri Light"/>
              </a:rPr>
              <a:t>Project Timeline</a:t>
            </a:r>
            <a:endParaRPr lang="en-US" sz="3200"/>
          </a:p>
        </p:txBody>
      </p:sp>
      <p:pic>
        <p:nvPicPr>
          <p:cNvPr id="9" name="Picture 8" descr="A graph with green and white text&#10;&#10;Description automatically generated with medium confidence">
            <a:extLst>
              <a:ext uri="{FF2B5EF4-FFF2-40B4-BE49-F238E27FC236}">
                <a16:creationId xmlns:a16="http://schemas.microsoft.com/office/drawing/2014/main" id="{4384C72A-FD9B-CBE8-4CE2-27EB2D0E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86" y="1282373"/>
            <a:ext cx="6339539" cy="46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BA6D7-4D7E-458A-711D-8827092E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42910-7D12-50D2-1091-5344A4AF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B55FF-3315-ADD1-C3C9-3EF8157597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82425" y="415051"/>
            <a:ext cx="6251575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latin typeface="Calibri Light"/>
                <a:ea typeface="Tahoma"/>
                <a:cs typeface="Calibri Light"/>
              </a:rPr>
              <a:t>Dataset</a:t>
            </a:r>
            <a:endParaRPr lang="en-US" sz="3200" b="1"/>
          </a:p>
        </p:txBody>
      </p:sp>
      <p:pic>
        <p:nvPicPr>
          <p:cNvPr id="6" name="Picture 5" descr="A screenshot of a spreadsheet">
            <a:extLst>
              <a:ext uri="{FF2B5EF4-FFF2-40B4-BE49-F238E27FC236}">
                <a16:creationId xmlns:a16="http://schemas.microsoft.com/office/drawing/2014/main" id="{F38E8C53-7066-EDB1-F25E-D58CE628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10" y="1460149"/>
            <a:ext cx="6150168" cy="3720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3AE2C6-DED6-2AF4-AFEC-25E4A974531F}"/>
              </a:ext>
            </a:extLst>
          </p:cNvPr>
          <p:cNvSpPr txBox="1"/>
          <p:nvPr/>
        </p:nvSpPr>
        <p:spPr>
          <a:xfrm>
            <a:off x="899861" y="2416341"/>
            <a:ext cx="4762500" cy="16767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>
                <a:latin typeface="Calibri Light"/>
                <a:ea typeface="Calibri" panose="020F0502020204030204"/>
                <a:cs typeface="Calibri" panose="020F0502020204030204"/>
              </a:rPr>
              <a:t>Total records – 1,42,525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>
                <a:latin typeface="Calibri Light"/>
                <a:ea typeface="Calibri" panose="020F0502020204030204"/>
                <a:cs typeface="Calibri" panose="020F0502020204030204"/>
              </a:rPr>
              <a:t>Total columns – 14</a:t>
            </a:r>
          </a:p>
          <a:p>
            <a:pPr marL="285750" indent="-285750">
              <a:lnSpc>
                <a:spcPct val="200000"/>
              </a:lnSpc>
              <a:buFont typeface="Wingdings"/>
              <a:buChar char="Ø"/>
            </a:pPr>
            <a:r>
              <a:rPr lang="en-US">
                <a:latin typeface="Calibri Light"/>
                <a:ea typeface="Calibri" panose="020F0502020204030204"/>
                <a:cs typeface="Calibri" panose="020F0502020204030204"/>
              </a:rPr>
              <a:t>Datatypes – Integer, Date, Float</a:t>
            </a:r>
          </a:p>
        </p:txBody>
      </p:sp>
    </p:spTree>
    <p:extLst>
      <p:ext uri="{BB962C8B-B14F-4D97-AF65-F5344CB8AC3E}">
        <p14:creationId xmlns:p14="http://schemas.microsoft.com/office/powerpoint/2010/main" val="128794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DEC7-8ADA-0C6C-B54C-78541493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665" y="1348883"/>
            <a:ext cx="9692878" cy="3999545"/>
          </a:xfrm>
        </p:spPr>
        <p:txBody>
          <a:bodyPr/>
          <a:lstStyle/>
          <a:p>
            <a:pPr algn="l"/>
            <a:br>
              <a:rPr lang="en-US"/>
            </a:br>
            <a:br>
              <a:rPr lang="en-US"/>
            </a:br>
            <a:br>
              <a:rPr lang="en-US"/>
            </a:br>
            <a:r>
              <a:rPr lang="en-US">
                <a:latin typeface="Calibri"/>
                <a:ea typeface="Calibri"/>
                <a:cs typeface="Calibri"/>
              </a:rPr>
              <a:t> 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7B97C-2A88-19FA-3673-9D151E12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542F-CEB7-5C50-E4F2-7B3B7A11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18357-E5FC-E033-929D-0935B8D16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51981" y="704375"/>
            <a:ext cx="6251575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b="1">
                <a:latin typeface="Calibri Light"/>
                <a:ea typeface="Tahoma"/>
                <a:cs typeface="Calibri Light"/>
              </a:rPr>
              <a:t>TECHNOLOGIES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E6226-E0D4-AAAF-0616-90DD01D3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61" y="1763469"/>
            <a:ext cx="2965304" cy="1199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290BF-A587-3351-F0A2-269AC90E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542" y="3880184"/>
            <a:ext cx="2107151" cy="1463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D600C-C037-1507-B971-F03C2981B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75" y="3740426"/>
            <a:ext cx="1753811" cy="1483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1B877-D6CC-2A59-4664-654648C72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016" y="1631237"/>
            <a:ext cx="1641850" cy="1463915"/>
          </a:xfrm>
          <a:prstGeom prst="rect">
            <a:avLst/>
          </a:prstGeom>
        </p:spPr>
      </p:pic>
      <p:pic>
        <p:nvPicPr>
          <p:cNvPr id="10" name="Picture 9" descr="A logo with different colored rectangles&#10;&#10;Description automatically generated">
            <a:extLst>
              <a:ext uri="{FF2B5EF4-FFF2-40B4-BE49-F238E27FC236}">
                <a16:creationId xmlns:a16="http://schemas.microsoft.com/office/drawing/2014/main" id="{670A821E-3C11-4A09-4468-118314675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6287" y="1348883"/>
            <a:ext cx="1560095" cy="217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4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0160-6176-FDAD-DF0F-16B3E049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809" y="118319"/>
            <a:ext cx="9210827" cy="3204485"/>
          </a:xfrm>
        </p:spPr>
        <p:txBody>
          <a:bodyPr>
            <a:normAutofit/>
          </a:bodyPr>
          <a:lstStyle/>
          <a:p>
            <a:pPr marL="457200" indent="-457200" algn="l">
              <a:buFont typeface="Wingdings"/>
              <a:buChar char="Ø"/>
            </a:pPr>
            <a:r>
              <a:rPr lang="en-US" sz="2400">
                <a:latin typeface="Calibri Light"/>
                <a:ea typeface="Calibri"/>
                <a:cs typeface="Calibri"/>
              </a:rPr>
              <a:t>Time series forecasting is a technique used in statistics, econometrics, and machine learning to predict future values based on historical data points collected at regular intervals over time.</a:t>
            </a:r>
            <a:br>
              <a:rPr lang="en-US" sz="2400">
                <a:latin typeface="Calibri Light"/>
                <a:ea typeface="Calibri"/>
                <a:cs typeface="Calibri"/>
              </a:rPr>
            </a:b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50F3E-1914-59B4-546A-BFE488D8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FFAA-2DC5-70DE-8ABD-9B0FBF92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6ED76-239A-AC78-AE0A-FBE614FD3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87329" y="820905"/>
            <a:ext cx="6251575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latin typeface="Calibri Light"/>
                <a:ea typeface="Tahoma"/>
                <a:cs typeface="Calibri Light"/>
              </a:rPr>
              <a:t>What is Time Series Forecasting</a:t>
            </a:r>
            <a:endParaRPr lang="en-US" sz="3200" b="1"/>
          </a:p>
        </p:txBody>
      </p:sp>
      <p:pic>
        <p:nvPicPr>
          <p:cNvPr id="6" name="Picture 5" descr="A graph with blue lines">
            <a:extLst>
              <a:ext uri="{FF2B5EF4-FFF2-40B4-BE49-F238E27FC236}">
                <a16:creationId xmlns:a16="http://schemas.microsoft.com/office/drawing/2014/main" id="{FF57BE81-534E-BAB0-1C63-C051352D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42" y="3189758"/>
            <a:ext cx="6753726" cy="26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3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A0D3-66DC-3CE3-270D-E161AFEF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753" y="1749494"/>
            <a:ext cx="8988534" cy="3717028"/>
          </a:xfrm>
        </p:spPr>
        <p:txBody>
          <a:bodyPr/>
          <a:lstStyle/>
          <a:p>
            <a:pPr marL="285750" indent="-285750" algn="l">
              <a:lnSpc>
                <a:spcPct val="200000"/>
              </a:lnSpc>
              <a:buFont typeface="Wingdings"/>
              <a:buChar char="Ø"/>
            </a:pPr>
            <a:r>
              <a:rPr lang="en-US" sz="1800">
                <a:solidFill>
                  <a:srgbClr val="404040"/>
                </a:solidFill>
                <a:latin typeface="Calibri Light"/>
                <a:ea typeface="Calibri Light"/>
                <a:cs typeface="Calibri"/>
              </a:rPr>
              <a:t>Linear regression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 marL="285750" indent="-285750" algn="l">
              <a:lnSpc>
                <a:spcPct val="200000"/>
              </a:lnSpc>
              <a:buFont typeface="Wingdings"/>
              <a:buChar char="Ø"/>
            </a:pPr>
            <a:r>
              <a:rPr lang="en-US" sz="1800">
                <a:solidFill>
                  <a:srgbClr val="404040"/>
                </a:solidFill>
                <a:latin typeface="Calibri Light"/>
                <a:ea typeface="Calibri Light"/>
                <a:cs typeface="Calibri"/>
              </a:rPr>
              <a:t>Decision tree </a:t>
            </a:r>
            <a:endParaRPr lang="en-US">
              <a:latin typeface="Calibri Light"/>
              <a:ea typeface="Calibri Light"/>
            </a:endParaRPr>
          </a:p>
          <a:p>
            <a:pPr marL="285750" indent="-285750" algn="l">
              <a:lnSpc>
                <a:spcPct val="200000"/>
              </a:lnSpc>
              <a:buFont typeface="Wingdings"/>
              <a:buChar char="Ø"/>
            </a:pPr>
            <a:r>
              <a:rPr lang="en-US" sz="1800">
                <a:solidFill>
                  <a:srgbClr val="404040"/>
                </a:solidFill>
                <a:latin typeface="Calibri Light"/>
                <a:ea typeface="Calibri Light"/>
                <a:cs typeface="Calibri"/>
              </a:rPr>
              <a:t>Random Forest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 marL="285750" indent="-285750" algn="l">
              <a:lnSpc>
                <a:spcPct val="200000"/>
              </a:lnSpc>
              <a:buFont typeface="Wingdings"/>
              <a:buChar char="Ø"/>
            </a:pPr>
            <a:r>
              <a:rPr lang="en-US" sz="1800">
                <a:solidFill>
                  <a:srgbClr val="404040"/>
                </a:solidFill>
                <a:latin typeface="Calibri Light"/>
                <a:ea typeface="Calibri Light"/>
                <a:cs typeface="Calibri"/>
              </a:rPr>
              <a:t>Gradient Boosted Regression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>
              <a:lnSpc>
                <a:spcPct val="200000"/>
              </a:lnSpc>
            </a:pPr>
            <a:endParaRPr lang="en-US">
              <a:latin typeface="Calibri Light"/>
              <a:ea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4A94A-6077-9B2E-959B-51D2E189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ED289-A9CF-728C-63F2-43FD7876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A29D0-E5D8-C1BE-CBD8-D079EDBA1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453" y="1075673"/>
            <a:ext cx="10172059" cy="403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latin typeface="Calibri Light"/>
                <a:ea typeface="Tahoma"/>
                <a:cs typeface="Calibri Light"/>
              </a:rPr>
              <a:t>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95261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9468C-AB50-F1A4-8B02-08E8FB39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George Mason University  |  </a:t>
            </a:r>
            <a:r>
              <a:rPr lang="en-US" b="1"/>
              <a:t>GMU.EDU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4166A-E77A-2CF2-ED37-28D1C4F6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3024-A1D4-C04E-86A2-C13BC47B8EC2}" type="slidenum">
              <a:rPr lang="en-US" smtClean="0"/>
              <a:t>9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4CD72F-5461-840B-CD87-1A8058991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8547" y="2321764"/>
            <a:ext cx="761302" cy="7613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78587D-BE19-50C9-6F6B-94AC0B1AE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80839" y="2351232"/>
            <a:ext cx="761302" cy="76130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104AEFA-A06D-020B-39F7-77A8F8B3F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6994" y="2321763"/>
            <a:ext cx="803132" cy="76130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605F40B-E2FE-C32A-42CA-8956770EF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1445" y="2321764"/>
            <a:ext cx="761302" cy="76130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5FAD4AA-1BE0-33BB-2BA7-534948073B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8709" y="2001916"/>
            <a:ext cx="1403369" cy="14033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B87317-396B-1E69-DA53-C2C054979889}"/>
              </a:ext>
            </a:extLst>
          </p:cNvPr>
          <p:cNvSpPr txBox="1"/>
          <p:nvPr/>
        </p:nvSpPr>
        <p:spPr>
          <a:xfrm>
            <a:off x="1019594" y="3463880"/>
            <a:ext cx="160588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latin typeface="Calibri Light"/>
                <a:ea typeface="Calibri Light"/>
                <a:cs typeface="Calibri Light"/>
              </a:rPr>
              <a:t>Gathering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472119-12FD-2ABC-94F3-A4A688965B22}"/>
              </a:ext>
            </a:extLst>
          </p:cNvPr>
          <p:cNvSpPr txBox="1"/>
          <p:nvPr/>
        </p:nvSpPr>
        <p:spPr>
          <a:xfrm>
            <a:off x="2772286" y="3463880"/>
            <a:ext cx="197342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latin typeface="Calibri Light"/>
                <a:ea typeface="Calibri Light"/>
                <a:cs typeface="Calibri Light"/>
              </a:rPr>
              <a:t>Ingesting Data into </a:t>
            </a:r>
          </a:p>
          <a:p>
            <a:pPr algn="ctr"/>
            <a:r>
              <a:rPr lang="en-US">
                <a:latin typeface="Calibri Light"/>
                <a:ea typeface="Calibri Light"/>
                <a:cs typeface="Calibri Light"/>
              </a:rPr>
              <a:t>Databricks DBFS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B7DB8A-65E1-7EF8-548A-A6E206A78860}"/>
              </a:ext>
            </a:extLst>
          </p:cNvPr>
          <p:cNvSpPr txBox="1"/>
          <p:nvPr/>
        </p:nvSpPr>
        <p:spPr>
          <a:xfrm>
            <a:off x="4942885" y="3463880"/>
            <a:ext cx="169136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latin typeface="Calibri Light"/>
                <a:ea typeface="Calibri Light"/>
                <a:cs typeface="Calibri Light"/>
              </a:rPr>
              <a:t>Data Cleaning &amp;</a:t>
            </a:r>
          </a:p>
          <a:p>
            <a:pPr algn="ctr"/>
            <a:r>
              <a:rPr lang="en-US">
                <a:latin typeface="Calibri Light"/>
                <a:ea typeface="Calibri Light"/>
                <a:cs typeface="Calibri Light"/>
              </a:rPr>
              <a:t>Preprocessing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AD88EF-818E-06D8-ED29-4A05E6D6F06D}"/>
              </a:ext>
            </a:extLst>
          </p:cNvPr>
          <p:cNvSpPr txBox="1"/>
          <p:nvPr/>
        </p:nvSpPr>
        <p:spPr>
          <a:xfrm>
            <a:off x="6919467" y="3463880"/>
            <a:ext cx="190526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latin typeface="Calibri Light"/>
                <a:ea typeface="Calibri Light"/>
                <a:cs typeface="Calibri Light"/>
              </a:rPr>
              <a:t>Time series</a:t>
            </a:r>
          </a:p>
          <a:p>
            <a:pPr algn="ctr"/>
            <a:r>
              <a:rPr lang="en-US">
                <a:latin typeface="Calibri Light"/>
                <a:ea typeface="Calibri Light"/>
                <a:cs typeface="Calibri Light"/>
              </a:rPr>
              <a:t>Forecasting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37145D-8206-CC76-E6CD-C021FBEBBC72}"/>
              </a:ext>
            </a:extLst>
          </p:cNvPr>
          <p:cNvSpPr txBox="1"/>
          <p:nvPr/>
        </p:nvSpPr>
        <p:spPr>
          <a:xfrm>
            <a:off x="8934789" y="3602379"/>
            <a:ext cx="18312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>
                <a:latin typeface="Calibri Light"/>
                <a:ea typeface="Calibri Light"/>
                <a:cs typeface="Calibri Light"/>
              </a:rPr>
              <a:t>Validating Results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04FDA77-CE14-9243-062F-23E4AC2E9CBA}"/>
              </a:ext>
            </a:extLst>
          </p:cNvPr>
          <p:cNvSpPr/>
          <p:nvPr/>
        </p:nvSpPr>
        <p:spPr>
          <a:xfrm>
            <a:off x="2544618" y="2700150"/>
            <a:ext cx="602341" cy="289711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3B54A73-B7BB-E69A-50EE-8107FC95B6C3}"/>
              </a:ext>
            </a:extLst>
          </p:cNvPr>
          <p:cNvSpPr/>
          <p:nvPr/>
        </p:nvSpPr>
        <p:spPr>
          <a:xfrm>
            <a:off x="4439422" y="2646627"/>
            <a:ext cx="602341" cy="289711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979B0BF0-43E9-8CDB-D2CB-01D6C26A53E1}"/>
              </a:ext>
            </a:extLst>
          </p:cNvPr>
          <p:cNvSpPr/>
          <p:nvPr/>
        </p:nvSpPr>
        <p:spPr>
          <a:xfrm>
            <a:off x="8523562" y="2646629"/>
            <a:ext cx="602341" cy="289711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0257FDB-1618-A64F-8597-3E18E611AC73}"/>
              </a:ext>
            </a:extLst>
          </p:cNvPr>
          <p:cNvSpPr/>
          <p:nvPr/>
        </p:nvSpPr>
        <p:spPr>
          <a:xfrm>
            <a:off x="6543873" y="2646628"/>
            <a:ext cx="602341" cy="289711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5B2E9-0C82-D45B-6F89-76F65BD548B7}"/>
              </a:ext>
            </a:extLst>
          </p:cNvPr>
          <p:cNvSpPr txBox="1"/>
          <p:nvPr/>
        </p:nvSpPr>
        <p:spPr>
          <a:xfrm>
            <a:off x="4870282" y="912395"/>
            <a:ext cx="24564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ea typeface="Calibri"/>
                <a:cs typeface="Calibri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7553300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_Mason_Theme">
  <a:themeElements>
    <a:clrScheme name="GMU 2">
      <a:dk1>
        <a:srgbClr val="262626"/>
      </a:dk1>
      <a:lt1>
        <a:srgbClr val="FFFFFF"/>
      </a:lt1>
      <a:dk2>
        <a:srgbClr val="006633"/>
      </a:dk2>
      <a:lt2>
        <a:srgbClr val="E7E6E6"/>
      </a:lt2>
      <a:accent1>
        <a:srgbClr val="FFCC33"/>
      </a:accent1>
      <a:accent2>
        <a:srgbClr val="00909E"/>
      </a:accent2>
      <a:accent3>
        <a:srgbClr val="415095"/>
      </a:accent3>
      <a:accent4>
        <a:srgbClr val="AB1D36"/>
      </a:accent4>
      <a:accent5>
        <a:srgbClr val="81A32B"/>
      </a:accent5>
      <a:accent6>
        <a:srgbClr val="9D7F2C"/>
      </a:accent6>
      <a:hlink>
        <a:srgbClr val="F7941D"/>
      </a:hlink>
      <a:folHlink>
        <a:srgbClr val="A623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_Mason_Theme" id="{8DF003BA-A3EA-5741-B091-0CA64CA7E9F6}" vid="{EE4ACAE2-5FEB-D449-BF72-9B3004DB57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c8f21e-1394-4a4d-b1b5-6de374207f6f">
      <Terms xmlns="http://schemas.microsoft.com/office/infopath/2007/PartnerControls"/>
    </lcf76f155ced4ddcb4097134ff3c332f>
    <TaxCatchAll xmlns="b9ee6191-5edb-45e7-9097-faa10a8ee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2F439692460F42ADC78E47BBBCE8B5" ma:contentTypeVersion="12" ma:contentTypeDescription="Create a new document." ma:contentTypeScope="" ma:versionID="79ded336b599cae69c332597ba467145">
  <xsd:schema xmlns:xsd="http://www.w3.org/2001/XMLSchema" xmlns:xs="http://www.w3.org/2001/XMLSchema" xmlns:p="http://schemas.microsoft.com/office/2006/metadata/properties" xmlns:ns2="8dc8f21e-1394-4a4d-b1b5-6de374207f6f" xmlns:ns3="b9ee6191-5edb-45e7-9097-faa10a8ee8be" targetNamespace="http://schemas.microsoft.com/office/2006/metadata/properties" ma:root="true" ma:fieldsID="105695be3ea4a54c6e28b28355b197ed" ns2:_="" ns3:_="">
    <xsd:import namespace="8dc8f21e-1394-4a4d-b1b5-6de374207f6f"/>
    <xsd:import namespace="b9ee6191-5edb-45e7-9097-faa10a8ee8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8f21e-1394-4a4d-b1b5-6de374207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6c1bbba-1a2d-496b-84ee-32d9150662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e6191-5edb-45e7-9097-faa10a8ee8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ba3824d5-08c5-4697-a666-4adf5b2ad1e4}" ma:internalName="TaxCatchAll" ma:showField="CatchAllData" ma:web="b9ee6191-5edb-45e7-9097-faa10a8ee8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5EF4BD-9721-4913-8D0C-25045C3CBB97}">
  <ds:schemaRefs>
    <ds:schemaRef ds:uri="8dc8f21e-1394-4a4d-b1b5-6de374207f6f"/>
    <ds:schemaRef ds:uri="b9ee6191-5edb-45e7-9097-faa10a8ee8b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D4C712-3D2C-420B-A198-56DA644B76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F5943D-AF28-4575-95E6-94BF1CAC3BA2}">
  <ds:schemaRefs>
    <ds:schemaRef ds:uri="8dc8f21e-1394-4a4d-b1b5-6de374207f6f"/>
    <ds:schemaRef ds:uri="b9ee6191-5edb-45e7-9097-faa10a8ee8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Basic_Mason_Theme</Template>
  <TotalTime>0</TotalTime>
  <Words>611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Wingdings</vt:lpstr>
      <vt:lpstr>Wingdings,Sans-Serif</vt:lpstr>
      <vt:lpstr>Basic_Mason_Theme</vt:lpstr>
      <vt:lpstr>CINEMA TICKET SALES FORECASTING</vt:lpstr>
      <vt:lpstr>PowerPoint Presentation</vt:lpstr>
      <vt:lpstr>Building a Forecasting model – to help cinema theatres predict their total sales. Dataset – contains information about sales history of different cinema theaters of about 8 months. 4 different types of Algorithms were used for building the forecasting model. </vt:lpstr>
      <vt:lpstr>PowerPoint Presentation</vt:lpstr>
      <vt:lpstr>PowerPoint Presentation</vt:lpstr>
      <vt:lpstr>      </vt:lpstr>
      <vt:lpstr>Time series forecasting is a technique used in statistics, econometrics, and machine learning to predict future values based on historical data points collected at regular intervals over time. </vt:lpstr>
      <vt:lpstr>Linear regression Decision tree  Random Forest Gradient Boosted Regression </vt:lpstr>
      <vt:lpstr>PowerPoint Presentation</vt:lpstr>
      <vt:lpstr>PowerPoint Presentation</vt:lpstr>
      <vt:lpstr>PowerPoint Presentation</vt:lpstr>
      <vt:lpstr>Successfully cleaned and preprocessed the dataset and built a machine learning forecasting model that predicted sales for the month of October 2018 with an accuracy of 95%. </vt:lpstr>
      <vt:lpstr>Incorporating a dataset spanning several years - would be beneficial for a more comprehensive and robust analysis, providing a broader perspective on the trends and patterns influencing total cinema sales.  Provided the dataset is huge enough – more advanced forecasting models can be implemented such as Prophet, LSTM, HMM, etc. </vt:lpstr>
      <vt:lpstr>  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Brandt</dc:creator>
  <cp:lastModifiedBy>Sanika Dalvi</cp:lastModifiedBy>
  <cp:revision>2</cp:revision>
  <dcterms:created xsi:type="dcterms:W3CDTF">2021-02-10T20:38:23Z</dcterms:created>
  <dcterms:modified xsi:type="dcterms:W3CDTF">2023-11-27T16:14:30Z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0x010100DF2F439692460F42ADC78E47BBBCE8B5</vt:lpwstr>
  </property>
</Properties>
</file>