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72" r:id="rId8"/>
    <p:sldId id="260" r:id="rId9"/>
    <p:sldId id="261" r:id="rId10"/>
    <p:sldId id="273" r:id="rId11"/>
    <p:sldId id="280" r:id="rId12"/>
    <p:sldId id="274" r:id="rId13"/>
    <p:sldId id="281" r:id="rId14"/>
    <p:sldId id="276" r:id="rId15"/>
    <p:sldId id="277" r:id="rId16"/>
    <p:sldId id="282" r:id="rId17"/>
    <p:sldId id="278" r:id="rId18"/>
    <p:sldId id="279"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4660"/>
  </p:normalViewPr>
  <p:slideViewPr>
    <p:cSldViewPr snapToGrid="0">
      <p:cViewPr>
        <p:scale>
          <a:sx n="95" d="100"/>
          <a:sy n="95" d="100"/>
        </p:scale>
        <p:origin x="426" y="3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a5392b10d9a8b80" providerId="LiveId" clId="{F8505F0C-9E58-46FE-9BDB-7884B299D582}"/>
    <pc:docChg chg="custSel addSld delSld modSld sldOrd">
      <pc:chgData name="" userId="ba5392b10d9a8b80" providerId="LiveId" clId="{F8505F0C-9E58-46FE-9BDB-7884B299D582}" dt="2023-02-27T01:10:01.255" v="229" actId="2696"/>
      <pc:docMkLst>
        <pc:docMk/>
      </pc:docMkLst>
      <pc:sldChg chg="del">
        <pc:chgData name="" userId="ba5392b10d9a8b80" providerId="LiveId" clId="{F8505F0C-9E58-46FE-9BDB-7884B299D582}" dt="2023-02-27T00:50:55.195" v="160" actId="2696"/>
        <pc:sldMkLst>
          <pc:docMk/>
          <pc:sldMk cId="2992458910" sldId="264"/>
        </pc:sldMkLst>
      </pc:sldChg>
      <pc:sldChg chg="addSp delSp modSp add">
        <pc:chgData name="" userId="ba5392b10d9a8b80" providerId="LiveId" clId="{F8505F0C-9E58-46FE-9BDB-7884B299D582}" dt="2023-02-27T00:47:38.415" v="22"/>
        <pc:sldMkLst>
          <pc:docMk/>
          <pc:sldMk cId="1149377514" sldId="267"/>
        </pc:sldMkLst>
        <pc:spChg chg="mod">
          <ac:chgData name="" userId="ba5392b10d9a8b80" providerId="LiveId" clId="{F8505F0C-9E58-46FE-9BDB-7884B299D582}" dt="2023-02-27T00:47:35.603" v="21" actId="122"/>
          <ac:spMkLst>
            <pc:docMk/>
            <pc:sldMk cId="1149377514" sldId="267"/>
            <ac:spMk id="2" creationId="{F8A59ADF-D354-4921-BB0A-7F458CDCA9D4}"/>
          </ac:spMkLst>
        </pc:spChg>
        <pc:spChg chg="del">
          <ac:chgData name="" userId="ba5392b10d9a8b80" providerId="LiveId" clId="{F8505F0C-9E58-46FE-9BDB-7884B299D582}" dt="2023-02-27T00:47:38.415" v="22"/>
          <ac:spMkLst>
            <pc:docMk/>
            <pc:sldMk cId="1149377514" sldId="267"/>
            <ac:spMk id="3" creationId="{8D48E88E-DE5E-4605-8E36-4FCEC9336E08}"/>
          </ac:spMkLst>
        </pc:spChg>
        <pc:picChg chg="add mod">
          <ac:chgData name="" userId="ba5392b10d9a8b80" providerId="LiveId" clId="{F8505F0C-9E58-46FE-9BDB-7884B299D582}" dt="2023-02-27T00:47:38.415" v="22"/>
          <ac:picMkLst>
            <pc:docMk/>
            <pc:sldMk cId="1149377514" sldId="267"/>
            <ac:picMk id="4" creationId="{2F628E4C-028E-4D2E-A1CE-508AFE88ABCC}"/>
          </ac:picMkLst>
        </pc:picChg>
      </pc:sldChg>
      <pc:sldChg chg="modSp add">
        <pc:chgData name="" userId="ba5392b10d9a8b80" providerId="LiveId" clId="{F8505F0C-9E58-46FE-9BDB-7884B299D582}" dt="2023-02-27T00:50:41.990" v="159" actId="122"/>
        <pc:sldMkLst>
          <pc:docMk/>
          <pc:sldMk cId="666229412" sldId="268"/>
        </pc:sldMkLst>
        <pc:spChg chg="mod">
          <ac:chgData name="" userId="ba5392b10d9a8b80" providerId="LiveId" clId="{F8505F0C-9E58-46FE-9BDB-7884B299D582}" dt="2023-02-27T00:48:43.836" v="42" actId="114"/>
          <ac:spMkLst>
            <pc:docMk/>
            <pc:sldMk cId="666229412" sldId="268"/>
            <ac:spMk id="2" creationId="{099703D7-58C8-4FD7-B5B3-9287CFABB634}"/>
          </ac:spMkLst>
        </pc:spChg>
        <pc:spChg chg="mod">
          <ac:chgData name="" userId="ba5392b10d9a8b80" providerId="LiveId" clId="{F8505F0C-9E58-46FE-9BDB-7884B299D582}" dt="2023-02-27T00:50:41.990" v="159" actId="122"/>
          <ac:spMkLst>
            <pc:docMk/>
            <pc:sldMk cId="666229412" sldId="268"/>
            <ac:spMk id="3" creationId="{858AB2F3-D318-43F4-80F2-EDF4D775E4A2}"/>
          </ac:spMkLst>
        </pc:spChg>
      </pc:sldChg>
      <pc:sldChg chg="add del">
        <pc:chgData name="" userId="ba5392b10d9a8b80" providerId="LiveId" clId="{F8505F0C-9E58-46FE-9BDB-7884B299D582}" dt="2023-02-27T00:48:23.719" v="24" actId="2696"/>
        <pc:sldMkLst>
          <pc:docMk/>
          <pc:sldMk cId="4286468833" sldId="268"/>
        </pc:sldMkLst>
      </pc:sldChg>
      <pc:sldChg chg="addSp modSp add">
        <pc:chgData name="" userId="ba5392b10d9a8b80" providerId="LiveId" clId="{F8505F0C-9E58-46FE-9BDB-7884B299D582}" dt="2023-02-27T01:00:08.323" v="217" actId="122"/>
        <pc:sldMkLst>
          <pc:docMk/>
          <pc:sldMk cId="4232746416" sldId="269"/>
        </pc:sldMkLst>
        <pc:spChg chg="mod">
          <ac:chgData name="" userId="ba5392b10d9a8b80" providerId="LiveId" clId="{F8505F0C-9E58-46FE-9BDB-7884B299D582}" dt="2023-02-27T01:00:08.323" v="217" actId="122"/>
          <ac:spMkLst>
            <pc:docMk/>
            <pc:sldMk cId="4232746416" sldId="269"/>
            <ac:spMk id="2" creationId="{A3362964-D117-4679-971D-C91735990BF7}"/>
          </ac:spMkLst>
        </pc:spChg>
        <pc:spChg chg="mod">
          <ac:chgData name="" userId="ba5392b10d9a8b80" providerId="LiveId" clId="{F8505F0C-9E58-46FE-9BDB-7884B299D582}" dt="2023-02-27T00:59:23.004" v="209" actId="20577"/>
          <ac:spMkLst>
            <pc:docMk/>
            <pc:sldMk cId="4232746416" sldId="269"/>
            <ac:spMk id="3" creationId="{912A7418-4ED5-4883-9EA3-439E7786FB05}"/>
          </ac:spMkLst>
        </pc:spChg>
        <pc:picChg chg="add mod">
          <ac:chgData name="" userId="ba5392b10d9a8b80" providerId="LiveId" clId="{F8505F0C-9E58-46FE-9BDB-7884B299D582}" dt="2023-02-27T01:00:01.102" v="216" actId="1076"/>
          <ac:picMkLst>
            <pc:docMk/>
            <pc:sldMk cId="4232746416" sldId="269"/>
            <ac:picMk id="4" creationId="{F9F65AED-72D5-4C65-81A7-C6EB71449021}"/>
          </ac:picMkLst>
        </pc:picChg>
      </pc:sldChg>
      <pc:sldChg chg="addSp delSp modSp add">
        <pc:chgData name="" userId="ba5392b10d9a8b80" providerId="LiveId" clId="{F8505F0C-9E58-46FE-9BDB-7884B299D582}" dt="2023-02-27T01:02:02.768" v="221"/>
        <pc:sldMkLst>
          <pc:docMk/>
          <pc:sldMk cId="2141705627" sldId="270"/>
        </pc:sldMkLst>
        <pc:spChg chg="mod">
          <ac:chgData name="" userId="ba5392b10d9a8b80" providerId="LiveId" clId="{F8505F0C-9E58-46FE-9BDB-7884B299D582}" dt="2023-02-27T01:00:16.281" v="220" actId="122"/>
          <ac:spMkLst>
            <pc:docMk/>
            <pc:sldMk cId="2141705627" sldId="270"/>
            <ac:spMk id="2" creationId="{BD14304B-EF2B-42C2-89C1-657A866C32FD}"/>
          </ac:spMkLst>
        </pc:spChg>
        <pc:spChg chg="del">
          <ac:chgData name="" userId="ba5392b10d9a8b80" providerId="LiveId" clId="{F8505F0C-9E58-46FE-9BDB-7884B299D582}" dt="2023-02-27T01:02:02.768" v="221"/>
          <ac:spMkLst>
            <pc:docMk/>
            <pc:sldMk cId="2141705627" sldId="270"/>
            <ac:spMk id="3" creationId="{8385BC70-7EDE-4A68-975D-9D3486AE73EA}"/>
          </ac:spMkLst>
        </pc:spChg>
        <pc:picChg chg="add mod">
          <ac:chgData name="" userId="ba5392b10d9a8b80" providerId="LiveId" clId="{F8505F0C-9E58-46FE-9BDB-7884B299D582}" dt="2023-02-27T01:02:02.768" v="221"/>
          <ac:picMkLst>
            <pc:docMk/>
            <pc:sldMk cId="2141705627" sldId="270"/>
            <ac:picMk id="4" creationId="{3E7EECF4-FE33-4B26-8037-098E2D07F680}"/>
          </ac:picMkLst>
        </pc:picChg>
      </pc:sldChg>
      <pc:sldChg chg="addSp delSp modSp add">
        <pc:chgData name="" userId="ba5392b10d9a8b80" providerId="LiveId" clId="{F8505F0C-9E58-46FE-9BDB-7884B299D582}" dt="2023-02-27T01:03:22.489" v="225"/>
        <pc:sldMkLst>
          <pc:docMk/>
          <pc:sldMk cId="995946308" sldId="271"/>
        </pc:sldMkLst>
        <pc:spChg chg="mod">
          <ac:chgData name="" userId="ba5392b10d9a8b80" providerId="LiveId" clId="{F8505F0C-9E58-46FE-9BDB-7884B299D582}" dt="2023-02-27T01:02:16.312" v="224" actId="122"/>
          <ac:spMkLst>
            <pc:docMk/>
            <pc:sldMk cId="995946308" sldId="271"/>
            <ac:spMk id="2" creationId="{F8886F6F-79A4-41BA-BCEB-EF1B14696122}"/>
          </ac:spMkLst>
        </pc:spChg>
        <pc:spChg chg="del">
          <ac:chgData name="" userId="ba5392b10d9a8b80" providerId="LiveId" clId="{F8505F0C-9E58-46FE-9BDB-7884B299D582}" dt="2023-02-27T01:03:22.489" v="225"/>
          <ac:spMkLst>
            <pc:docMk/>
            <pc:sldMk cId="995946308" sldId="271"/>
            <ac:spMk id="3" creationId="{ABFF2CF6-5EF8-4034-A0A9-E5E6BFA966DA}"/>
          </ac:spMkLst>
        </pc:spChg>
        <pc:picChg chg="add mod">
          <ac:chgData name="" userId="ba5392b10d9a8b80" providerId="LiveId" clId="{F8505F0C-9E58-46FE-9BDB-7884B299D582}" dt="2023-02-27T01:03:22.489" v="225"/>
          <ac:picMkLst>
            <pc:docMk/>
            <pc:sldMk cId="995946308" sldId="271"/>
            <ac:picMk id="4" creationId="{2C370F4D-F647-4DE5-933C-149E20C63DC3}"/>
          </ac:picMkLst>
        </pc:picChg>
      </pc:sldChg>
      <pc:sldChg chg="modSp add del">
        <pc:chgData name="" userId="ba5392b10d9a8b80" providerId="LiveId" clId="{F8505F0C-9E58-46FE-9BDB-7884B299D582}" dt="2023-02-27T01:10:01.255" v="229" actId="2696"/>
        <pc:sldMkLst>
          <pc:docMk/>
          <pc:sldMk cId="3405673187" sldId="272"/>
        </pc:sldMkLst>
        <pc:spChg chg="mod">
          <ac:chgData name="" userId="ba5392b10d9a8b80" providerId="LiveId" clId="{F8505F0C-9E58-46FE-9BDB-7884B299D582}" dt="2023-02-27T01:03:34.952" v="228" actId="122"/>
          <ac:spMkLst>
            <pc:docMk/>
            <pc:sldMk cId="3405673187" sldId="272"/>
            <ac:spMk id="2" creationId="{174B54E6-33FC-4C78-9195-C4E09C1F00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prathamgrover/3d-liver-segmentation" TargetMode="External"/><Relationship Id="rId2" Type="http://schemas.openxmlformats.org/officeDocument/2006/relationships/hyperlink" Target="https://www.ircad.fr/research/data-sets/liver-segmentation-3d-ircadb-01/" TargetMode="External"/><Relationship Id="rId1" Type="http://schemas.openxmlformats.org/officeDocument/2006/relationships/slideLayout" Target="../slideLayouts/slideLayout2.xml"/><Relationship Id="rId4" Type="http://schemas.openxmlformats.org/officeDocument/2006/relationships/hyperlink" Target="https://www.frontiersin.org/files/Articles/794969/fmed-08-794969-HTML/image_m/fmed-08-794969-g009.jp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1EC35-02B7-4FB9-83BE-3DB5A01AE6FD}"/>
              </a:ext>
            </a:extLst>
          </p:cNvPr>
          <p:cNvSpPr>
            <a:spLocks noGrp="1"/>
          </p:cNvSpPr>
          <p:nvPr>
            <p:ph type="ctrTitle"/>
          </p:nvPr>
        </p:nvSpPr>
        <p:spPr/>
        <p:txBody>
          <a:bodyPr>
            <a:normAutofit/>
          </a:bodyPr>
          <a:lstStyle/>
          <a:p>
            <a:pPr algn="ctr"/>
            <a:r>
              <a:rPr lang="en-IN" sz="3600" dirty="0" smtClean="0"/>
              <a:t>3D VISUALISATION FOR LIVER DISEASE PREDICTION</a:t>
            </a:r>
            <a:br>
              <a:rPr lang="en-IN" sz="3600" dirty="0" smtClean="0"/>
            </a:br>
            <a:r>
              <a:rPr lang="en-IN" sz="3600" dirty="0"/>
              <a:t/>
            </a:r>
            <a:br>
              <a:rPr lang="en-IN" sz="3600" dirty="0"/>
            </a:br>
            <a:r>
              <a:rPr lang="en-IN" sz="3600" dirty="0"/>
              <a:t>Review 1</a:t>
            </a:r>
            <a:br>
              <a:rPr lang="en-IN" sz="3600" dirty="0"/>
            </a:br>
            <a:endParaRPr lang="en-IN" sz="3600" dirty="0"/>
          </a:p>
        </p:txBody>
      </p:sp>
      <p:sp>
        <p:nvSpPr>
          <p:cNvPr id="3" name="Subtitle 2">
            <a:extLst>
              <a:ext uri="{FF2B5EF4-FFF2-40B4-BE49-F238E27FC236}">
                <a16:creationId xmlns="" xmlns:a16="http://schemas.microsoft.com/office/drawing/2014/main" id="{F325F243-7190-4B0E-861F-93D4A88C2F9F}"/>
              </a:ext>
            </a:extLst>
          </p:cNvPr>
          <p:cNvSpPr>
            <a:spLocks noGrp="1"/>
          </p:cNvSpPr>
          <p:nvPr>
            <p:ph type="subTitle" idx="1"/>
          </p:nvPr>
        </p:nvSpPr>
        <p:spPr>
          <a:xfrm>
            <a:off x="2417780" y="3531204"/>
            <a:ext cx="8637072" cy="1255949"/>
          </a:xfrm>
        </p:spPr>
        <p:txBody>
          <a:bodyPr>
            <a:normAutofit fontScale="92500" lnSpcReduction="20000"/>
          </a:bodyPr>
          <a:lstStyle/>
          <a:p>
            <a:endParaRPr lang="en-IN" dirty="0"/>
          </a:p>
          <a:p>
            <a:pPr algn="r"/>
            <a:r>
              <a:rPr lang="en-IN" dirty="0"/>
              <a:t>Submitted to:</a:t>
            </a:r>
          </a:p>
          <a:p>
            <a:pPr algn="r"/>
            <a:r>
              <a:rPr lang="en-IN" dirty="0"/>
              <a:t>Prof. </a:t>
            </a:r>
            <a:r>
              <a:rPr lang="en-IN" dirty="0" smtClean="0"/>
              <a:t>HARINI.S</a:t>
            </a:r>
            <a:endParaRPr lang="en-IN" dirty="0"/>
          </a:p>
          <a:p>
            <a:pPr algn="r"/>
            <a:endParaRPr lang="en-IN" dirty="0"/>
          </a:p>
        </p:txBody>
      </p:sp>
    </p:spTree>
    <p:extLst>
      <p:ext uri="{BB962C8B-B14F-4D97-AF65-F5344CB8AC3E}">
        <p14:creationId xmlns:p14="http://schemas.microsoft.com/office/powerpoint/2010/main" val="2223991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functional requirements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Functional requirements may involve calculations, technical details, data manipulation and processing, and other specific functionality that define what a system is supposed to accomplish</a:t>
            </a:r>
            <a:endParaRPr lang="en-US" dirty="0" smtClean="0"/>
          </a:p>
          <a:p>
            <a:r>
              <a:rPr lang="en-US" dirty="0" smtClean="0"/>
              <a:t>Data </a:t>
            </a:r>
            <a:r>
              <a:rPr lang="en-US" dirty="0"/>
              <a:t>Integration</a:t>
            </a:r>
          </a:p>
          <a:p>
            <a:r>
              <a:rPr lang="en-US" dirty="0"/>
              <a:t>3D Model Generation</a:t>
            </a:r>
          </a:p>
          <a:p>
            <a:r>
              <a:rPr lang="en-US" dirty="0"/>
              <a:t>Feature Extraction</a:t>
            </a:r>
          </a:p>
          <a:p>
            <a:r>
              <a:rPr lang="en-US" dirty="0"/>
              <a:t>Disease Prediction Algorithm</a:t>
            </a:r>
          </a:p>
          <a:p>
            <a:r>
              <a:rPr lang="en-US" dirty="0"/>
              <a:t>Accuracy and Validation</a:t>
            </a:r>
          </a:p>
          <a:p>
            <a:r>
              <a:rPr lang="en-US" dirty="0"/>
              <a:t>User Authentication</a:t>
            </a:r>
          </a:p>
          <a:p>
            <a:endParaRPr lang="en-IN" dirty="0"/>
          </a:p>
        </p:txBody>
      </p:sp>
    </p:spTree>
    <p:extLst>
      <p:ext uri="{BB962C8B-B14F-4D97-AF65-F5344CB8AC3E}">
        <p14:creationId xmlns:p14="http://schemas.microsoft.com/office/powerpoint/2010/main" val="1042170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HARDWARE REQUIREMENTS</a:t>
            </a:r>
            <a:endParaRPr lang="en-IN" dirty="0"/>
          </a:p>
        </p:txBody>
      </p:sp>
      <p:sp>
        <p:nvSpPr>
          <p:cNvPr id="3" name="Content Placeholder 2"/>
          <p:cNvSpPr>
            <a:spLocks noGrp="1"/>
          </p:cNvSpPr>
          <p:nvPr>
            <p:ph idx="1"/>
          </p:nvPr>
        </p:nvSpPr>
        <p:spPr/>
        <p:txBody>
          <a:bodyPr/>
          <a:lstStyle/>
          <a:p>
            <a:pPr lvl="0"/>
            <a:r>
              <a:rPr lang="en-US" dirty="0" smtClean="0"/>
              <a:t>System            </a:t>
            </a:r>
            <a:r>
              <a:rPr lang="en-US" dirty="0"/>
              <a:t>:   Pentium IV 2.4 GHz </a:t>
            </a:r>
            <a:endParaRPr lang="en-IN" dirty="0"/>
          </a:p>
          <a:p>
            <a:pPr lvl="0"/>
            <a:r>
              <a:rPr lang="en-US" dirty="0"/>
              <a:t>Hard Disk       </a:t>
            </a:r>
            <a:r>
              <a:rPr lang="en-US" dirty="0" smtClean="0"/>
              <a:t>:   </a:t>
            </a:r>
            <a:r>
              <a:rPr lang="en-US" dirty="0"/>
              <a:t>200 GB</a:t>
            </a:r>
            <a:endParaRPr lang="en-IN" dirty="0"/>
          </a:p>
          <a:p>
            <a:pPr lvl="0"/>
            <a:r>
              <a:rPr lang="en-US" dirty="0" smtClean="0"/>
              <a:t>Mouse            :   </a:t>
            </a:r>
            <a:r>
              <a:rPr lang="en-US" dirty="0"/>
              <a:t>Logitech.</a:t>
            </a:r>
            <a:endParaRPr lang="en-IN" dirty="0"/>
          </a:p>
          <a:p>
            <a:pPr lvl="0"/>
            <a:r>
              <a:rPr lang="en-US" dirty="0"/>
              <a:t>Keyboard        </a:t>
            </a:r>
            <a:r>
              <a:rPr lang="en-US" dirty="0" smtClean="0"/>
              <a:t>:   </a:t>
            </a:r>
            <a:r>
              <a:rPr lang="en-US" dirty="0"/>
              <a:t>110 keys enhanced</a:t>
            </a:r>
            <a:endParaRPr lang="en-IN" dirty="0"/>
          </a:p>
          <a:p>
            <a:pPr lvl="0"/>
            <a:r>
              <a:rPr lang="en-US" dirty="0"/>
              <a:t>Ram	            :   4GB</a:t>
            </a:r>
            <a:endParaRPr lang="en-IN" dirty="0"/>
          </a:p>
          <a:p>
            <a:endParaRPr lang="en-IN" dirty="0"/>
          </a:p>
        </p:txBody>
      </p:sp>
    </p:spTree>
    <p:extLst>
      <p:ext uri="{BB962C8B-B14F-4D97-AF65-F5344CB8AC3E}">
        <p14:creationId xmlns:p14="http://schemas.microsoft.com/office/powerpoint/2010/main" val="3213703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SOFTWARE requirements</a:t>
            </a:r>
            <a:endParaRPr lang="en-IN" dirty="0"/>
          </a:p>
        </p:txBody>
      </p:sp>
      <p:sp>
        <p:nvSpPr>
          <p:cNvPr id="3" name="Content Placeholder 2"/>
          <p:cNvSpPr>
            <a:spLocks noGrp="1"/>
          </p:cNvSpPr>
          <p:nvPr>
            <p:ph idx="1"/>
          </p:nvPr>
        </p:nvSpPr>
        <p:spPr/>
        <p:txBody>
          <a:bodyPr/>
          <a:lstStyle/>
          <a:p>
            <a:pPr lvl="0"/>
            <a:r>
              <a:rPr lang="en-US" dirty="0"/>
              <a:t>O/S                    :  Windows 7.</a:t>
            </a:r>
            <a:endParaRPr lang="en-IN" dirty="0"/>
          </a:p>
          <a:p>
            <a:pPr lvl="0"/>
            <a:r>
              <a:rPr lang="en-US" dirty="0"/>
              <a:t>Language	   :  Python</a:t>
            </a:r>
            <a:endParaRPr lang="en-IN" dirty="0"/>
          </a:p>
          <a:p>
            <a:pPr lvl="0"/>
            <a:r>
              <a:rPr lang="en-US" dirty="0"/>
              <a:t>Front End           : Anaconda Navigator – </a:t>
            </a:r>
            <a:r>
              <a:rPr lang="en-US" dirty="0" err="1"/>
              <a:t>Spyder</a:t>
            </a:r>
            <a:endParaRPr lang="en-IN" dirty="0"/>
          </a:p>
          <a:p>
            <a:pPr marL="0" indent="0">
              <a:buNone/>
            </a:pPr>
            <a:endParaRPr lang="en-IN" dirty="0"/>
          </a:p>
        </p:txBody>
      </p:sp>
    </p:spTree>
    <p:extLst>
      <p:ext uri="{BB962C8B-B14F-4D97-AF65-F5344CB8AC3E}">
        <p14:creationId xmlns:p14="http://schemas.microsoft.com/office/powerpoint/2010/main" val="1067897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DATASET</a:t>
            </a:r>
            <a:endParaRPr lang="en-IN" dirty="0"/>
          </a:p>
        </p:txBody>
      </p:sp>
      <p:sp>
        <p:nvSpPr>
          <p:cNvPr id="3" name="Content Placeholder 2"/>
          <p:cNvSpPr>
            <a:spLocks noGrp="1"/>
          </p:cNvSpPr>
          <p:nvPr>
            <p:ph idx="1"/>
          </p:nvPr>
        </p:nvSpPr>
        <p:spPr>
          <a:xfrm>
            <a:off x="1109934" y="1854958"/>
            <a:ext cx="9603275" cy="3450613"/>
          </a:xfrm>
        </p:spPr>
        <p:txBody>
          <a:bodyPr/>
          <a:lstStyle/>
          <a:p>
            <a:pPr marL="0" indent="0">
              <a:buNone/>
            </a:pPr>
            <a:r>
              <a:rPr lang="en-IN" u="sng" dirty="0" smtClean="0">
                <a:solidFill>
                  <a:schemeClr val="bg2">
                    <a:lumMod val="25000"/>
                  </a:schemeClr>
                </a:solidFill>
                <a:hlinkClick r:id="rId2"/>
              </a:rPr>
              <a:t>https</a:t>
            </a:r>
            <a:r>
              <a:rPr lang="en-IN" u="sng" dirty="0">
                <a:solidFill>
                  <a:schemeClr val="bg2">
                    <a:lumMod val="25000"/>
                  </a:schemeClr>
                </a:solidFill>
                <a:hlinkClick r:id="rId2"/>
              </a:rPr>
              <a:t>://www.ircad.fr/research/data-sets/liver-segmentation-3d-ircadb-01</a:t>
            </a:r>
            <a:r>
              <a:rPr lang="en-IN" u="sng" dirty="0" smtClean="0">
                <a:solidFill>
                  <a:schemeClr val="bg2">
                    <a:lumMod val="25000"/>
                  </a:schemeClr>
                </a:solidFill>
                <a:hlinkClick r:id="rId2"/>
              </a:rPr>
              <a:t>/</a:t>
            </a:r>
            <a:endParaRPr lang="en-IN" u="sng" dirty="0" smtClean="0">
              <a:solidFill>
                <a:schemeClr val="bg2">
                  <a:lumMod val="25000"/>
                </a:schemeClr>
              </a:solidFill>
            </a:endParaRPr>
          </a:p>
          <a:p>
            <a:pPr marL="0" indent="0">
              <a:buNone/>
            </a:pPr>
            <a:r>
              <a:rPr lang="en-IN" u="sng" dirty="0" smtClean="0">
                <a:solidFill>
                  <a:schemeClr val="bg2">
                    <a:lumMod val="25000"/>
                  </a:schemeClr>
                </a:solidFill>
                <a:hlinkClick r:id="rId3"/>
              </a:rPr>
              <a:t>https</a:t>
            </a:r>
            <a:r>
              <a:rPr lang="en-IN" u="sng" dirty="0">
                <a:solidFill>
                  <a:schemeClr val="bg2">
                    <a:lumMod val="25000"/>
                  </a:schemeClr>
                </a:solidFill>
                <a:hlinkClick r:id="rId3"/>
              </a:rPr>
              <a:t>://</a:t>
            </a:r>
            <a:r>
              <a:rPr lang="en-IN" u="sng" dirty="0" smtClean="0">
                <a:solidFill>
                  <a:schemeClr val="bg2">
                    <a:lumMod val="25000"/>
                  </a:schemeClr>
                </a:solidFill>
                <a:hlinkClick r:id="rId3"/>
              </a:rPr>
              <a:t>www.kaggle.com/datasets/prathamgrover/3d-liver-segmentation</a:t>
            </a:r>
            <a:endParaRPr lang="en-IN" u="sng" dirty="0" smtClean="0">
              <a:solidFill>
                <a:schemeClr val="bg2">
                  <a:lumMod val="25000"/>
                </a:schemeClr>
              </a:solidFill>
            </a:endParaRPr>
          </a:p>
          <a:p>
            <a:pPr marL="0" indent="0">
              <a:buNone/>
            </a:pPr>
            <a:r>
              <a:rPr lang="en-IN" u="sng" dirty="0">
                <a:solidFill>
                  <a:schemeClr val="bg2">
                    <a:lumMod val="25000"/>
                  </a:schemeClr>
                </a:solidFill>
                <a:hlinkClick r:id="rId4"/>
              </a:rPr>
              <a:t>https://www.frontiersin.org/files/Articles/794969/fmed-08-794969-HTML/image_m/fmed-08-794969-g009.jpg</a:t>
            </a:r>
            <a:endParaRPr lang="en-IN" u="sng" dirty="0">
              <a:solidFill>
                <a:schemeClr val="bg2">
                  <a:lumMod val="25000"/>
                </a:schemeClr>
              </a:solidFill>
            </a:endParaRPr>
          </a:p>
          <a:p>
            <a:pPr marL="0" indent="0">
              <a:buNone/>
            </a:pPr>
            <a:endParaRPr lang="en-IN" u="sng" dirty="0">
              <a:solidFill>
                <a:schemeClr val="bg2">
                  <a:lumMod val="25000"/>
                </a:schemeClr>
              </a:solidFill>
            </a:endParaRPr>
          </a:p>
        </p:txBody>
      </p:sp>
    </p:spTree>
    <p:extLst>
      <p:ext uri="{BB962C8B-B14F-4D97-AF65-F5344CB8AC3E}">
        <p14:creationId xmlns:p14="http://schemas.microsoft.com/office/powerpoint/2010/main" val="150273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IN" dirty="0"/>
          </a:p>
        </p:txBody>
      </p:sp>
      <p:sp>
        <p:nvSpPr>
          <p:cNvPr id="3" name="Content Placeholder 2"/>
          <p:cNvSpPr>
            <a:spLocks noGrp="1"/>
          </p:cNvSpPr>
          <p:nvPr>
            <p:ph idx="1"/>
          </p:nvPr>
        </p:nvSpPr>
        <p:spPr/>
        <p:txBody>
          <a:bodyPr/>
          <a:lstStyle/>
          <a:p>
            <a:r>
              <a:rPr lang="en-IN" dirty="0"/>
              <a:t>W. </a:t>
            </a:r>
            <a:r>
              <a:rPr lang="en-IN" dirty="0" err="1"/>
              <a:t>Kusakunniran</a:t>
            </a:r>
            <a:r>
              <a:rPr lang="en-IN" dirty="0"/>
              <a:t>, Q. Wu, P. </a:t>
            </a:r>
            <a:r>
              <a:rPr lang="en-IN" dirty="0" err="1"/>
              <a:t>Ritthipravat</a:t>
            </a:r>
            <a:r>
              <a:rPr lang="en-IN" dirty="0"/>
              <a:t>, J. Zhang, Hard exudates segmentation based on learned initial seeds and iterative graph cut, </a:t>
            </a:r>
            <a:r>
              <a:rPr lang="en-IN" dirty="0" err="1"/>
              <a:t>Comput</a:t>
            </a:r>
            <a:r>
              <a:rPr lang="en-IN" dirty="0"/>
              <a:t>. Methods Program Biomed. 158 (2018) 173–183</a:t>
            </a:r>
          </a:p>
          <a:p>
            <a:r>
              <a:rPr lang="en-IN" dirty="0"/>
              <a:t>A.B. </a:t>
            </a:r>
            <a:r>
              <a:rPr lang="en-IN" dirty="0" err="1"/>
              <a:t>Kadan</a:t>
            </a:r>
            <a:r>
              <a:rPr lang="en-IN" dirty="0"/>
              <a:t>, P.S. </a:t>
            </a:r>
            <a:r>
              <a:rPr lang="en-IN" dirty="0" err="1"/>
              <a:t>Subbian</a:t>
            </a:r>
            <a:r>
              <a:rPr lang="en-IN" dirty="0"/>
              <a:t>, Detection of hard exudates using evolutionary feature selection in retinal fundus images, J. Med. Syst. 43 (7) (2019) 209</a:t>
            </a:r>
            <a:r>
              <a:rPr lang="en-IN" dirty="0" smtClean="0"/>
              <a:t>.</a:t>
            </a:r>
          </a:p>
          <a:p>
            <a:r>
              <a:rPr lang="en-IN" dirty="0"/>
              <a:t>C. Huang, Y. </a:t>
            </a:r>
            <a:r>
              <a:rPr lang="en-IN" dirty="0" err="1"/>
              <a:t>Zong</a:t>
            </a:r>
            <a:r>
              <a:rPr lang="en-IN" dirty="0"/>
              <a:t>, Y. Ding, X. </a:t>
            </a:r>
            <a:r>
              <a:rPr lang="en-IN" dirty="0" err="1"/>
              <a:t>Luo</a:t>
            </a:r>
            <a:r>
              <a:rPr lang="en-IN" dirty="0"/>
              <a:t>, K. Clawson, Y. </a:t>
            </a:r>
            <a:r>
              <a:rPr lang="en-IN" dirty="0" err="1"/>
              <a:t>Peng</a:t>
            </a:r>
            <a:r>
              <a:rPr lang="en-IN" dirty="0"/>
              <a:t>, A new deep learning approach for the retinal hard exudates detection based on </a:t>
            </a:r>
            <a:r>
              <a:rPr lang="en-IN" dirty="0" err="1"/>
              <a:t>superpixel</a:t>
            </a:r>
            <a:r>
              <a:rPr lang="en-IN" dirty="0"/>
              <a:t> multi-feature extraction and patch-based CNN, </a:t>
            </a:r>
            <a:r>
              <a:rPr lang="en-IN" dirty="0" err="1"/>
              <a:t>Neurocomputing</a:t>
            </a:r>
            <a:r>
              <a:rPr lang="en-IN" dirty="0"/>
              <a:t> (2020)</a:t>
            </a:r>
          </a:p>
        </p:txBody>
      </p:sp>
    </p:spTree>
    <p:extLst>
      <p:ext uri="{BB962C8B-B14F-4D97-AF65-F5344CB8AC3E}">
        <p14:creationId xmlns:p14="http://schemas.microsoft.com/office/powerpoint/2010/main" val="3720648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X. Li, S. Chen, X. Hu, J. Yang, Understanding the Disharmony between Dropout and Batch Normalization by Variance Shift, J. Mach. Learn. (2018). </a:t>
            </a:r>
            <a:r>
              <a:rPr lang="en-IN" dirty="0" err="1"/>
              <a:t>arXiv</a:t>
            </a:r>
            <a:r>
              <a:rPr lang="en-IN" dirty="0"/>
              <a:t>: 1801.05134 </a:t>
            </a:r>
          </a:p>
          <a:p>
            <a:r>
              <a:rPr lang="en-IN" dirty="0"/>
              <a:t>[8] K. </a:t>
            </a:r>
            <a:r>
              <a:rPr lang="en-IN" dirty="0" err="1"/>
              <a:t>Bengler</a:t>
            </a:r>
            <a:r>
              <a:rPr lang="en-IN" dirty="0"/>
              <a:t>, K. </a:t>
            </a:r>
            <a:r>
              <a:rPr lang="en-IN" dirty="0" err="1"/>
              <a:t>Dietmayer</a:t>
            </a:r>
            <a:r>
              <a:rPr lang="en-IN" dirty="0"/>
              <a:t>, B. Farber, M. Maurer, C. Stiller, and H. Winner, ‘‘Three decades of driver assistance systems: Review and future perspectives,’’ IEEE </a:t>
            </a:r>
            <a:r>
              <a:rPr lang="en-IN" dirty="0" err="1"/>
              <a:t>Intell</a:t>
            </a:r>
            <a:r>
              <a:rPr lang="en-IN" dirty="0"/>
              <a:t>. Transp. Syst. Mag., vol. 6, no. 4, pp. 6–22, Oct. 2014. </a:t>
            </a:r>
          </a:p>
          <a:p>
            <a:r>
              <a:rPr lang="en-IN" dirty="0"/>
              <a:t>N. Davis, J. Lents, M. </a:t>
            </a:r>
            <a:r>
              <a:rPr lang="en-IN" dirty="0" err="1"/>
              <a:t>Osses</a:t>
            </a:r>
            <a:r>
              <a:rPr lang="en-IN" dirty="0"/>
              <a:t>, N. </a:t>
            </a:r>
            <a:r>
              <a:rPr lang="en-IN" dirty="0" err="1"/>
              <a:t>Nikkila</a:t>
            </a:r>
            <a:r>
              <a:rPr lang="en-IN" dirty="0"/>
              <a:t>, and M. Barth, ‘‘Development and application of an international vehicle emissions model,’’ Transp. Res. Rec., J. Transp. Res. Board, vol. 1939, no. 1, pp. 156–165, 2005</a:t>
            </a:r>
          </a:p>
          <a:p>
            <a:endParaRPr lang="en-IN" dirty="0"/>
          </a:p>
        </p:txBody>
      </p:sp>
    </p:spTree>
    <p:extLst>
      <p:ext uri="{BB962C8B-B14F-4D97-AF65-F5344CB8AC3E}">
        <p14:creationId xmlns:p14="http://schemas.microsoft.com/office/powerpoint/2010/main" val="331827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703D7-58C8-4FD7-B5B3-9287CFABB634}"/>
              </a:ext>
            </a:extLst>
          </p:cNvPr>
          <p:cNvSpPr>
            <a:spLocks noGrp="1"/>
          </p:cNvSpPr>
          <p:nvPr>
            <p:ph type="title"/>
          </p:nvPr>
        </p:nvSpPr>
        <p:spPr/>
        <p:txBody>
          <a:bodyPr/>
          <a:lstStyle/>
          <a:p>
            <a:r>
              <a:rPr lang="en-IN" i="1" dirty="0"/>
              <a:t>Submitted by</a:t>
            </a:r>
          </a:p>
        </p:txBody>
      </p:sp>
      <p:sp>
        <p:nvSpPr>
          <p:cNvPr id="3" name="Text Placeholder 2">
            <a:extLst>
              <a:ext uri="{FF2B5EF4-FFF2-40B4-BE49-F238E27FC236}">
                <a16:creationId xmlns="" xmlns:a16="http://schemas.microsoft.com/office/drawing/2014/main" id="{858AB2F3-D318-43F4-80F2-EDF4D775E4A2}"/>
              </a:ext>
            </a:extLst>
          </p:cNvPr>
          <p:cNvSpPr>
            <a:spLocks noGrp="1"/>
          </p:cNvSpPr>
          <p:nvPr>
            <p:ph type="body" idx="1"/>
          </p:nvPr>
        </p:nvSpPr>
        <p:spPr>
          <a:xfrm>
            <a:off x="1484383" y="3816243"/>
            <a:ext cx="8630446" cy="1012929"/>
          </a:xfrm>
        </p:spPr>
        <p:txBody>
          <a:bodyPr>
            <a:normAutofit/>
          </a:bodyPr>
          <a:lstStyle/>
          <a:p>
            <a:pPr algn="ctr"/>
            <a:r>
              <a:rPr lang="en-IN" dirty="0" smtClean="0"/>
              <a:t>K.SAI KEERTHI            </a:t>
            </a:r>
            <a:r>
              <a:rPr lang="en-IN" dirty="0"/>
              <a:t>- 19MIS1037</a:t>
            </a:r>
          </a:p>
          <a:p>
            <a:endParaRPr lang="en-IN" dirty="0"/>
          </a:p>
        </p:txBody>
      </p:sp>
    </p:spTree>
    <p:extLst>
      <p:ext uri="{BB962C8B-B14F-4D97-AF65-F5344CB8AC3E}">
        <p14:creationId xmlns:p14="http://schemas.microsoft.com/office/powerpoint/2010/main" val="666229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9C5786-BE3E-43EB-8F36-3C8425C20252}"/>
              </a:ext>
            </a:extLst>
          </p:cNvPr>
          <p:cNvSpPr>
            <a:spLocks noGrp="1"/>
          </p:cNvSpPr>
          <p:nvPr>
            <p:ph type="title"/>
          </p:nvPr>
        </p:nvSpPr>
        <p:spPr/>
        <p:txBody>
          <a:bodyPr/>
          <a:lstStyle/>
          <a:p>
            <a:pPr algn="ctr"/>
            <a:r>
              <a:rPr lang="en-IN" dirty="0" smtClean="0"/>
              <a:t>OUTLINE                                     </a:t>
            </a:r>
            <a:endParaRPr lang="en-IN" dirty="0"/>
          </a:p>
        </p:txBody>
      </p:sp>
      <p:sp>
        <p:nvSpPr>
          <p:cNvPr id="3" name="Content Placeholder 2">
            <a:extLst>
              <a:ext uri="{FF2B5EF4-FFF2-40B4-BE49-F238E27FC236}">
                <a16:creationId xmlns="" xmlns:a16="http://schemas.microsoft.com/office/drawing/2014/main" id="{F643DA4E-4811-4A7A-9A02-E437699D7AC3}"/>
              </a:ext>
            </a:extLst>
          </p:cNvPr>
          <p:cNvSpPr>
            <a:spLocks noGrp="1"/>
          </p:cNvSpPr>
          <p:nvPr>
            <p:ph idx="1"/>
          </p:nvPr>
        </p:nvSpPr>
        <p:spPr/>
        <p:txBody>
          <a:bodyPr/>
          <a:lstStyle/>
          <a:p>
            <a:r>
              <a:rPr lang="en-US" dirty="0" smtClean="0"/>
              <a:t>Abstract</a:t>
            </a:r>
            <a:endParaRPr lang="en-IN" dirty="0"/>
          </a:p>
          <a:p>
            <a:r>
              <a:rPr lang="en-US" dirty="0" smtClean="0"/>
              <a:t>Objective</a:t>
            </a:r>
            <a:endParaRPr lang="en-IN" dirty="0"/>
          </a:p>
          <a:p>
            <a:r>
              <a:rPr lang="en-US" dirty="0" smtClean="0"/>
              <a:t>Existing method</a:t>
            </a:r>
            <a:endParaRPr lang="en-IN" dirty="0"/>
          </a:p>
          <a:p>
            <a:r>
              <a:rPr lang="en-US" dirty="0" smtClean="0"/>
              <a:t>Proposed solution</a:t>
            </a:r>
            <a:endParaRPr lang="en-IN" dirty="0" smtClean="0"/>
          </a:p>
          <a:p>
            <a:r>
              <a:rPr lang="en-US" dirty="0" smtClean="0"/>
              <a:t>Functional requirements</a:t>
            </a:r>
          </a:p>
          <a:p>
            <a:r>
              <a:rPr lang="en-US" dirty="0" smtClean="0"/>
              <a:t>Software and Hardware requirements</a:t>
            </a:r>
          </a:p>
          <a:p>
            <a:r>
              <a:rPr lang="en-US" dirty="0" smtClean="0"/>
              <a:t>References</a:t>
            </a:r>
            <a:endParaRPr lang="en-IN" dirty="0"/>
          </a:p>
          <a:p>
            <a:pPr marL="0" indent="0">
              <a:buNone/>
            </a:pPr>
            <a:endParaRPr lang="en-IN" dirty="0"/>
          </a:p>
        </p:txBody>
      </p:sp>
    </p:spTree>
    <p:extLst>
      <p:ext uri="{BB962C8B-B14F-4D97-AF65-F5344CB8AC3E}">
        <p14:creationId xmlns:p14="http://schemas.microsoft.com/office/powerpoint/2010/main" val="3419046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9BE6C3-EA0F-4A24-AA01-35862DC51D3C}"/>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 xmlns:a16="http://schemas.microsoft.com/office/drawing/2014/main" id="{0EFC49D8-FED7-4AF2-AF68-9BB8D8B3AF65}"/>
              </a:ext>
            </a:extLst>
          </p:cNvPr>
          <p:cNvSpPr>
            <a:spLocks noGrp="1"/>
          </p:cNvSpPr>
          <p:nvPr>
            <p:ph idx="1"/>
          </p:nvPr>
        </p:nvSpPr>
        <p:spPr/>
        <p:txBody>
          <a:bodyPr>
            <a:normAutofit/>
          </a:bodyPr>
          <a:lstStyle/>
          <a:p>
            <a:r>
              <a:rPr lang="en-IN" sz="1600" dirty="0"/>
              <a:t>Three-dimensional (3D) visualization involves feature extraction and 3D reconstruction of CT images using a computer processing technology. It is a tool for displaying, describing, and interpreting 3D anatomy and morphological features of organs, thus providing intuitive, stereoscopic, and accurate methods for clinical decision-making. </a:t>
            </a:r>
            <a:r>
              <a:rPr lang="en-IN" sz="1600" dirty="0" smtClean="0"/>
              <a:t>Researchers </a:t>
            </a:r>
            <a:r>
              <a:rPr lang="en-IN" sz="1600" dirty="0"/>
              <a:t>faces more challenging task in healthcare sectors to predict the diseases from the voluminous medical databases. </a:t>
            </a:r>
            <a:endParaRPr lang="en-IN" sz="1600" dirty="0" smtClean="0"/>
          </a:p>
          <a:p>
            <a:r>
              <a:rPr lang="en-IN" sz="1600" dirty="0" smtClean="0"/>
              <a:t>The </a:t>
            </a:r>
            <a:r>
              <a:rPr lang="en-IN" sz="1600" dirty="0"/>
              <a:t>main objective of this system is to predict liver diseases using classification algorithms. The algorithms used in this work are 3D CNN and 3d UNET</a:t>
            </a:r>
            <a:r>
              <a:rPr lang="en-IN" sz="1600" dirty="0" smtClean="0"/>
              <a:t>.  These </a:t>
            </a:r>
            <a:r>
              <a:rPr lang="en-IN" sz="1600" dirty="0"/>
              <a:t>classifier algorithms are compared based on the performance factors i.e. classification accuracy and execution time. Then, we can implement the web framework such as </a:t>
            </a:r>
            <a:r>
              <a:rPr lang="en-IN" sz="1600" dirty="0" err="1"/>
              <a:t>streamlit</a:t>
            </a:r>
            <a:r>
              <a:rPr lang="en-IN" sz="1600" dirty="0"/>
              <a:t>.</a:t>
            </a:r>
          </a:p>
          <a:p>
            <a:endParaRPr lang="en-IN" sz="1600" dirty="0"/>
          </a:p>
        </p:txBody>
      </p:sp>
    </p:spTree>
    <p:extLst>
      <p:ext uri="{BB962C8B-B14F-4D97-AF65-F5344CB8AC3E}">
        <p14:creationId xmlns:p14="http://schemas.microsoft.com/office/powerpoint/2010/main" val="3543580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Objectives</a:t>
            </a:r>
            <a:endParaRPr lang="en-IN" dirty="0"/>
          </a:p>
        </p:txBody>
      </p:sp>
      <p:sp>
        <p:nvSpPr>
          <p:cNvPr id="3" name="Content Placeholder 2"/>
          <p:cNvSpPr>
            <a:spLocks noGrp="1"/>
          </p:cNvSpPr>
          <p:nvPr>
            <p:ph idx="1"/>
          </p:nvPr>
        </p:nvSpPr>
        <p:spPr/>
        <p:txBody>
          <a:bodyPr>
            <a:normAutofit/>
          </a:bodyPr>
          <a:lstStyle/>
          <a:p>
            <a:pPr marL="0" indent="0">
              <a:buNone/>
            </a:pPr>
            <a:r>
              <a:rPr lang="en-IN" dirty="0"/>
              <a:t> </a:t>
            </a:r>
            <a:r>
              <a:rPr lang="en-IN" dirty="0" smtClean="0"/>
              <a:t>   The </a:t>
            </a:r>
            <a:r>
              <a:rPr lang="en-IN" dirty="0"/>
              <a:t>main objective of </a:t>
            </a:r>
            <a:r>
              <a:rPr lang="en-IN" dirty="0" smtClean="0"/>
              <a:t>my </a:t>
            </a:r>
            <a:r>
              <a:rPr lang="en-IN" dirty="0"/>
              <a:t>project is, </a:t>
            </a:r>
          </a:p>
          <a:p>
            <a:pPr lvl="0"/>
            <a:r>
              <a:rPr lang="en-US" dirty="0"/>
              <a:t>To predict or to classify the liver is normal or abnormal effectively.</a:t>
            </a:r>
            <a:endParaRPr lang="en-IN" dirty="0"/>
          </a:p>
          <a:p>
            <a:pPr lvl="0"/>
            <a:r>
              <a:rPr lang="en-US" dirty="0"/>
              <a:t>To implement the 3D deep learning </a:t>
            </a:r>
            <a:r>
              <a:rPr lang="en-US" dirty="0" smtClean="0"/>
              <a:t>algorithms.</a:t>
            </a:r>
            <a:endParaRPr lang="en-IN" dirty="0"/>
          </a:p>
          <a:p>
            <a:pPr lvl="0"/>
            <a:r>
              <a:rPr lang="en-US" dirty="0"/>
              <a:t>To enhance the overall performance for classification algorithms.</a:t>
            </a:r>
            <a:endParaRPr lang="en-IN" dirty="0"/>
          </a:p>
          <a:p>
            <a:pPr marL="0" indent="0">
              <a:buNone/>
            </a:pPr>
            <a:r>
              <a:rPr lang="en-US" b="1" dirty="0"/>
              <a:t> </a:t>
            </a:r>
            <a:endParaRPr lang="en-IN" dirty="0"/>
          </a:p>
          <a:p>
            <a:endParaRPr lang="en-IN" dirty="0"/>
          </a:p>
        </p:txBody>
      </p:sp>
    </p:spTree>
    <p:extLst>
      <p:ext uri="{BB962C8B-B14F-4D97-AF65-F5344CB8AC3E}">
        <p14:creationId xmlns:p14="http://schemas.microsoft.com/office/powerpoint/2010/main" val="637139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7953B-B2A3-4CC7-A6BC-6B96C95E1BDE}"/>
              </a:ext>
            </a:extLst>
          </p:cNvPr>
          <p:cNvSpPr>
            <a:spLocks noGrp="1"/>
          </p:cNvSpPr>
          <p:nvPr>
            <p:ph type="title"/>
          </p:nvPr>
        </p:nvSpPr>
        <p:spPr/>
        <p:txBody>
          <a:bodyPr/>
          <a:lstStyle/>
          <a:p>
            <a:r>
              <a:rPr lang="en-US" dirty="0" smtClean="0"/>
              <a:t>                    Existing Method</a:t>
            </a:r>
            <a:endParaRPr lang="en-IN" dirty="0"/>
          </a:p>
        </p:txBody>
      </p:sp>
      <p:sp>
        <p:nvSpPr>
          <p:cNvPr id="3" name="Content Placeholder 2">
            <a:extLst>
              <a:ext uri="{FF2B5EF4-FFF2-40B4-BE49-F238E27FC236}">
                <a16:creationId xmlns="" xmlns:a16="http://schemas.microsoft.com/office/drawing/2014/main" id="{CC266A07-886D-460C-A8D0-DF8832385949}"/>
              </a:ext>
            </a:extLst>
          </p:cNvPr>
          <p:cNvSpPr>
            <a:spLocks noGrp="1"/>
          </p:cNvSpPr>
          <p:nvPr>
            <p:ph idx="1"/>
          </p:nvPr>
        </p:nvSpPr>
        <p:spPr/>
        <p:txBody>
          <a:bodyPr>
            <a:normAutofit/>
          </a:bodyPr>
          <a:lstStyle/>
          <a:p>
            <a:r>
              <a:rPr lang="en-IN" dirty="0"/>
              <a:t>In existing system, Machine Learning is a process which is used to discover patterns in huge data/ large data set to enable decision, thereby allowing machines to go through a learning process (i.e. supervised, unsupervised and semi-supervised or reinforced). The data set used in this paper is Liver Patient taken from UCI Repository (i.e. Supervised Learning). </a:t>
            </a:r>
            <a:endParaRPr lang="en-IN" dirty="0" smtClean="0"/>
          </a:p>
          <a:p>
            <a:r>
              <a:rPr lang="en-IN" dirty="0" smtClean="0"/>
              <a:t>There </a:t>
            </a:r>
            <a:r>
              <a:rPr lang="en-IN" dirty="0"/>
              <a:t>is a plenty of data on patients undergoing medical examination at hospitals and these data has been extracted on liver patients whose information can be further used for future improvement of their conditions. </a:t>
            </a:r>
          </a:p>
        </p:txBody>
      </p:sp>
    </p:spTree>
    <p:extLst>
      <p:ext uri="{BB962C8B-B14F-4D97-AF65-F5344CB8AC3E}">
        <p14:creationId xmlns:p14="http://schemas.microsoft.com/office/powerpoint/2010/main" val="1464848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3E809B-4638-4085-B740-2C463233F3D7}"/>
              </a:ext>
            </a:extLst>
          </p:cNvPr>
          <p:cNvSpPr>
            <a:spLocks noGrp="1"/>
          </p:cNvSpPr>
          <p:nvPr>
            <p:ph type="title"/>
          </p:nvPr>
        </p:nvSpPr>
        <p:spPr>
          <a:xfrm>
            <a:off x="1351096" y="754277"/>
            <a:ext cx="9603275" cy="1049235"/>
          </a:xfrm>
        </p:spPr>
        <p:txBody>
          <a:bodyPr/>
          <a:lstStyle/>
          <a:p>
            <a:pPr algn="ctr"/>
            <a:r>
              <a:rPr lang="en-US" dirty="0" err="1" smtClean="0"/>
              <a:t>PROblems</a:t>
            </a:r>
            <a:r>
              <a:rPr lang="en-US" dirty="0" smtClean="0"/>
              <a:t> in existing method</a:t>
            </a:r>
            <a:endParaRPr lang="en-IN" dirty="0"/>
          </a:p>
        </p:txBody>
      </p:sp>
      <p:sp>
        <p:nvSpPr>
          <p:cNvPr id="3" name="Content Placeholder 2">
            <a:extLst>
              <a:ext uri="{FF2B5EF4-FFF2-40B4-BE49-F238E27FC236}">
                <a16:creationId xmlns="" xmlns:a16="http://schemas.microsoft.com/office/drawing/2014/main" id="{B7E71A65-EEF0-4FD5-BE0D-5C10D8F7597A}"/>
              </a:ext>
            </a:extLst>
          </p:cNvPr>
          <p:cNvSpPr>
            <a:spLocks noGrp="1"/>
          </p:cNvSpPr>
          <p:nvPr>
            <p:ph idx="1"/>
          </p:nvPr>
        </p:nvSpPr>
        <p:spPr/>
        <p:txBody>
          <a:bodyPr>
            <a:normAutofit/>
          </a:bodyPr>
          <a:lstStyle/>
          <a:p>
            <a:pPr lvl="0"/>
            <a:r>
              <a:rPr lang="en-IN" dirty="0"/>
              <a:t>It doesn’t efficient for large volume of data’s.</a:t>
            </a:r>
          </a:p>
          <a:p>
            <a:pPr lvl="0"/>
            <a:r>
              <a:rPr lang="en-IN" dirty="0"/>
              <a:t>2D images are taken.</a:t>
            </a:r>
          </a:p>
          <a:p>
            <a:pPr lvl="0"/>
            <a:r>
              <a:rPr lang="en-IN" dirty="0"/>
              <a:t>The performance is low.</a:t>
            </a:r>
          </a:p>
          <a:p>
            <a:pPr lvl="0"/>
            <a:r>
              <a:rPr lang="en-IN" dirty="0"/>
              <a:t>Time consumption is high.</a:t>
            </a:r>
          </a:p>
        </p:txBody>
      </p:sp>
    </p:spTree>
    <p:extLst>
      <p:ext uri="{BB962C8B-B14F-4D97-AF65-F5344CB8AC3E}">
        <p14:creationId xmlns:p14="http://schemas.microsoft.com/office/powerpoint/2010/main" val="92311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Proposed solution</a:t>
            </a:r>
            <a:endParaRPr lang="en-IN" dirty="0"/>
          </a:p>
        </p:txBody>
      </p:sp>
      <p:sp>
        <p:nvSpPr>
          <p:cNvPr id="3" name="Content Placeholder 2"/>
          <p:cNvSpPr>
            <a:spLocks noGrp="1"/>
          </p:cNvSpPr>
          <p:nvPr>
            <p:ph idx="1"/>
          </p:nvPr>
        </p:nvSpPr>
        <p:spPr/>
        <p:txBody>
          <a:bodyPr>
            <a:normAutofit/>
          </a:bodyPr>
          <a:lstStyle/>
          <a:p>
            <a:r>
              <a:rPr lang="en-IN" dirty="0"/>
              <a:t>In this system, the 3D liver disease dataset is collected from dataset repository. Then, we have to implement the image pre-processing step. In this step, we can implement image resize and grey scale conversion. </a:t>
            </a:r>
            <a:endParaRPr lang="en-IN" dirty="0" smtClean="0"/>
          </a:p>
          <a:p>
            <a:r>
              <a:rPr lang="en-IN" dirty="0" smtClean="0"/>
              <a:t>Then</a:t>
            </a:r>
            <a:r>
              <a:rPr lang="en-IN" dirty="0"/>
              <a:t>, we can extract the features from pre-processed image such as mean variance median. The image is splitting is based on ratio. In train, most of the data’s will be there. In test, smaller portion of the data’s will be there. </a:t>
            </a:r>
          </a:p>
        </p:txBody>
      </p:sp>
    </p:spTree>
    <p:extLst>
      <p:ext uri="{BB962C8B-B14F-4D97-AF65-F5344CB8AC3E}">
        <p14:creationId xmlns:p14="http://schemas.microsoft.com/office/powerpoint/2010/main" val="3898993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Training portion is used to evaluate the model and testing portion is used to predicting the model. </a:t>
            </a:r>
            <a:endParaRPr lang="en-IN" dirty="0" smtClean="0"/>
          </a:p>
          <a:p>
            <a:r>
              <a:rPr lang="en-IN" dirty="0" smtClean="0"/>
              <a:t>Then </a:t>
            </a:r>
            <a:r>
              <a:rPr lang="en-IN" dirty="0"/>
              <a:t>we can implement the 3D deep learning algorithm such as 3D CNN and 3D </a:t>
            </a:r>
            <a:r>
              <a:rPr lang="en-IN" dirty="0" err="1"/>
              <a:t>unet</a:t>
            </a:r>
            <a:r>
              <a:rPr lang="en-IN" dirty="0"/>
              <a:t>. Finally, the experimental results shows that the performance metrics such as accuracy and predict the liver is normal or abnormal. The experimental results shows that accuracy.</a:t>
            </a:r>
          </a:p>
          <a:p>
            <a:endParaRPr lang="en-IN" dirty="0"/>
          </a:p>
        </p:txBody>
      </p:sp>
    </p:spTree>
    <p:extLst>
      <p:ext uri="{BB962C8B-B14F-4D97-AF65-F5344CB8AC3E}">
        <p14:creationId xmlns:p14="http://schemas.microsoft.com/office/powerpoint/2010/main" val="3509087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ADVANTAGES OF PROPOSED SOLUTION</a:t>
            </a:r>
            <a:endParaRPr lang="en-IN" dirty="0"/>
          </a:p>
        </p:txBody>
      </p:sp>
      <p:sp>
        <p:nvSpPr>
          <p:cNvPr id="3" name="Content Placeholder 2"/>
          <p:cNvSpPr>
            <a:spLocks noGrp="1"/>
          </p:cNvSpPr>
          <p:nvPr>
            <p:ph idx="1"/>
          </p:nvPr>
        </p:nvSpPr>
        <p:spPr/>
        <p:txBody>
          <a:bodyPr/>
          <a:lstStyle/>
          <a:p>
            <a:pPr lvl="0"/>
            <a:r>
              <a:rPr lang="en-US" dirty="0"/>
              <a:t>It is efficient for large number of datasets.</a:t>
            </a:r>
            <a:endParaRPr lang="en-IN" dirty="0"/>
          </a:p>
          <a:p>
            <a:pPr lvl="0"/>
            <a:r>
              <a:rPr lang="en-US" dirty="0"/>
              <a:t>Time consumption is low.</a:t>
            </a:r>
            <a:endParaRPr lang="en-IN" dirty="0"/>
          </a:p>
          <a:p>
            <a:pPr lvl="0"/>
            <a:r>
              <a:rPr lang="en-IN" dirty="0"/>
              <a:t>More feature extraction is implemented.</a:t>
            </a:r>
          </a:p>
          <a:p>
            <a:pPr marL="0" indent="0">
              <a:buNone/>
            </a:pPr>
            <a:r>
              <a:rPr lang="en-IN" b="1" dirty="0"/>
              <a:t> </a:t>
            </a:r>
            <a:endParaRPr lang="en-IN" dirty="0"/>
          </a:p>
          <a:p>
            <a:endParaRPr lang="en-IN" dirty="0"/>
          </a:p>
        </p:txBody>
      </p:sp>
    </p:spTree>
    <p:extLst>
      <p:ext uri="{BB962C8B-B14F-4D97-AF65-F5344CB8AC3E}">
        <p14:creationId xmlns:p14="http://schemas.microsoft.com/office/powerpoint/2010/main" val="4195780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8A9B16E06F514EACEFA8C7D663294B" ma:contentTypeVersion="3" ma:contentTypeDescription="Create a new document." ma:contentTypeScope="" ma:versionID="165b62f36e36b39f32d5b7d7c2be7be0">
  <xsd:schema xmlns:xsd="http://www.w3.org/2001/XMLSchema" xmlns:xs="http://www.w3.org/2001/XMLSchema" xmlns:p="http://schemas.microsoft.com/office/2006/metadata/properties" xmlns:ns2="73e5e2e9-b9af-49df-9db5-425346c40bac" targetNamespace="http://schemas.microsoft.com/office/2006/metadata/properties" ma:root="true" ma:fieldsID="06ffcdcfdd49aee8d7c2d07ef0ca8055" ns2:_="">
    <xsd:import namespace="73e5e2e9-b9af-49df-9db5-425346c40bac"/>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e5e2e9-b9af-49df-9db5-425346c40ba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73e5e2e9-b9af-49df-9db5-425346c40bac" xsi:nil="true"/>
  </documentManagement>
</p:properties>
</file>

<file path=customXml/itemProps1.xml><?xml version="1.0" encoding="utf-8"?>
<ds:datastoreItem xmlns:ds="http://schemas.openxmlformats.org/officeDocument/2006/customXml" ds:itemID="{94935040-BBB3-4ADA-861D-A8898AC2B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e5e2e9-b9af-49df-9db5-425346c40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E4BEF8-E7E1-45D1-8133-530D8DDE912A}">
  <ds:schemaRefs>
    <ds:schemaRef ds:uri="http://schemas.microsoft.com/sharepoint/v3/contenttype/forms"/>
  </ds:schemaRefs>
</ds:datastoreItem>
</file>

<file path=customXml/itemProps3.xml><?xml version="1.0" encoding="utf-8"?>
<ds:datastoreItem xmlns:ds="http://schemas.openxmlformats.org/officeDocument/2006/customXml" ds:itemID="{C279CA7C-8F1B-451C-B9A5-9CD238A63FB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73e5e2e9-b9af-49df-9db5-425346c40bac"/>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TM10001114[[fn=Gallery]]</Template>
  <TotalTime>320</TotalTime>
  <Words>895</Words>
  <Application>Microsoft Office PowerPoint</Application>
  <PresentationFormat>Custom</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Gallery</vt:lpstr>
      <vt:lpstr>3D VISUALISATION FOR LIVER DISEASE PREDICTION  Review 1 </vt:lpstr>
      <vt:lpstr>OUTLINE                                     </vt:lpstr>
      <vt:lpstr>Abstract</vt:lpstr>
      <vt:lpstr>                         Objectives</vt:lpstr>
      <vt:lpstr>                    Existing Method</vt:lpstr>
      <vt:lpstr>PROblems in existing method</vt:lpstr>
      <vt:lpstr>                     Proposed solution</vt:lpstr>
      <vt:lpstr>PowerPoint Presentation</vt:lpstr>
      <vt:lpstr>        ADVANTAGES OF PROPOSED SOLUTION</vt:lpstr>
      <vt:lpstr>            functional requirements</vt:lpstr>
      <vt:lpstr>              HARDWARE REQUIREMENTS</vt:lpstr>
      <vt:lpstr>              SOFTWARE requirements</vt:lpstr>
      <vt:lpstr>                           DATASET</vt:lpstr>
      <vt:lpstr>                           REFERENCES</vt:lpstr>
      <vt:lpstr>PowerPoint Presentation</vt:lpstr>
      <vt:lpstr>Submitted by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4002 – CLOUD COMPUTING</dc:title>
  <dc:creator>DEll</dc:creator>
  <cp:lastModifiedBy>Deepthi</cp:lastModifiedBy>
  <cp:revision>29</cp:revision>
  <dcterms:created xsi:type="dcterms:W3CDTF">2023-02-17T00:00:13Z</dcterms:created>
  <dcterms:modified xsi:type="dcterms:W3CDTF">2023-09-19T14:17:22Z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0x010100DB8A9B16E06F514EACEFA8C7D663294B</vt:lpwstr>
  </property>
</Properties>
</file>