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4.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5.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6.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7.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1.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8.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2.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9.xml" ContentType="application/vnd.openxmlformats-officedocument.drawingml.chartshape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3.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10.xml" ContentType="application/vnd.openxmlformats-officedocument.drawingml.chartshape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4.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drawings/drawing11.xml" ContentType="application/vnd.openxmlformats-officedocument.drawingml.chartshape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5.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drawings/drawing12.xml" ContentType="application/vnd.openxmlformats-officedocument.drawingml.chartshape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6.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drawings/drawing13.xml" ContentType="application/vnd.openxmlformats-officedocument.drawingml.chartshape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17.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drawings/drawing14.xml" ContentType="application/vnd.openxmlformats-officedocument.drawingml.chartshape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18.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drawings/drawing15.xml" ContentType="application/vnd.openxmlformats-officedocument.drawingml.chartshape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notesSlides/notesSlide19.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drawings/drawing16.xml" ContentType="application/vnd.openxmlformats-officedocument.drawingml.chartshape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20.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drawings/drawing17.xml" ContentType="application/vnd.openxmlformats-officedocument.drawingml.chartshape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21.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drawings/drawing18.xml" ContentType="application/vnd.openxmlformats-officedocument.drawingml.chartshape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22.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drawings/drawing19.xml" ContentType="application/vnd.openxmlformats-officedocument.drawingml.chartshape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handoutMasterIdLst>
    <p:handoutMasterId r:id="rId30"/>
  </p:handoutMasterIdLst>
  <p:sldIdLst>
    <p:sldId id="289" r:id="rId5"/>
    <p:sldId id="286" r:id="rId6"/>
    <p:sldId id="280" r:id="rId7"/>
    <p:sldId id="272" r:id="rId8"/>
    <p:sldId id="297" r:id="rId9"/>
    <p:sldId id="298" r:id="rId10"/>
    <p:sldId id="299" r:id="rId11"/>
    <p:sldId id="300"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281"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70"/>
  </p:normalViewPr>
  <p:slideViewPr>
    <p:cSldViewPr snapToGrid="0">
      <p:cViewPr>
        <p:scale>
          <a:sx n="66" d="100"/>
          <a:sy n="66" d="100"/>
        </p:scale>
        <p:origin x="900" y="198"/>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6.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7.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8.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9.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chartUserShapes" Target="../drawings/drawing1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chartUserShapes" Target="../drawings/drawing12.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chartUserShapes" Target="../drawings/drawing13.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chartUserShapes" Target="../drawings/drawing14.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chartUserShapes" Target="../drawings/drawing1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chartUserShapes" Target="../drawings/drawing16.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 Id="rId4" Type="http://schemas.openxmlformats.org/officeDocument/2006/relationships/chartUserShapes" Target="../drawings/drawing17.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chartUserShapes" Target="../drawings/drawing18.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 Id="rId4" Type="http://schemas.openxmlformats.org/officeDocument/2006/relationships/chartUserShapes" Target="../drawings/drawing19.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4.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203255421755237"/>
          <c:w val="0.59528011926979663"/>
          <c:h val="0.75934891564895257"/>
        </c:manualLayout>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l">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_rels/drawing10.xml.rels><?xml version="1.0" encoding="UTF-8" standalone="yes"?>
<Relationships xmlns="http://schemas.openxmlformats.org/package/2006/relationships"><Relationship Id="rId1" Type="http://schemas.openxmlformats.org/officeDocument/2006/relationships/image" Target="../media/image22.png"/></Relationships>
</file>

<file path=ppt/drawings/_rels/drawing11.xml.rels><?xml version="1.0" encoding="UTF-8" standalone="yes"?>
<Relationships xmlns="http://schemas.openxmlformats.org/package/2006/relationships"><Relationship Id="rId1" Type="http://schemas.openxmlformats.org/officeDocument/2006/relationships/image" Target="../media/image24.png"/></Relationships>
</file>

<file path=ppt/drawings/_rels/drawing12.xml.rels><?xml version="1.0" encoding="UTF-8" standalone="yes"?>
<Relationships xmlns="http://schemas.openxmlformats.org/package/2006/relationships"><Relationship Id="rId1" Type="http://schemas.openxmlformats.org/officeDocument/2006/relationships/image" Target="../media/image26.png"/></Relationships>
</file>

<file path=ppt/drawings/_rels/drawing13.xml.rels><?xml version="1.0" encoding="UTF-8" standalone="yes"?>
<Relationships xmlns="http://schemas.openxmlformats.org/package/2006/relationships"><Relationship Id="rId1" Type="http://schemas.openxmlformats.org/officeDocument/2006/relationships/image" Target="../media/image28.png"/></Relationships>
</file>

<file path=ppt/drawings/_rels/drawing14.xml.rels><?xml version="1.0" encoding="UTF-8" standalone="yes"?>
<Relationships xmlns="http://schemas.openxmlformats.org/package/2006/relationships"><Relationship Id="rId1" Type="http://schemas.openxmlformats.org/officeDocument/2006/relationships/image" Target="../media/image30.png"/></Relationships>
</file>

<file path=ppt/drawings/_rels/drawing15.xml.rels><?xml version="1.0" encoding="UTF-8" standalone="yes"?>
<Relationships xmlns="http://schemas.openxmlformats.org/package/2006/relationships"><Relationship Id="rId1" Type="http://schemas.openxmlformats.org/officeDocument/2006/relationships/image" Target="../media/image32.png"/></Relationships>
</file>

<file path=ppt/drawings/_rels/drawing16.xml.rels><?xml version="1.0" encoding="UTF-8" standalone="yes"?>
<Relationships xmlns="http://schemas.openxmlformats.org/package/2006/relationships"><Relationship Id="rId1" Type="http://schemas.openxmlformats.org/officeDocument/2006/relationships/image" Target="../media/image34.png"/></Relationships>
</file>

<file path=ppt/drawings/_rels/drawing17.xml.rels><?xml version="1.0" encoding="UTF-8" standalone="yes"?>
<Relationships xmlns="http://schemas.openxmlformats.org/package/2006/relationships"><Relationship Id="rId1" Type="http://schemas.openxmlformats.org/officeDocument/2006/relationships/image" Target="../media/image36.png"/></Relationships>
</file>

<file path=ppt/drawings/_rels/drawing18.xml.rels><?xml version="1.0" encoding="UTF-8" standalone="yes"?>
<Relationships xmlns="http://schemas.openxmlformats.org/package/2006/relationships"><Relationship Id="rId1" Type="http://schemas.openxmlformats.org/officeDocument/2006/relationships/image" Target="../media/image38.png"/></Relationships>
</file>

<file path=ppt/drawings/_rels/drawing19.xml.rels><?xml version="1.0" encoding="UTF-8" standalone="yes"?>
<Relationships xmlns="http://schemas.openxmlformats.org/package/2006/relationships"><Relationship Id="rId1" Type="http://schemas.openxmlformats.org/officeDocument/2006/relationships/image" Target="../media/image40.png"/></Relationships>
</file>

<file path=ppt/drawings/_rels/drawing2.xml.rels><?xml version="1.0" encoding="UTF-8" standalone="yes"?>
<Relationships xmlns="http://schemas.openxmlformats.org/package/2006/relationships"><Relationship Id="rId1" Type="http://schemas.openxmlformats.org/officeDocument/2006/relationships/image" Target="../media/image6.png"/></Relationships>
</file>

<file path=ppt/drawings/_rels/drawing3.xml.rels><?xml version="1.0" encoding="UTF-8" standalone="yes"?>
<Relationships xmlns="http://schemas.openxmlformats.org/package/2006/relationships"><Relationship Id="rId1" Type="http://schemas.openxmlformats.org/officeDocument/2006/relationships/image" Target="../media/image8.png"/></Relationships>
</file>

<file path=ppt/drawings/_rels/drawing4.xml.rels><?xml version="1.0" encoding="UTF-8" standalone="yes"?>
<Relationships xmlns="http://schemas.openxmlformats.org/package/2006/relationships"><Relationship Id="rId1" Type="http://schemas.openxmlformats.org/officeDocument/2006/relationships/image" Target="../media/image10.png"/></Relationships>
</file>

<file path=ppt/drawings/_rels/drawing5.xml.rels><?xml version="1.0" encoding="UTF-8" standalone="yes"?>
<Relationships xmlns="http://schemas.openxmlformats.org/package/2006/relationships"><Relationship Id="rId1" Type="http://schemas.openxmlformats.org/officeDocument/2006/relationships/image" Target="../media/image12.png"/></Relationships>
</file>

<file path=ppt/drawings/_rels/drawing6.xml.rels><?xml version="1.0" encoding="UTF-8" standalone="yes"?>
<Relationships xmlns="http://schemas.openxmlformats.org/package/2006/relationships"><Relationship Id="rId1" Type="http://schemas.openxmlformats.org/officeDocument/2006/relationships/image" Target="../media/image14.png"/></Relationships>
</file>

<file path=ppt/drawings/_rels/drawing7.xml.rels><?xml version="1.0" encoding="UTF-8" standalone="yes"?>
<Relationships xmlns="http://schemas.openxmlformats.org/package/2006/relationships"><Relationship Id="rId1" Type="http://schemas.openxmlformats.org/officeDocument/2006/relationships/image" Target="../media/image16.png"/></Relationships>
</file>

<file path=ppt/drawings/_rels/drawing8.xml.rels><?xml version="1.0" encoding="UTF-8" standalone="yes"?>
<Relationships xmlns="http://schemas.openxmlformats.org/package/2006/relationships"><Relationship Id="rId1" Type="http://schemas.openxmlformats.org/officeDocument/2006/relationships/image" Target="../media/image18.png"/></Relationships>
</file>

<file path=ppt/drawings/_rels/drawing9.xml.rels><?xml version="1.0" encoding="UTF-8" standalone="yes"?>
<Relationships xmlns="http://schemas.openxmlformats.org/package/2006/relationships"><Relationship Id="rId1" Type="http://schemas.openxmlformats.org/officeDocument/2006/relationships/image" Target="../media/image20.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0.81741</cdr:y>
    </cdr:to>
    <cdr:pic>
      <cdr:nvPicPr>
        <cdr:cNvPr id="3" name="Picture 2">
          <a:extLst xmlns:a="http://schemas.openxmlformats.org/drawingml/2006/main">
            <a:ext uri="{FF2B5EF4-FFF2-40B4-BE49-F238E27FC236}">
              <a16:creationId xmlns:a16="http://schemas.microsoft.com/office/drawing/2014/main" id="{C9589222-1851-42B8-99D5-E559D9EC3BE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7182678" cy="1161016"/>
        </a:xfrm>
        <a:prstGeom xmlns:a="http://schemas.openxmlformats.org/drawingml/2006/main" prst="rect">
          <a:avLst/>
        </a:prstGeom>
      </cdr:spPr>
    </cdr:pic>
  </cdr:relSizeAnchor>
</c:userShapes>
</file>

<file path=ppt/drawings/drawing10.xml><?xml version="1.0" encoding="utf-8"?>
<c:userShapes xmlns:c="http://schemas.openxmlformats.org/drawingml/2006/chart">
  <cdr:relSizeAnchor xmlns:cdr="http://schemas.openxmlformats.org/drawingml/2006/chartDrawing">
    <cdr:from>
      <cdr:x>0.07099</cdr:x>
      <cdr:y>0.17505</cdr:y>
    </cdr:from>
    <cdr:to>
      <cdr:x>0.80251</cdr:x>
      <cdr:y>0.86561</cdr:y>
    </cdr:to>
    <cdr:pic>
      <cdr:nvPicPr>
        <cdr:cNvPr id="4" name="Picture 3">
          <a:extLst xmlns:a="http://schemas.openxmlformats.org/drawingml/2006/main">
            <a:ext uri="{FF2B5EF4-FFF2-40B4-BE49-F238E27FC236}">
              <a16:creationId xmlns:a16="http://schemas.microsoft.com/office/drawing/2014/main" id="{32E9DE6C-DBEC-47A4-A31F-AB992D0B0F5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755963" y="395445"/>
          <a:ext cx="7789555" cy="1560046"/>
        </a:xfrm>
        <a:prstGeom xmlns:a="http://schemas.openxmlformats.org/drawingml/2006/main" prst="rect">
          <a:avLst/>
        </a:prstGeom>
      </cdr:spPr>
    </cdr:pic>
  </cdr:relSizeAnchor>
</c:userShapes>
</file>

<file path=ppt/drawings/drawing11.xml><?xml version="1.0" encoding="utf-8"?>
<c:userShapes xmlns:c="http://schemas.openxmlformats.org/drawingml/2006/chart">
  <cdr:relSizeAnchor xmlns:cdr="http://schemas.openxmlformats.org/drawingml/2006/chartDrawing">
    <cdr:from>
      <cdr:x>0.04634</cdr:x>
      <cdr:y>0.18019</cdr:y>
    </cdr:from>
    <cdr:to>
      <cdr:x>0.82938</cdr:x>
      <cdr:y>0.89014</cdr:y>
    </cdr:to>
    <cdr:pic>
      <cdr:nvPicPr>
        <cdr:cNvPr id="4" name="Picture 3">
          <a:extLst xmlns:a="http://schemas.openxmlformats.org/drawingml/2006/main">
            <a:ext uri="{FF2B5EF4-FFF2-40B4-BE49-F238E27FC236}">
              <a16:creationId xmlns:a16="http://schemas.microsoft.com/office/drawing/2014/main" id="{2CFCD47B-5B05-4BEA-ABDC-5CF9EF78D1B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493486" y="407061"/>
          <a:ext cx="8338104" cy="1603840"/>
        </a:xfrm>
        <a:prstGeom xmlns:a="http://schemas.openxmlformats.org/drawingml/2006/main" prst="rect">
          <a:avLst/>
        </a:prstGeom>
      </cdr:spPr>
    </cdr:pic>
  </cdr:relSizeAnchor>
</c:userShapes>
</file>

<file path=ppt/drawings/drawing12.xml><?xml version="1.0" encoding="utf-8"?>
<c:userShapes xmlns:c="http://schemas.openxmlformats.org/drawingml/2006/chart">
  <cdr:relSizeAnchor xmlns:cdr="http://schemas.openxmlformats.org/drawingml/2006/chartDrawing">
    <cdr:from>
      <cdr:x>0.11242</cdr:x>
      <cdr:y>0.16412</cdr:y>
    </cdr:from>
    <cdr:to>
      <cdr:x>0.79186</cdr:x>
      <cdr:y>0.85514</cdr:y>
    </cdr:to>
    <cdr:pic>
      <cdr:nvPicPr>
        <cdr:cNvPr id="4" name="Picture 3">
          <a:extLst xmlns:a="http://schemas.openxmlformats.org/drawingml/2006/main">
            <a:ext uri="{FF2B5EF4-FFF2-40B4-BE49-F238E27FC236}">
              <a16:creationId xmlns:a16="http://schemas.microsoft.com/office/drawing/2014/main" id="{2AC57E63-04E4-4FE9-B19F-9AD5409354A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197075" y="370758"/>
          <a:ext cx="7235043" cy="1561074"/>
        </a:xfrm>
        <a:prstGeom xmlns:a="http://schemas.openxmlformats.org/drawingml/2006/main" prst="rect">
          <a:avLst/>
        </a:prstGeom>
      </cdr:spPr>
    </cdr:pic>
  </cdr:relSizeAnchor>
</c:userShapes>
</file>

<file path=ppt/drawings/drawing13.xml><?xml version="1.0" encoding="utf-8"?>
<c:userShapes xmlns:c="http://schemas.openxmlformats.org/drawingml/2006/chart">
  <cdr:relSizeAnchor xmlns:cdr="http://schemas.openxmlformats.org/drawingml/2006/chartDrawing">
    <cdr:from>
      <cdr:x>0.01467</cdr:x>
      <cdr:y>0.12877</cdr:y>
    </cdr:from>
    <cdr:to>
      <cdr:x>0.90964</cdr:x>
      <cdr:y>0.90771</cdr:y>
    </cdr:to>
    <cdr:pic>
      <cdr:nvPicPr>
        <cdr:cNvPr id="4" name="Picture 3">
          <a:extLst xmlns:a="http://schemas.openxmlformats.org/drawingml/2006/main">
            <a:ext uri="{FF2B5EF4-FFF2-40B4-BE49-F238E27FC236}">
              <a16:creationId xmlns:a16="http://schemas.microsoft.com/office/drawing/2014/main" id="{6869B9B5-687B-410F-B4BC-A4BBBFA58C1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56245" y="290892"/>
          <a:ext cx="9529949" cy="1759710"/>
        </a:xfrm>
        <a:prstGeom xmlns:a="http://schemas.openxmlformats.org/drawingml/2006/main" prst="rect">
          <a:avLst/>
        </a:prstGeom>
      </cdr:spPr>
    </cdr:pic>
  </cdr:relSizeAnchor>
</c:userShapes>
</file>

<file path=ppt/drawings/drawing14.xml><?xml version="1.0" encoding="utf-8"?>
<c:userShapes xmlns:c="http://schemas.openxmlformats.org/drawingml/2006/chart">
  <cdr:relSizeAnchor xmlns:cdr="http://schemas.openxmlformats.org/drawingml/2006/chartDrawing">
    <cdr:from>
      <cdr:x>0.00634</cdr:x>
      <cdr:y>0.09083</cdr:y>
    </cdr:from>
    <cdr:to>
      <cdr:x>0.87981</cdr:x>
      <cdr:y>0.97988</cdr:y>
    </cdr:to>
    <cdr:pic>
      <cdr:nvPicPr>
        <cdr:cNvPr id="4" name="Picture 3">
          <a:extLst xmlns:a="http://schemas.openxmlformats.org/drawingml/2006/main">
            <a:ext uri="{FF2B5EF4-FFF2-40B4-BE49-F238E27FC236}">
              <a16:creationId xmlns:a16="http://schemas.microsoft.com/office/drawing/2014/main" id="{B1682397-A1D4-4DE5-8E9B-8D0E9CA1200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67485" y="205190"/>
          <a:ext cx="9301134" cy="2008447"/>
        </a:xfrm>
        <a:prstGeom xmlns:a="http://schemas.openxmlformats.org/drawingml/2006/main" prst="rect">
          <a:avLst/>
        </a:prstGeom>
      </cdr:spPr>
    </cdr:pic>
  </cdr:relSizeAnchor>
</c:userShapes>
</file>

<file path=ppt/drawings/drawing15.xml><?xml version="1.0" encoding="utf-8"?>
<c:userShapes xmlns:c="http://schemas.openxmlformats.org/drawingml/2006/chart">
  <cdr:relSizeAnchor xmlns:cdr="http://schemas.openxmlformats.org/drawingml/2006/chartDrawing">
    <cdr:from>
      <cdr:x>0.03207</cdr:x>
      <cdr:y>0.10571</cdr:y>
    </cdr:from>
    <cdr:to>
      <cdr:x>0.87687</cdr:x>
      <cdr:y>0.97017</cdr:y>
    </cdr:to>
    <cdr:pic>
      <cdr:nvPicPr>
        <cdr:cNvPr id="4" name="Picture 3">
          <a:extLst xmlns:a="http://schemas.openxmlformats.org/drawingml/2006/main">
            <a:ext uri="{FF2B5EF4-FFF2-40B4-BE49-F238E27FC236}">
              <a16:creationId xmlns:a16="http://schemas.microsoft.com/office/drawing/2014/main" id="{CD409789-B39F-4DC6-BFA7-7D5BB4F51A0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341483" y="238803"/>
          <a:ext cx="8995783" cy="1952898"/>
        </a:xfrm>
        <a:prstGeom xmlns:a="http://schemas.openxmlformats.org/drawingml/2006/main" prst="rect">
          <a:avLst/>
        </a:prstGeom>
      </cdr:spPr>
    </cdr:pic>
  </cdr:relSizeAnchor>
</c:userShapes>
</file>

<file path=ppt/drawings/drawing16.xml><?xml version="1.0" encoding="utf-8"?>
<c:userShapes xmlns:c="http://schemas.openxmlformats.org/drawingml/2006/chart">
  <cdr:relSizeAnchor xmlns:cdr="http://schemas.openxmlformats.org/drawingml/2006/chartDrawing">
    <cdr:from>
      <cdr:x>0.03207</cdr:x>
      <cdr:y>0.14249</cdr:y>
    </cdr:from>
    <cdr:to>
      <cdr:x>0.86345</cdr:x>
      <cdr:y>0.93589</cdr:y>
    </cdr:to>
    <cdr:pic>
      <cdr:nvPicPr>
        <cdr:cNvPr id="4" name="Picture 3">
          <a:extLst xmlns:a="http://schemas.openxmlformats.org/drawingml/2006/main">
            <a:ext uri="{FF2B5EF4-FFF2-40B4-BE49-F238E27FC236}">
              <a16:creationId xmlns:a16="http://schemas.microsoft.com/office/drawing/2014/main" id="{DF37A1A9-1BBC-4BB7-B203-29928D5BCB9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341483" y="321887"/>
          <a:ext cx="8852959" cy="1792368"/>
        </a:xfrm>
        <a:prstGeom xmlns:a="http://schemas.openxmlformats.org/drawingml/2006/main" prst="rect">
          <a:avLst/>
        </a:prstGeom>
      </cdr:spPr>
    </cdr:pic>
  </cdr:relSizeAnchor>
</c:userShapes>
</file>

<file path=ppt/drawings/drawing17.xml><?xml version="1.0" encoding="utf-8"?>
<c:userShapes xmlns:c="http://schemas.openxmlformats.org/drawingml/2006/chart">
  <cdr:relSizeAnchor xmlns:cdr="http://schemas.openxmlformats.org/drawingml/2006/chartDrawing">
    <cdr:from>
      <cdr:x>0.15046</cdr:x>
      <cdr:y>0.3592</cdr:y>
    </cdr:from>
    <cdr:to>
      <cdr:x>0.76042</cdr:x>
      <cdr:y>1</cdr:y>
    </cdr:to>
    <cdr:pic>
      <cdr:nvPicPr>
        <cdr:cNvPr id="4" name="Picture 3">
          <a:extLst xmlns:a="http://schemas.openxmlformats.org/drawingml/2006/main">
            <a:ext uri="{FF2B5EF4-FFF2-40B4-BE49-F238E27FC236}">
              <a16:creationId xmlns:a16="http://schemas.microsoft.com/office/drawing/2014/main" id="{F6F07665-5CCB-4F81-BF0D-6A8BFF487A4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634790" y="1129331"/>
          <a:ext cx="6627393" cy="2014649"/>
        </a:xfrm>
        <a:prstGeom xmlns:a="http://schemas.openxmlformats.org/drawingml/2006/main" prst="rect">
          <a:avLst/>
        </a:prstGeom>
      </cdr:spPr>
    </cdr:pic>
  </cdr:relSizeAnchor>
</c:userShapes>
</file>

<file path=ppt/drawings/drawing18.xml><?xml version="1.0" encoding="utf-8"?>
<c:userShapes xmlns:c="http://schemas.openxmlformats.org/drawingml/2006/chart">
  <cdr:relSizeAnchor xmlns:cdr="http://schemas.openxmlformats.org/drawingml/2006/chartDrawing">
    <cdr:from>
      <cdr:x>0.09061</cdr:x>
      <cdr:y>0.15079</cdr:y>
    </cdr:from>
    <cdr:to>
      <cdr:x>0.81071</cdr:x>
      <cdr:y>0.92582</cdr:y>
    </cdr:to>
    <cdr:pic>
      <cdr:nvPicPr>
        <cdr:cNvPr id="4" name="Picture 3">
          <a:extLst xmlns:a="http://schemas.openxmlformats.org/drawingml/2006/main">
            <a:ext uri="{FF2B5EF4-FFF2-40B4-BE49-F238E27FC236}">
              <a16:creationId xmlns:a16="http://schemas.microsoft.com/office/drawing/2014/main" id="{7432A466-CD9E-49A4-964C-EE888663457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964848" y="340650"/>
          <a:ext cx="7667971" cy="1750861"/>
        </a:xfrm>
        <a:prstGeom xmlns:a="http://schemas.openxmlformats.org/drawingml/2006/main" prst="rect">
          <a:avLst/>
        </a:prstGeom>
      </cdr:spPr>
    </cdr:pic>
  </cdr:relSizeAnchor>
</c:userShapes>
</file>

<file path=ppt/drawings/drawing19.xml><?xml version="1.0" encoding="utf-8"?>
<c:userShapes xmlns:c="http://schemas.openxmlformats.org/drawingml/2006/chart">
  <cdr:relSizeAnchor xmlns:cdr="http://schemas.openxmlformats.org/drawingml/2006/chartDrawing">
    <cdr:from>
      <cdr:x>0.03207</cdr:x>
      <cdr:y>0.19989</cdr:y>
    </cdr:from>
    <cdr:to>
      <cdr:x>0.85602</cdr:x>
      <cdr:y>0.82991</cdr:y>
    </cdr:to>
    <cdr:pic>
      <cdr:nvPicPr>
        <cdr:cNvPr id="4" name="Picture 3">
          <a:extLst xmlns:a="http://schemas.openxmlformats.org/drawingml/2006/main">
            <a:ext uri="{FF2B5EF4-FFF2-40B4-BE49-F238E27FC236}">
              <a16:creationId xmlns:a16="http://schemas.microsoft.com/office/drawing/2014/main" id="{D8CE3844-574C-454A-8228-4000395B974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341483" y="451572"/>
          <a:ext cx="8773749" cy="1423273"/>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0.07976</cdr:x>
      <cdr:y>0.19736</cdr:y>
    </cdr:from>
    <cdr:to>
      <cdr:x>0.81972</cdr:x>
      <cdr:y>0.89014</cdr:y>
    </cdr:to>
    <cdr:pic>
      <cdr:nvPicPr>
        <cdr:cNvPr id="4" name="Picture 3">
          <a:extLst xmlns:a="http://schemas.openxmlformats.org/drawingml/2006/main">
            <a:ext uri="{FF2B5EF4-FFF2-40B4-BE49-F238E27FC236}">
              <a16:creationId xmlns:a16="http://schemas.microsoft.com/office/drawing/2014/main" id="{7C1A80A1-FBC8-436E-B10D-56BE9D60D3B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849365" y="445863"/>
          <a:ext cx="7879317" cy="1565038"/>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0.16812</cdr:x>
      <cdr:y>0.25309</cdr:y>
    </cdr:from>
    <cdr:to>
      <cdr:x>0.62735</cdr:x>
      <cdr:y>0.77615</cdr:y>
    </cdr:to>
    <cdr:pic>
      <cdr:nvPicPr>
        <cdr:cNvPr id="3" name="Picture 2">
          <a:extLst xmlns:a="http://schemas.openxmlformats.org/drawingml/2006/main">
            <a:ext uri="{FF2B5EF4-FFF2-40B4-BE49-F238E27FC236}">
              <a16:creationId xmlns:a16="http://schemas.microsoft.com/office/drawing/2014/main" id="{3F948241-0EC4-4E89-B4B8-0355FD69820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790267" y="571760"/>
          <a:ext cx="4890051" cy="1181619"/>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0.18279</cdr:x>
      <cdr:y>0.25873</cdr:y>
    </cdr:from>
    <cdr:to>
      <cdr:x>0.71171</cdr:x>
      <cdr:y>0.80189</cdr:y>
    </cdr:to>
    <cdr:pic>
      <cdr:nvPicPr>
        <cdr:cNvPr id="4" name="Picture 3">
          <a:extLst xmlns:a="http://schemas.openxmlformats.org/drawingml/2006/main">
            <a:ext uri="{FF2B5EF4-FFF2-40B4-BE49-F238E27FC236}">
              <a16:creationId xmlns:a16="http://schemas.microsoft.com/office/drawing/2014/main" id="{F3B449F1-8E4E-488D-9C5E-D8E197C3EAF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946458" y="584498"/>
          <a:ext cx="5632173" cy="1227033"/>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0.08066</cdr:x>
      <cdr:y>0.10771</cdr:y>
    </cdr:from>
    <cdr:to>
      <cdr:x>0.82454</cdr:x>
      <cdr:y>0.96265</cdr:y>
    </cdr:to>
    <cdr:pic>
      <cdr:nvPicPr>
        <cdr:cNvPr id="4" name="Picture 3">
          <a:extLst xmlns:a="http://schemas.openxmlformats.org/drawingml/2006/main">
            <a:ext uri="{FF2B5EF4-FFF2-40B4-BE49-F238E27FC236}">
              <a16:creationId xmlns:a16="http://schemas.microsoft.com/office/drawing/2014/main" id="{D5E533E3-E100-469E-B8E9-1951B4A1FAD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858924" y="243463"/>
          <a:ext cx="7921154" cy="1932384"/>
        </a:xfrm>
        <a:prstGeom xmlns:a="http://schemas.openxmlformats.org/drawingml/2006/main"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0.06265</cdr:x>
      <cdr:y>0.11947</cdr:y>
    </cdr:from>
    <cdr:to>
      <cdr:x>0.84795</cdr:x>
      <cdr:y>0.90019</cdr:y>
    </cdr:to>
    <cdr:pic>
      <cdr:nvPicPr>
        <cdr:cNvPr id="4" name="Picture 3">
          <a:extLst xmlns:a="http://schemas.openxmlformats.org/drawingml/2006/main">
            <a:ext uri="{FF2B5EF4-FFF2-40B4-BE49-F238E27FC236}">
              <a16:creationId xmlns:a16="http://schemas.microsoft.com/office/drawing/2014/main" id="{D31BBAD0-B03E-46C0-9987-8175C52AFB3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667078" y="269896"/>
          <a:ext cx="8362309" cy="1763713"/>
        </a:xfrm>
        <a:prstGeom xmlns:a="http://schemas.openxmlformats.org/drawingml/2006/main" prst="rect">
          <a:avLst/>
        </a:prstGeom>
      </cdr:spPr>
    </cdr:pic>
  </cdr:relSizeAnchor>
</c:userShapes>
</file>

<file path=ppt/drawings/drawing7.xml><?xml version="1.0" encoding="utf-8"?>
<c:userShapes xmlns:c="http://schemas.openxmlformats.org/drawingml/2006/chart">
  <cdr:relSizeAnchor xmlns:cdr="http://schemas.openxmlformats.org/drawingml/2006/chartDrawing">
    <cdr:from>
      <cdr:x>0.12605</cdr:x>
      <cdr:y>0.19918</cdr:y>
    </cdr:from>
    <cdr:to>
      <cdr:x>0.77851</cdr:x>
      <cdr:y>0.84641</cdr:y>
    </cdr:to>
    <cdr:pic>
      <cdr:nvPicPr>
        <cdr:cNvPr id="4" name="Picture 3">
          <a:extLst xmlns:a="http://schemas.openxmlformats.org/drawingml/2006/main">
            <a:ext uri="{FF2B5EF4-FFF2-40B4-BE49-F238E27FC236}">
              <a16:creationId xmlns:a16="http://schemas.microsoft.com/office/drawing/2014/main" id="{6A89263A-5301-459A-B0EF-B095AE9FA90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342219" y="449976"/>
          <a:ext cx="6947729" cy="1462147"/>
        </a:xfrm>
        <a:prstGeom xmlns:a="http://schemas.openxmlformats.org/drawingml/2006/main" prst="rect">
          <a:avLst/>
        </a:prstGeom>
      </cdr:spPr>
    </cdr:pic>
  </cdr:relSizeAnchor>
</c:userShapes>
</file>

<file path=ppt/drawings/drawing8.xml><?xml version="1.0" encoding="utf-8"?>
<c:userShapes xmlns:c="http://schemas.openxmlformats.org/drawingml/2006/chart">
  <cdr:relSizeAnchor xmlns:cdr="http://schemas.openxmlformats.org/drawingml/2006/chartDrawing">
    <cdr:from>
      <cdr:x>0.08079</cdr:x>
      <cdr:y>0.1451</cdr:y>
    </cdr:from>
    <cdr:to>
      <cdr:x>0.83198</cdr:x>
      <cdr:y>0.84641</cdr:y>
    </cdr:to>
    <cdr:pic>
      <cdr:nvPicPr>
        <cdr:cNvPr id="4" name="Picture 3">
          <a:extLst xmlns:a="http://schemas.openxmlformats.org/drawingml/2006/main">
            <a:ext uri="{FF2B5EF4-FFF2-40B4-BE49-F238E27FC236}">
              <a16:creationId xmlns:a16="http://schemas.microsoft.com/office/drawing/2014/main" id="{3ADD2BE3-1D4E-4332-867B-3F28B034DBC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860307" y="327797"/>
          <a:ext cx="7999005" cy="1584326"/>
        </a:xfrm>
        <a:prstGeom xmlns:a="http://schemas.openxmlformats.org/drawingml/2006/main" prst="rect">
          <a:avLst/>
        </a:prstGeom>
      </cdr:spPr>
    </cdr:pic>
  </cdr:relSizeAnchor>
</c:userShapes>
</file>

<file path=ppt/drawings/drawing9.xml><?xml version="1.0" encoding="utf-8"?>
<c:userShapes xmlns:c="http://schemas.openxmlformats.org/drawingml/2006/chart">
  <cdr:relSizeAnchor xmlns:cdr="http://schemas.openxmlformats.org/drawingml/2006/chartDrawing">
    <cdr:from>
      <cdr:x>0.10288</cdr:x>
      <cdr:y>0.14494</cdr:y>
    </cdr:from>
    <cdr:to>
      <cdr:x>0.78914</cdr:x>
      <cdr:y>0.89014</cdr:y>
    </cdr:to>
    <cdr:pic>
      <cdr:nvPicPr>
        <cdr:cNvPr id="4" name="Picture 3">
          <a:extLst xmlns:a="http://schemas.openxmlformats.org/drawingml/2006/main">
            <a:ext uri="{FF2B5EF4-FFF2-40B4-BE49-F238E27FC236}">
              <a16:creationId xmlns:a16="http://schemas.microsoft.com/office/drawing/2014/main" id="{AB1E44EA-FA7A-44C2-8490-B922291945E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095476" y="327435"/>
          <a:ext cx="7307609" cy="1683466"/>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3/31/2024</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3/31/2024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2673726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2659928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374192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3882947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2529741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2760688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22210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3239314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1445569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19</a:t>
            </a:fld>
            <a:endParaRPr lang="en-US" dirty="0"/>
          </a:p>
        </p:txBody>
      </p:sp>
    </p:spTree>
    <p:extLst>
      <p:ext uri="{BB962C8B-B14F-4D97-AF65-F5344CB8AC3E}">
        <p14:creationId xmlns:p14="http://schemas.microsoft.com/office/powerpoint/2010/main" val="29633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20</a:t>
            </a:fld>
            <a:endParaRPr lang="en-US" dirty="0"/>
          </a:p>
        </p:txBody>
      </p:sp>
    </p:spTree>
    <p:extLst>
      <p:ext uri="{BB962C8B-B14F-4D97-AF65-F5344CB8AC3E}">
        <p14:creationId xmlns:p14="http://schemas.microsoft.com/office/powerpoint/2010/main" val="3675616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21</a:t>
            </a:fld>
            <a:endParaRPr lang="en-US" dirty="0"/>
          </a:p>
        </p:txBody>
      </p:sp>
    </p:spTree>
    <p:extLst>
      <p:ext uri="{BB962C8B-B14F-4D97-AF65-F5344CB8AC3E}">
        <p14:creationId xmlns:p14="http://schemas.microsoft.com/office/powerpoint/2010/main" val="24228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22</a:t>
            </a:fld>
            <a:endParaRPr lang="en-US" dirty="0"/>
          </a:p>
        </p:txBody>
      </p:sp>
    </p:spTree>
    <p:extLst>
      <p:ext uri="{BB962C8B-B14F-4D97-AF65-F5344CB8AC3E}">
        <p14:creationId xmlns:p14="http://schemas.microsoft.com/office/powerpoint/2010/main" val="4184700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23</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24</a:t>
            </a:fld>
            <a:endParaRPr lang="en-US" dirty="0"/>
          </a:p>
        </p:txBody>
      </p:sp>
    </p:spTree>
    <p:extLst>
      <p:ext uri="{BB962C8B-B14F-4D97-AF65-F5344CB8AC3E}">
        <p14:creationId xmlns:p14="http://schemas.microsoft.com/office/powerpoint/2010/main" val="2263866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286848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46882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2915142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3016939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318247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375019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3/31/2024</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E4FD2CFF-0F3D-42BB-BBFF-903727B32640}"/>
              </a:ext>
            </a:extLst>
          </p:cNvPr>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noProof="0" dirty="0"/>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4133087"/>
            <a:ext cx="10431780" cy="2043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3/31/2024</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9" name="Content Placeholder 3">
            <a:extLst>
              <a:ext uri="{FF2B5EF4-FFF2-40B4-BE49-F238E27FC236}">
                <a16:creationId xmlns:a16="http://schemas.microsoft.com/office/drawing/2014/main" id="{C1B0D46C-2987-401A-A0C4-CFB6F73E9D23}"/>
              </a:ext>
            </a:extLst>
          </p:cNvPr>
          <p:cNvSpPr>
            <a:spLocks noGrp="1"/>
          </p:cNvSpPr>
          <p:nvPr>
            <p:ph sz="half" idx="13"/>
          </p:nvPr>
        </p:nvSpPr>
        <p:spPr>
          <a:xfrm>
            <a:off x="844296" y="1788579"/>
            <a:ext cx="10425684"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19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3/31/2024</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3/31/2024</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3/31/2024</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3/31/2024</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3/31/2024</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3/31/2024</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3/31/2024</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3/31/2024</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3/31/2024</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3/31/2024</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chart" Target="../charts/chart14.xml"/></Relationships>
</file>

<file path=ppt/slides/_rels/slide1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chart" Target="../charts/chart16.xml"/></Relationships>
</file>

<file path=ppt/slides/_rels/slide1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chart" Target="../charts/chart18.xml"/></Relationships>
</file>

<file path=ppt/slides/_rels/slide13.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chart" Target="../charts/chart20.xml"/></Relationships>
</file>

<file path=ppt/slides/_rels/slide14.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chart" Target="../charts/chart22.xml"/></Relationships>
</file>

<file path=ppt/slides/_rels/slide15.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chart" Target="../charts/chart24.xml"/></Relationships>
</file>

<file path=ppt/slides/_rels/slide16.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29.png"/><Relationship Id="rId4" Type="http://schemas.openxmlformats.org/officeDocument/2006/relationships/chart" Target="../charts/chart26.xml"/></Relationships>
</file>

<file path=ppt/slides/_rels/slide17.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31.png"/><Relationship Id="rId4" Type="http://schemas.openxmlformats.org/officeDocument/2006/relationships/chart" Target="../charts/chart28.xml"/></Relationships>
</file>

<file path=ppt/slides/_rels/slide18.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chart" Target="../charts/chart30.xml"/></Relationships>
</file>

<file path=ppt/slides/_rels/slide19.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35.png"/><Relationship Id="rId4" Type="http://schemas.openxmlformats.org/officeDocument/2006/relationships/chart" Target="../charts/chart3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chart" Target="../charts/chart34.xml"/></Relationships>
</file>

<file path=ppt/slides/_rels/slide21.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9.png"/><Relationship Id="rId4" Type="http://schemas.openxmlformats.org/officeDocument/2006/relationships/chart" Target="../charts/chart36.xml"/></Relationships>
</file>

<file path=ppt/slides/_rels/slide22.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41.png"/><Relationship Id="rId4" Type="http://schemas.openxmlformats.org/officeDocument/2006/relationships/chart" Target="../charts/chart38.xml"/></Relationships>
</file>

<file path=ppt/slides/_rels/slide2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hyperlink" Target="https://www.wallpaperflare.com/white-ceramic-mug-near-eyeglasses-with-black-frames-and-gray-laptop-computer-on-brown-table-wallpaper-zgbgu/cro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chart" Target="../charts/chart8.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chart" Target="../charts/chart10.xml"/></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508"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351722" y="2165844"/>
            <a:ext cx="9144000" cy="2128049"/>
          </a:xfrm>
        </p:spPr>
        <p:txBody>
          <a:bodyPr>
            <a:normAutofit/>
          </a:bodyPr>
          <a:lstStyle/>
          <a:p>
            <a:pPr>
              <a:lnSpc>
                <a:spcPct val="125000"/>
              </a:lnSpc>
            </a:pPr>
            <a:r>
              <a:rPr lang="en-US" sz="5000" dirty="0">
                <a:solidFill>
                  <a:schemeClr val="bg1"/>
                </a:solidFill>
                <a:latin typeface="Gill Sans MT" panose="020B0502020104020203" pitchFamily="34" charset="0"/>
              </a:rPr>
              <a:t>SALES ANALYSIS</a:t>
            </a:r>
            <a:br>
              <a:rPr lang="en-US" sz="5000" dirty="0">
                <a:solidFill>
                  <a:schemeClr val="bg1"/>
                </a:solidFill>
                <a:latin typeface="Gill Sans MT" panose="020B0502020104020203" pitchFamily="34" charset="0"/>
              </a:rPr>
            </a:b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4404813" y="3239459"/>
            <a:ext cx="3888000" cy="557668"/>
          </a:xfrm>
          <a:solidFill>
            <a:schemeClr val="accent2">
              <a:alpha val="90000"/>
            </a:schemeClr>
          </a:solidFill>
        </p:spPr>
        <p:txBody>
          <a:bodyPr anchor="ctr" anchorCtr="0">
            <a:normAutofit/>
          </a:bodyPr>
          <a:lstStyle/>
          <a:p>
            <a:r>
              <a:rPr lang="en-US" dirty="0"/>
              <a:t>BY KEERTHI</a:t>
            </a:r>
            <a:endParaRPr lang="en-US" sz="25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6222" y="323945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3579420371"/>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10</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r>
              <a:rPr lang="en-IN" sz="2700" dirty="0"/>
              <a:t>7. Print the Full names (first name plus last name) for customers that have email on“ g mail. com"?</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flipV="1">
            <a:off x="962108" y="967844"/>
            <a:ext cx="10129212"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6520070" y="1400287"/>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887895" y="1354568"/>
            <a:ext cx="5353878"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pic>
        <p:nvPicPr>
          <p:cNvPr id="5" name="Picture 4">
            <a:extLst>
              <a:ext uri="{FF2B5EF4-FFF2-40B4-BE49-F238E27FC236}">
                <a16:creationId xmlns:a16="http://schemas.microsoft.com/office/drawing/2014/main" id="{55E9DC64-7670-419F-8E1D-3AB36C907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6830" y="4449841"/>
            <a:ext cx="2023227" cy="2043875"/>
          </a:xfrm>
          <a:prstGeom prst="rect">
            <a:avLst/>
          </a:prstGeom>
        </p:spPr>
      </p:pic>
    </p:spTree>
    <p:extLst>
      <p:ext uri="{BB962C8B-B14F-4D97-AF65-F5344CB8AC3E}">
        <p14:creationId xmlns:p14="http://schemas.microsoft.com/office/powerpoint/2010/main" val="9493931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1816716972"/>
              </p:ext>
            </p:extLst>
          </p:nvPr>
        </p:nvGraphicFramePr>
        <p:xfrm>
          <a:off x="820410" y="1531391"/>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pPr algn="ctr"/>
            <a:r>
              <a:rPr lang="en-IN" sz="2700" dirty="0"/>
              <a:t>8. Which pin code has average amount paid more than 150,000? Take only 'buy' order types</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001486" y="982955"/>
            <a:ext cx="10028621" cy="71144"/>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4107543" y="1348997"/>
            <a:ext cx="4034971" cy="69463"/>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pic>
        <p:nvPicPr>
          <p:cNvPr id="5" name="Picture 4">
            <a:extLst>
              <a:ext uri="{FF2B5EF4-FFF2-40B4-BE49-F238E27FC236}">
                <a16:creationId xmlns:a16="http://schemas.microsoft.com/office/drawing/2014/main" id="{A5B658FE-3160-4D26-B2D5-FBD7AB8E30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6741" y="4532534"/>
            <a:ext cx="2941603" cy="1125553"/>
          </a:xfrm>
          <a:prstGeom prst="rect">
            <a:avLst/>
          </a:prstGeom>
        </p:spPr>
      </p:pic>
    </p:spTree>
    <p:extLst>
      <p:ext uri="{BB962C8B-B14F-4D97-AF65-F5344CB8AC3E}">
        <p14:creationId xmlns:p14="http://schemas.microsoft.com/office/powerpoint/2010/main" val="40169685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1782576808"/>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12</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pPr algn="ctr"/>
            <a:r>
              <a:rPr lang="en-IN" sz="2700" dirty="0"/>
              <a:t>9. Create following columns from order _ dim data order date, order day ,order month , order year</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112393" y="1024348"/>
            <a:ext cx="9917714" cy="75616"/>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3371610" y="1328370"/>
            <a:ext cx="5353878"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pic>
        <p:nvPicPr>
          <p:cNvPr id="5" name="Picture 4">
            <a:extLst>
              <a:ext uri="{FF2B5EF4-FFF2-40B4-BE49-F238E27FC236}">
                <a16:creationId xmlns:a16="http://schemas.microsoft.com/office/drawing/2014/main" id="{0998DA44-9213-47EA-91A3-0D982661A7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8402" y="4467444"/>
            <a:ext cx="4752239" cy="2124371"/>
          </a:xfrm>
          <a:prstGeom prst="rect">
            <a:avLst/>
          </a:prstGeom>
        </p:spPr>
      </p:pic>
    </p:spTree>
    <p:extLst>
      <p:ext uri="{BB962C8B-B14F-4D97-AF65-F5344CB8AC3E}">
        <p14:creationId xmlns:p14="http://schemas.microsoft.com/office/powerpoint/2010/main" val="296394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2332263436"/>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13</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pPr algn="ctr"/>
            <a:r>
              <a:rPr lang="en-IN" sz="2700" dirty="0"/>
              <a:t>10. How many total orders were there in each month and how many of them were returned? Add a column for return rate too.</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112393" y="1010885"/>
            <a:ext cx="9917714"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a:off x="1030514" y="1405083"/>
            <a:ext cx="10132916" cy="131952"/>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pic>
        <p:nvPicPr>
          <p:cNvPr id="5" name="Picture 4">
            <a:extLst>
              <a:ext uri="{FF2B5EF4-FFF2-40B4-BE49-F238E27FC236}">
                <a16:creationId xmlns:a16="http://schemas.microsoft.com/office/drawing/2014/main" id="{C9209CE7-A09F-45C6-92C1-2697931349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8119" y="4393565"/>
            <a:ext cx="5402224" cy="1963899"/>
          </a:xfrm>
          <a:prstGeom prst="rect">
            <a:avLst/>
          </a:prstGeom>
        </p:spPr>
      </p:pic>
    </p:spTree>
    <p:extLst>
      <p:ext uri="{BB962C8B-B14F-4D97-AF65-F5344CB8AC3E}">
        <p14:creationId xmlns:p14="http://schemas.microsoft.com/office/powerpoint/2010/main" val="9665146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3370908593"/>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14</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pPr algn="ctr"/>
            <a:r>
              <a:rPr lang="en-IN" sz="2700" dirty="0"/>
              <a:t>11. How many units have been sold by each brand? Also get total returned units for each brand.</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045029" y="1038162"/>
            <a:ext cx="9986491"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a:off x="3693885" y="1399449"/>
            <a:ext cx="4804229"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pic>
        <p:nvPicPr>
          <p:cNvPr id="5" name="Picture 4">
            <a:extLst>
              <a:ext uri="{FF2B5EF4-FFF2-40B4-BE49-F238E27FC236}">
                <a16:creationId xmlns:a16="http://schemas.microsoft.com/office/drawing/2014/main" id="{ED9B05D3-F72D-4454-B883-11D25A3373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0396" y="4394370"/>
            <a:ext cx="4510004" cy="1517188"/>
          </a:xfrm>
          <a:prstGeom prst="rect">
            <a:avLst/>
          </a:prstGeom>
        </p:spPr>
      </p:pic>
    </p:spTree>
    <p:extLst>
      <p:ext uri="{BB962C8B-B14F-4D97-AF65-F5344CB8AC3E}">
        <p14:creationId xmlns:p14="http://schemas.microsoft.com/office/powerpoint/2010/main" val="21657929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4230460798"/>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15</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pPr algn="ctr"/>
            <a:r>
              <a:rPr lang="en-IN" sz="2700" dirty="0"/>
              <a:t>12. How many distinct customers and delivery boys are there in each state?</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074057" y="1038162"/>
            <a:ext cx="10089373"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a:off x="5225142" y="1400940"/>
            <a:ext cx="1741715" cy="111922"/>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pic>
        <p:nvPicPr>
          <p:cNvPr id="5" name="Picture 4">
            <a:extLst>
              <a:ext uri="{FF2B5EF4-FFF2-40B4-BE49-F238E27FC236}">
                <a16:creationId xmlns:a16="http://schemas.microsoft.com/office/drawing/2014/main" id="{326ED084-DE0B-4508-8D6A-78859ED33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3311" y="4638573"/>
            <a:ext cx="4557432" cy="1718684"/>
          </a:xfrm>
          <a:prstGeom prst="rect">
            <a:avLst/>
          </a:prstGeom>
        </p:spPr>
      </p:pic>
    </p:spTree>
    <p:extLst>
      <p:ext uri="{BB962C8B-B14F-4D97-AF65-F5344CB8AC3E}">
        <p14:creationId xmlns:p14="http://schemas.microsoft.com/office/powerpoint/2010/main" val="5402809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1517201337"/>
              </p:ext>
            </p:extLst>
          </p:nvPr>
        </p:nvGraphicFramePr>
        <p:xfrm>
          <a:off x="731650" y="1553783"/>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16</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65039" y="160559"/>
            <a:ext cx="11582363" cy="1325563"/>
          </a:xfrm>
        </p:spPr>
        <p:txBody>
          <a:bodyPr>
            <a:normAutofit fontScale="90000"/>
          </a:bodyPr>
          <a:lstStyle/>
          <a:p>
            <a:r>
              <a:rPr lang="en-IN" sz="2700" dirty="0"/>
              <a:t>13. For every customer, print how many total units were ordered, how many units were ordered from their primary pin code and how many were ordered not from the primary pin code. Also calculate the percentage of total units which were ordered from primary pin code Sort by the age column in </a:t>
            </a:r>
            <a:r>
              <a:rPr lang="en-IN" sz="2700" dirty="0" err="1"/>
              <a:t>desc</a:t>
            </a:r>
            <a:r>
              <a:rPr lang="en-IN" sz="2700" dirty="0"/>
              <a:t> </a:t>
            </a:r>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161712" y="835255"/>
            <a:ext cx="10542800" cy="276074"/>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sp>
        <p:nvSpPr>
          <p:cNvPr id="19" name="object 27" descr="Beige rectangle">
            <a:extLst>
              <a:ext uri="{FF2B5EF4-FFF2-40B4-BE49-F238E27FC236}">
                <a16:creationId xmlns:a16="http://schemas.microsoft.com/office/drawing/2014/main" id="{953CCE67-8A5E-4DAB-B0AC-8DFBBAC9A9A6}"/>
              </a:ext>
            </a:extLst>
          </p:cNvPr>
          <p:cNvSpPr/>
          <p:nvPr/>
        </p:nvSpPr>
        <p:spPr>
          <a:xfrm>
            <a:off x="161711" y="509854"/>
            <a:ext cx="10753031"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0" name="object 27" descr="Beige rectangle">
            <a:extLst>
              <a:ext uri="{FF2B5EF4-FFF2-40B4-BE49-F238E27FC236}">
                <a16:creationId xmlns:a16="http://schemas.microsoft.com/office/drawing/2014/main" id="{D711CEFB-7DC1-4C3A-AFF6-C8860DC458A4}"/>
              </a:ext>
            </a:extLst>
          </p:cNvPr>
          <p:cNvSpPr/>
          <p:nvPr/>
        </p:nvSpPr>
        <p:spPr>
          <a:xfrm>
            <a:off x="166480" y="806999"/>
            <a:ext cx="10868396" cy="857252"/>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1" name="object 27" descr="Beige rectangle">
            <a:extLst>
              <a:ext uri="{FF2B5EF4-FFF2-40B4-BE49-F238E27FC236}">
                <a16:creationId xmlns:a16="http://schemas.microsoft.com/office/drawing/2014/main" id="{F25CBD56-B5A5-404F-BF40-C6C04B3EDC31}"/>
              </a:ext>
            </a:extLst>
          </p:cNvPr>
          <p:cNvSpPr/>
          <p:nvPr/>
        </p:nvSpPr>
        <p:spPr>
          <a:xfrm flipV="1">
            <a:off x="161711" y="1464523"/>
            <a:ext cx="10542800"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16" name="Picture 15">
            <a:extLst>
              <a:ext uri="{FF2B5EF4-FFF2-40B4-BE49-F238E27FC236}">
                <a16:creationId xmlns:a16="http://schemas.microsoft.com/office/drawing/2014/main" id="{9AE88FBF-1C3B-438C-B65A-EE7E6F7322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0596" y="4390681"/>
            <a:ext cx="6823404" cy="2467319"/>
          </a:xfrm>
          <a:prstGeom prst="rect">
            <a:avLst/>
          </a:prstGeom>
        </p:spPr>
      </p:pic>
    </p:spTree>
    <p:extLst>
      <p:ext uri="{BB962C8B-B14F-4D97-AF65-F5344CB8AC3E}">
        <p14:creationId xmlns:p14="http://schemas.microsoft.com/office/powerpoint/2010/main" val="39802275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327392346"/>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17</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Autofit/>
          </a:bodyPr>
          <a:lstStyle/>
          <a:p>
            <a:pPr algn="ctr"/>
            <a:r>
              <a:rPr lang="en-IN" sz="2700" dirty="0"/>
              <a:t>14. For each product name, print the sum of number of units, total amount paid, total displayed selling price, total MRP of these units, and finally the net discount from selling price.</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309480" y="838130"/>
            <a:ext cx="9670294"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1309479" y="1122678"/>
            <a:ext cx="9503663" cy="77683"/>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sp>
        <p:nvSpPr>
          <p:cNvPr id="13" name="object 27" descr="Beige rectangle">
            <a:extLst>
              <a:ext uri="{FF2B5EF4-FFF2-40B4-BE49-F238E27FC236}">
                <a16:creationId xmlns:a16="http://schemas.microsoft.com/office/drawing/2014/main" id="{0C778DFB-C732-4CAE-A3B3-560F5565A7C3}"/>
              </a:ext>
            </a:extLst>
          </p:cNvPr>
          <p:cNvSpPr/>
          <p:nvPr/>
        </p:nvSpPr>
        <p:spPr>
          <a:xfrm flipV="1">
            <a:off x="1526445" y="1458974"/>
            <a:ext cx="9178067" cy="67847"/>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4A691540-3E6B-4743-A3A8-4C9D153A0A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7936" y="4485370"/>
            <a:ext cx="9039207" cy="1711505"/>
          </a:xfrm>
          <a:prstGeom prst="rect">
            <a:avLst/>
          </a:prstGeom>
        </p:spPr>
      </p:pic>
    </p:spTree>
    <p:extLst>
      <p:ext uri="{BB962C8B-B14F-4D97-AF65-F5344CB8AC3E}">
        <p14:creationId xmlns:p14="http://schemas.microsoft.com/office/powerpoint/2010/main" val="3399896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1241974320"/>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18</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514507" y="165837"/>
            <a:ext cx="10515600" cy="1325563"/>
          </a:xfrm>
        </p:spPr>
        <p:txBody>
          <a:bodyPr>
            <a:noAutofit/>
          </a:bodyPr>
          <a:lstStyle/>
          <a:p>
            <a:pPr algn="ctr"/>
            <a:r>
              <a:rPr lang="en-IN" sz="2700" dirty="0"/>
              <a:t>15. For every order id (exclude returns), get the product name</a:t>
            </a:r>
            <a:br>
              <a:rPr lang="en-IN" sz="2700" dirty="0"/>
            </a:br>
            <a:r>
              <a:rPr lang="en-IN" sz="2700" dirty="0"/>
              <a:t>and calculate the discount percentage from selling price. Sort by highest discount and print only those rows where discount percentage was above 10.10%</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820410" y="427824"/>
            <a:ext cx="9737779" cy="97038"/>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644934" y="782887"/>
            <a:ext cx="10211751" cy="4572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sp>
        <p:nvSpPr>
          <p:cNvPr id="13" name="object 27" descr="Beige rectangle">
            <a:extLst>
              <a:ext uri="{FF2B5EF4-FFF2-40B4-BE49-F238E27FC236}">
                <a16:creationId xmlns:a16="http://schemas.microsoft.com/office/drawing/2014/main" id="{0A0C82AC-95F4-40AF-A5A9-9BC3C2FB71CB}"/>
              </a:ext>
            </a:extLst>
          </p:cNvPr>
          <p:cNvSpPr/>
          <p:nvPr/>
        </p:nvSpPr>
        <p:spPr>
          <a:xfrm>
            <a:off x="1092149" y="1181424"/>
            <a:ext cx="9466040" cy="77644"/>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4" name="object 27" descr="Beige rectangle">
            <a:extLst>
              <a:ext uri="{FF2B5EF4-FFF2-40B4-BE49-F238E27FC236}">
                <a16:creationId xmlns:a16="http://schemas.microsoft.com/office/drawing/2014/main" id="{A90C620C-DC85-4BC1-A296-9E5306ED973B}"/>
              </a:ext>
            </a:extLst>
          </p:cNvPr>
          <p:cNvSpPr/>
          <p:nvPr/>
        </p:nvSpPr>
        <p:spPr>
          <a:xfrm flipV="1">
            <a:off x="3454399" y="1486941"/>
            <a:ext cx="4673601"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2507D7B1-7D6A-4BE9-8335-B419A08464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5924" y="4456531"/>
            <a:ext cx="7186134" cy="2073435"/>
          </a:xfrm>
          <a:prstGeom prst="rect">
            <a:avLst/>
          </a:prstGeom>
        </p:spPr>
      </p:pic>
    </p:spTree>
    <p:extLst>
      <p:ext uri="{BB962C8B-B14F-4D97-AF65-F5344CB8AC3E}">
        <p14:creationId xmlns:p14="http://schemas.microsoft.com/office/powerpoint/2010/main" val="13768788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232479941"/>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19</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87895" y="250058"/>
            <a:ext cx="10515600" cy="1325563"/>
          </a:xfrm>
        </p:spPr>
        <p:txBody>
          <a:bodyPr>
            <a:normAutofit/>
          </a:bodyPr>
          <a:lstStyle/>
          <a:p>
            <a:pPr algn="ctr"/>
            <a:r>
              <a:rPr lang="en-IN" sz="2700" dirty="0"/>
              <a:t>16. Using the per unit procurement cost in product dim, find which product category has made the most profit in both absolute amount and percentage</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309480" y="733776"/>
            <a:ext cx="9670294"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3467688" y="1422410"/>
            <a:ext cx="5353878"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sp>
        <p:nvSpPr>
          <p:cNvPr id="13" name="object 27" descr="Beige rectangle">
            <a:extLst>
              <a:ext uri="{FF2B5EF4-FFF2-40B4-BE49-F238E27FC236}">
                <a16:creationId xmlns:a16="http://schemas.microsoft.com/office/drawing/2014/main" id="{ADF7CD70-74A3-4B37-AB39-DE46984CAFBE}"/>
              </a:ext>
            </a:extLst>
          </p:cNvPr>
          <p:cNvSpPr/>
          <p:nvPr/>
        </p:nvSpPr>
        <p:spPr>
          <a:xfrm flipV="1">
            <a:off x="1590685" y="1033845"/>
            <a:ext cx="9211376"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27837577-7039-4B63-941A-F0561D9B58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7486" y="4659087"/>
            <a:ext cx="4804228" cy="776504"/>
          </a:xfrm>
          <a:prstGeom prst="rect">
            <a:avLst/>
          </a:prstGeom>
        </p:spPr>
      </p:pic>
    </p:spTree>
    <p:extLst>
      <p:ext uri="{BB962C8B-B14F-4D97-AF65-F5344CB8AC3E}">
        <p14:creationId xmlns:p14="http://schemas.microsoft.com/office/powerpoint/2010/main" val="11662857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6991350" y="2467696"/>
            <a:ext cx="5035826" cy="833856"/>
          </a:xfrm>
        </p:spPr>
        <p:txBody>
          <a:bodyPr/>
          <a:lstStyle/>
          <a:p>
            <a:r>
              <a:rPr lang="en-US" dirty="0">
                <a:solidFill>
                  <a:schemeClr val="bg1"/>
                </a:solidFill>
                <a:latin typeface="Gill Sans MT" panose="020B0502020104020203" pitchFamily="34" charset="0"/>
              </a:rPr>
              <a:t>OBJECTIVE</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7103165" y="3101009"/>
            <a:ext cx="2411896" cy="116621"/>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7378576" y="3217631"/>
            <a:ext cx="3991266" cy="1603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spc="-25" dirty="0">
                <a:solidFill>
                  <a:schemeClr val="bg2">
                    <a:lumMod val="20000"/>
                    <a:lumOff val="80000"/>
                  </a:schemeClr>
                </a:solidFill>
                <a:latin typeface="Arial"/>
                <a:cs typeface="Arial"/>
              </a:rPr>
              <a:t>To provide accurate management information relating to sales activity in order to improve sales profitability and product facilities for sales forecasting and planning at customer and product class levels.</a:t>
            </a:r>
          </a:p>
        </p:txBody>
      </p:sp>
      <p:pic>
        <p:nvPicPr>
          <p:cNvPr id="10" name="Picture 9" descr="A group of people discussing work in conference room meeting">
            <a:extLst>
              <a:ext uri="{FF2B5EF4-FFF2-40B4-BE49-F238E27FC236}">
                <a16:creationId xmlns:a16="http://schemas.microsoft.com/office/drawing/2014/main" id="{847E6012-FC2C-442D-91EB-3C9EC7073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4" y="27038"/>
            <a:ext cx="6244687" cy="6858000"/>
          </a:xfrm>
          <a:prstGeom prst="rect">
            <a:avLst/>
          </a:prstGeom>
        </p:spPr>
      </p:pic>
    </p:spTree>
    <p:extLst>
      <p:ext uri="{BB962C8B-B14F-4D97-AF65-F5344CB8AC3E}">
        <p14:creationId xmlns:p14="http://schemas.microsoft.com/office/powerpoint/2010/main" val="17939497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164194067"/>
              </p:ext>
            </p:extLst>
          </p:nvPr>
        </p:nvGraphicFramePr>
        <p:xfrm>
          <a:off x="763741" y="600706"/>
          <a:ext cx="10865264" cy="314398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20</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184080"/>
            <a:ext cx="10515600" cy="1325563"/>
          </a:xfrm>
        </p:spPr>
        <p:txBody>
          <a:bodyPr>
            <a:noAutofit/>
          </a:bodyPr>
          <a:lstStyle/>
          <a:p>
            <a:pPr algn="ctr"/>
            <a:r>
              <a:rPr lang="en-IN" sz="2700" dirty="0"/>
              <a:t>17. For every delivery person(use their name), print the total number of order ids by month in separate columns i.e. there should be one row for each delivery person id and 12 columns for every month in the year</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243063" y="465405"/>
            <a:ext cx="9670294"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3853543" y="1486781"/>
            <a:ext cx="4484914"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sp>
        <p:nvSpPr>
          <p:cNvPr id="13" name="object 27" descr="Beige rectangle">
            <a:extLst>
              <a:ext uri="{FF2B5EF4-FFF2-40B4-BE49-F238E27FC236}">
                <a16:creationId xmlns:a16="http://schemas.microsoft.com/office/drawing/2014/main" id="{735568C0-EAFD-4D9E-BF76-1A7E707C05E1}"/>
              </a:ext>
            </a:extLst>
          </p:cNvPr>
          <p:cNvSpPr/>
          <p:nvPr/>
        </p:nvSpPr>
        <p:spPr>
          <a:xfrm>
            <a:off x="1243063" y="821100"/>
            <a:ext cx="9670294"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4" name="object 27" descr="Beige rectangle">
            <a:extLst>
              <a:ext uri="{FF2B5EF4-FFF2-40B4-BE49-F238E27FC236}">
                <a16:creationId xmlns:a16="http://schemas.microsoft.com/office/drawing/2014/main" id="{426F5645-8E93-44A8-85D8-214055573798}"/>
              </a:ext>
            </a:extLst>
          </p:cNvPr>
          <p:cNvSpPr/>
          <p:nvPr/>
        </p:nvSpPr>
        <p:spPr>
          <a:xfrm>
            <a:off x="1112393" y="1194896"/>
            <a:ext cx="9917714"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045AE02E-0104-4C49-B575-E637C0651D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9999" y="4496152"/>
            <a:ext cx="7655081" cy="2043875"/>
          </a:xfrm>
          <a:prstGeom prst="rect">
            <a:avLst/>
          </a:prstGeom>
        </p:spPr>
      </p:pic>
    </p:spTree>
    <p:extLst>
      <p:ext uri="{BB962C8B-B14F-4D97-AF65-F5344CB8AC3E}">
        <p14:creationId xmlns:p14="http://schemas.microsoft.com/office/powerpoint/2010/main" val="898838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436410112"/>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21</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pPr algn="ctr"/>
            <a:r>
              <a:rPr lang="en-IN" sz="2700" dirty="0"/>
              <a:t>18. For each gender - male and female - find the absolute and percentage</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248229" y="1038162"/>
            <a:ext cx="9783291"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5138057" y="1341906"/>
            <a:ext cx="1915886"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pic>
        <p:nvPicPr>
          <p:cNvPr id="5" name="Picture 4">
            <a:extLst>
              <a:ext uri="{FF2B5EF4-FFF2-40B4-BE49-F238E27FC236}">
                <a16:creationId xmlns:a16="http://schemas.microsoft.com/office/drawing/2014/main" id="{742DF24C-694C-4175-9ABC-701EDAFBB9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8420" y="4683589"/>
            <a:ext cx="5226437" cy="1136249"/>
          </a:xfrm>
          <a:prstGeom prst="rect">
            <a:avLst/>
          </a:prstGeom>
        </p:spPr>
      </p:pic>
    </p:spTree>
    <p:extLst>
      <p:ext uri="{BB962C8B-B14F-4D97-AF65-F5344CB8AC3E}">
        <p14:creationId xmlns:p14="http://schemas.microsoft.com/office/powerpoint/2010/main" val="4074663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2173909015"/>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22</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731650" y="201135"/>
            <a:ext cx="10515600" cy="1325563"/>
          </a:xfrm>
        </p:spPr>
        <p:txBody>
          <a:bodyPr>
            <a:noAutofit/>
          </a:bodyPr>
          <a:lstStyle/>
          <a:p>
            <a:pPr algn="ctr"/>
            <a:r>
              <a:rPr lang="en-IN" sz="2700" dirty="0"/>
              <a:t>19. Generally the more numbers of units you buy, the more discount seller will give you. For 'Dell AX420' is there a relationship between number of units ordered and average</a:t>
            </a:r>
            <a:br>
              <a:rPr lang="en-IN" sz="2700" dirty="0"/>
            </a:br>
            <a:r>
              <a:rPr lang="en-IN" sz="2700" dirty="0"/>
              <a:t>discount from selling price? Take only 'buy' order types</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287357" y="496791"/>
            <a:ext cx="9417155"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471151" y="2088637"/>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1612951" y="1519944"/>
            <a:ext cx="8808305"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sp>
        <p:nvSpPr>
          <p:cNvPr id="13" name="object 27" descr="Beige rectangle">
            <a:extLst>
              <a:ext uri="{FF2B5EF4-FFF2-40B4-BE49-F238E27FC236}">
                <a16:creationId xmlns:a16="http://schemas.microsoft.com/office/drawing/2014/main" id="{5621B733-FB24-4501-B537-F8ABF8DAB3E0}"/>
              </a:ext>
            </a:extLst>
          </p:cNvPr>
          <p:cNvSpPr/>
          <p:nvPr/>
        </p:nvSpPr>
        <p:spPr>
          <a:xfrm>
            <a:off x="1612952" y="823408"/>
            <a:ext cx="8808305"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4" name="object 27" descr="Beige rectangle">
            <a:extLst>
              <a:ext uri="{FF2B5EF4-FFF2-40B4-BE49-F238E27FC236}">
                <a16:creationId xmlns:a16="http://schemas.microsoft.com/office/drawing/2014/main" id="{7FAD51D5-E862-411E-8025-812097E660BC}"/>
              </a:ext>
            </a:extLst>
          </p:cNvPr>
          <p:cNvSpPr/>
          <p:nvPr/>
        </p:nvSpPr>
        <p:spPr>
          <a:xfrm>
            <a:off x="1287357" y="1188484"/>
            <a:ext cx="9417155"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8A362D9A-DEAA-4C45-A76F-920A239813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2283" y="4553175"/>
            <a:ext cx="2978868" cy="1986852"/>
          </a:xfrm>
          <a:prstGeom prst="rect">
            <a:avLst/>
          </a:prstGeom>
        </p:spPr>
      </p:pic>
    </p:spTree>
    <p:extLst>
      <p:ext uri="{BB962C8B-B14F-4D97-AF65-F5344CB8AC3E}">
        <p14:creationId xmlns:p14="http://schemas.microsoft.com/office/powerpoint/2010/main" val="26764519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PU with binary numbers and blueprint">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0" y="0"/>
            <a:ext cx="12190411" cy="6557282"/>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911225" y="836613"/>
            <a:ext cx="5184775" cy="518477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379723" y="1900048"/>
            <a:ext cx="4770591" cy="646604"/>
          </a:xfrm>
        </p:spPr>
        <p:txBody>
          <a:bodyPr>
            <a:normAutofit/>
          </a:bodyPr>
          <a:lstStyle/>
          <a:p>
            <a:r>
              <a:rPr lang="en-US" sz="3000" dirty="0">
                <a:solidFill>
                  <a:schemeClr val="bg1"/>
                </a:solidFill>
              </a:rPr>
              <a:t>WHAT  I DID</a:t>
            </a:r>
          </a:p>
        </p:txBody>
      </p:sp>
      <p:sp>
        <p:nvSpPr>
          <p:cNvPr id="4" name="Text Placeholder 3">
            <a:extLst>
              <a:ext uri="{FF2B5EF4-FFF2-40B4-BE49-F238E27FC236}">
                <a16:creationId xmlns:a16="http://schemas.microsoft.com/office/drawing/2014/main" id="{23C936ED-4D5A-4897-BFCD-65082B328E0D}"/>
              </a:ext>
            </a:extLst>
          </p:cNvPr>
          <p:cNvSpPr>
            <a:spLocks noGrp="1"/>
          </p:cNvSpPr>
          <p:nvPr>
            <p:ph type="body" sz="half" idx="2"/>
          </p:nvPr>
        </p:nvSpPr>
        <p:spPr>
          <a:xfrm>
            <a:off x="2072476" y="2875186"/>
            <a:ext cx="4057961" cy="1431234"/>
          </a:xfrm>
        </p:spPr>
        <p:txBody>
          <a:bodyPr/>
          <a:lstStyle/>
          <a:p>
            <a:r>
              <a:rPr lang="en-US" b="1" dirty="0"/>
              <a:t>BASIC SQL</a:t>
            </a:r>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23</a:t>
            </a:fld>
            <a:endParaRPr lang="en-US" dirty="0"/>
          </a:p>
        </p:txBody>
      </p:sp>
      <p:pic>
        <p:nvPicPr>
          <p:cNvPr id="28" name="Picture Placeholder 27" descr="Check icon">
            <a:extLst>
              <a:ext uri="{FF2B5EF4-FFF2-40B4-BE49-F238E27FC236}">
                <a16:creationId xmlns:a16="http://schemas.microsoft.com/office/drawing/2014/main" id="{3CDD98F8-113E-4FB2-A33D-039AFCD9C225}"/>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a:xfrm>
            <a:off x="1339726" y="2708434"/>
            <a:ext cx="720000" cy="720000"/>
          </a:xfrm>
        </p:spPr>
      </p:pic>
      <p:pic>
        <p:nvPicPr>
          <p:cNvPr id="30" name="Picture Placeholder 29" descr="Check icon">
            <a:extLst>
              <a:ext uri="{FF2B5EF4-FFF2-40B4-BE49-F238E27FC236}">
                <a16:creationId xmlns:a16="http://schemas.microsoft.com/office/drawing/2014/main" id="{3CFFE792-5644-4DB8-9A25-D855F9B155E1}"/>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a:xfrm>
            <a:off x="1339726" y="3483770"/>
            <a:ext cx="720000" cy="719999"/>
          </a:xfrm>
        </p:spPr>
      </p:pic>
      <p:sp>
        <p:nvSpPr>
          <p:cNvPr id="18" name="Text Placeholder 17">
            <a:extLst>
              <a:ext uri="{FF2B5EF4-FFF2-40B4-BE49-F238E27FC236}">
                <a16:creationId xmlns:a16="http://schemas.microsoft.com/office/drawing/2014/main" id="{C3A22FC4-1B49-46F9-A55E-33AACF2DEBBB}"/>
              </a:ext>
            </a:extLst>
          </p:cNvPr>
          <p:cNvSpPr>
            <a:spLocks noGrp="1"/>
          </p:cNvSpPr>
          <p:nvPr>
            <p:ph type="body" sz="half" idx="23"/>
          </p:nvPr>
        </p:nvSpPr>
        <p:spPr>
          <a:xfrm>
            <a:off x="2072475" y="3638054"/>
            <a:ext cx="4057961" cy="472239"/>
          </a:xfrm>
        </p:spPr>
        <p:txBody>
          <a:bodyPr/>
          <a:lstStyle/>
          <a:p>
            <a:r>
              <a:rPr lang="en-US" b="1" dirty="0"/>
              <a:t>SQL JOINS</a:t>
            </a:r>
          </a:p>
        </p:txBody>
      </p:sp>
      <p:pic>
        <p:nvPicPr>
          <p:cNvPr id="32" name="Picture Placeholder 31" descr="Check icon">
            <a:extLst>
              <a:ext uri="{FF2B5EF4-FFF2-40B4-BE49-F238E27FC236}">
                <a16:creationId xmlns:a16="http://schemas.microsoft.com/office/drawing/2014/main" id="{A80E0D18-9ED0-4449-BE73-35CBF01D1A4D}"/>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a:stretch>
            <a:fillRect/>
          </a:stretch>
        </p:blipFill>
        <p:spPr>
          <a:xfrm>
            <a:off x="1339726" y="4259105"/>
            <a:ext cx="720000" cy="719999"/>
          </a:xfrm>
        </p:spPr>
      </p:pic>
      <p:sp>
        <p:nvSpPr>
          <p:cNvPr id="20" name="Text Placeholder 19">
            <a:extLst>
              <a:ext uri="{FF2B5EF4-FFF2-40B4-BE49-F238E27FC236}">
                <a16:creationId xmlns:a16="http://schemas.microsoft.com/office/drawing/2014/main" id="{53C06E93-5E4C-46CA-9FB4-1640A2DC1748}"/>
              </a:ext>
            </a:extLst>
          </p:cNvPr>
          <p:cNvSpPr>
            <a:spLocks noGrp="1"/>
          </p:cNvSpPr>
          <p:nvPr>
            <p:ph type="body" sz="half" idx="25"/>
          </p:nvPr>
        </p:nvSpPr>
        <p:spPr>
          <a:xfrm>
            <a:off x="2072475" y="4433825"/>
            <a:ext cx="4057961" cy="402241"/>
          </a:xfrm>
        </p:spPr>
        <p:txBody>
          <a:bodyPr/>
          <a:lstStyle/>
          <a:p>
            <a:r>
              <a:rPr lang="en-US" b="1" dirty="0"/>
              <a:t>ADVANCED SQL</a:t>
            </a:r>
          </a:p>
        </p:txBody>
      </p:sp>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473385" y="2395266"/>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82403995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221006"/>
            <a:ext cx="12191999" cy="7300011"/>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93600" y="3043512"/>
            <a:ext cx="6348413" cy="1780496"/>
          </a:xfrm>
          <a:prstGeom prst="rect">
            <a:avLst/>
          </a:prstGeom>
          <a:solidFill>
            <a:schemeClr val="accent2"/>
          </a:solidFill>
        </p:spPr>
        <p:txBody>
          <a:bodyPr lIns="1548000" tIns="216000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1179806" y="3933760"/>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1062613" y="2728790"/>
            <a:ext cx="4859215" cy="1780495"/>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99"/>
            <a:ext cx="12188825" cy="6856214"/>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775" y="-1687"/>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232218"/>
            <a:ext cx="10515600" cy="1887738"/>
          </a:xfrm>
        </p:spPr>
        <p:txBody>
          <a:bodyPr/>
          <a:lstStyle/>
          <a:p>
            <a:r>
              <a:rPr lang="en-US" dirty="0">
                <a:solidFill>
                  <a:schemeClr val="bg1"/>
                </a:solidFill>
              </a:rPr>
              <a:t>DATABASE DESCRIPTION</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graphicFrame>
        <p:nvGraphicFramePr>
          <p:cNvPr id="13" name="Content Placeholder 12" descr="Table">
            <a:extLst>
              <a:ext uri="{FF2B5EF4-FFF2-40B4-BE49-F238E27FC236}">
                <a16:creationId xmlns:a16="http://schemas.microsoft.com/office/drawing/2014/main" id="{1D6AB21B-0AB3-44DD-AD8E-D2EDD77DEA42}"/>
              </a:ext>
            </a:extLst>
          </p:cNvPr>
          <p:cNvGraphicFramePr>
            <a:graphicFrameLocks noGrp="1"/>
          </p:cNvGraphicFramePr>
          <p:nvPr>
            <p:ph sz="half" idx="4294967295"/>
            <p:extLst>
              <p:ext uri="{D42A27DB-BD31-4B8C-83A1-F6EECF244321}">
                <p14:modId xmlns:p14="http://schemas.microsoft.com/office/powerpoint/2010/main" val="2100981933"/>
              </p:ext>
            </p:extLst>
          </p:nvPr>
        </p:nvGraphicFramePr>
        <p:xfrm>
          <a:off x="668562" y="1116255"/>
          <a:ext cx="11194587" cy="5504628"/>
        </p:xfrm>
        <a:graphic>
          <a:graphicData uri="http://schemas.openxmlformats.org/drawingml/2006/table">
            <a:tbl>
              <a:tblPr firstRow="1" bandRow="1">
                <a:tableStyleId>{5C22544A-7EE6-4342-B048-85BDC9FD1C3A}</a:tableStyleId>
              </a:tblPr>
              <a:tblGrid>
                <a:gridCol w="1973396">
                  <a:extLst>
                    <a:ext uri="{9D8B030D-6E8A-4147-A177-3AD203B41FA5}">
                      <a16:colId xmlns:a16="http://schemas.microsoft.com/office/drawing/2014/main" val="3572385518"/>
                    </a:ext>
                  </a:extLst>
                </a:gridCol>
                <a:gridCol w="2881059">
                  <a:extLst>
                    <a:ext uri="{9D8B030D-6E8A-4147-A177-3AD203B41FA5}">
                      <a16:colId xmlns:a16="http://schemas.microsoft.com/office/drawing/2014/main" val="1440817424"/>
                    </a:ext>
                  </a:extLst>
                </a:gridCol>
                <a:gridCol w="1988035">
                  <a:extLst>
                    <a:ext uri="{9D8B030D-6E8A-4147-A177-3AD203B41FA5}">
                      <a16:colId xmlns:a16="http://schemas.microsoft.com/office/drawing/2014/main" val="1835666774"/>
                    </a:ext>
                  </a:extLst>
                </a:gridCol>
                <a:gridCol w="1987052">
                  <a:extLst>
                    <a:ext uri="{9D8B030D-6E8A-4147-A177-3AD203B41FA5}">
                      <a16:colId xmlns:a16="http://schemas.microsoft.com/office/drawing/2014/main" val="3312468757"/>
                    </a:ext>
                  </a:extLst>
                </a:gridCol>
                <a:gridCol w="2365045">
                  <a:extLst>
                    <a:ext uri="{9D8B030D-6E8A-4147-A177-3AD203B41FA5}">
                      <a16:colId xmlns:a16="http://schemas.microsoft.com/office/drawing/2014/main" val="388103177"/>
                    </a:ext>
                  </a:extLst>
                </a:gridCol>
              </a:tblGrid>
              <a:tr h="749748">
                <a:tc>
                  <a:txBody>
                    <a:bodyPr/>
                    <a:lstStyle/>
                    <a:p>
                      <a:pPr algn="ctr"/>
                      <a:r>
                        <a:rPr lang="en-US" sz="1800" b="1" dirty="0">
                          <a:solidFill>
                            <a:schemeClr val="accent1"/>
                          </a:solidFill>
                          <a:latin typeface="+mj-lt"/>
                        </a:rPr>
                        <a:t>CUSTOMER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b="1" dirty="0">
                          <a:solidFill>
                            <a:schemeClr val="accent1"/>
                          </a:solidFill>
                          <a:latin typeface="+mj-lt"/>
                        </a:rPr>
                        <a:t>PRODUCTS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b="1" dirty="0">
                          <a:solidFill>
                            <a:schemeClr val="accent1"/>
                          </a:solidFill>
                          <a:latin typeface="+mj-lt"/>
                        </a:rPr>
                        <a:t>PINCODE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b="1" dirty="0">
                          <a:solidFill>
                            <a:schemeClr val="accent1"/>
                          </a:solidFill>
                          <a:latin typeface="+mj-lt"/>
                        </a:rPr>
                        <a:t>DELIVERY</a:t>
                      </a:r>
                    </a:p>
                    <a:p>
                      <a:pPr algn="ctr"/>
                      <a:r>
                        <a:rPr lang="en-US" sz="1800" b="1" dirty="0">
                          <a:solidFill>
                            <a:schemeClr val="accent1"/>
                          </a:solidFill>
                          <a:latin typeface="+mj-lt"/>
                        </a:rPr>
                        <a:t>PERSON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b="1" dirty="0">
                          <a:solidFill>
                            <a:schemeClr val="accent1"/>
                          </a:solidFill>
                          <a:latin typeface="+mj-lt"/>
                        </a:rPr>
                        <a:t>ORDER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20738"/>
                  </a:ext>
                </a:extLst>
              </a:tr>
              <a:tr h="43896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Cust _ 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First _ name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Last _ name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Email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Phone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Primary _ pin code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Gender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Dob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Joining _ date</a:t>
                      </a: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i="1" kern="1200" spc="-25" dirty="0">
                        <a:solidFill>
                          <a:schemeClr val="bg2">
                            <a:lumMod val="20000"/>
                            <a:lumOff val="80000"/>
                          </a:schemeClr>
                        </a:solidFill>
                        <a:latin typeface="+mn-lt"/>
                        <a:ea typeface="+mn-ea"/>
                        <a:cs typeface="Arial"/>
                      </a:endParaRP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i="1" kern="1200" spc="-25" dirty="0">
                        <a:solidFill>
                          <a:schemeClr val="bg2">
                            <a:lumMod val="20000"/>
                            <a:lumOff val="80000"/>
                          </a:schemeClr>
                        </a:solidFill>
                        <a:latin typeface="+mn-lt"/>
                        <a:ea typeface="+mn-ea"/>
                        <a:cs typeface="Arial"/>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i="1" kern="1200" spc="-25" dirty="0">
                        <a:solidFill>
                          <a:schemeClr val="bg2">
                            <a:lumMod val="20000"/>
                            <a:lumOff val="80000"/>
                          </a:schemeClr>
                        </a:solidFill>
                        <a:latin typeface="+mn-lt"/>
                        <a:ea typeface="+mn-ea"/>
                        <a:cs typeface="Arial"/>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Product _ 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Product _ name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Brand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Category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Procurement _ cost _ per _ unit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MRP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i="1" kern="1200" spc="-25" dirty="0">
                        <a:solidFill>
                          <a:schemeClr val="bg2">
                            <a:lumMod val="20000"/>
                            <a:lumOff val="80000"/>
                          </a:schemeClr>
                        </a:solidFill>
                        <a:latin typeface="+mn-lt"/>
                        <a:ea typeface="+mn-ea"/>
                        <a:cs typeface="Aria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i="1" kern="1200" spc="-25" dirty="0">
                        <a:solidFill>
                          <a:schemeClr val="bg2">
                            <a:lumMod val="20000"/>
                            <a:lumOff val="80000"/>
                          </a:schemeClr>
                        </a:solidFill>
                        <a:latin typeface="+mn-lt"/>
                        <a:ea typeface="+mn-ea"/>
                        <a:cs typeface="Arial"/>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i="1" kern="1200" spc="-25" dirty="0">
                        <a:solidFill>
                          <a:schemeClr val="bg2">
                            <a:lumMod val="20000"/>
                            <a:lumOff val="80000"/>
                          </a:schemeClr>
                        </a:solidFill>
                        <a:latin typeface="+mn-lt"/>
                        <a:ea typeface="+mn-ea"/>
                        <a:cs typeface="Arial"/>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Pin code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State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city</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Delivery _ person _ 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Name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Joining _ date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kern="1200" spc="-25" dirty="0">
                          <a:solidFill>
                            <a:schemeClr val="bg2">
                              <a:lumMod val="20000"/>
                              <a:lumOff val="80000"/>
                            </a:schemeClr>
                          </a:solidFill>
                          <a:latin typeface="+mn-lt"/>
                          <a:ea typeface="+mn-ea"/>
                          <a:cs typeface="Arial"/>
                        </a:rPr>
                        <a:t>Pin code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Order _ id,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Order _ type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Cust _ id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Order _ date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Delivery _ date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 tot _ units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Displayed _ selling _p rice_ per _ unit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Total _ amount _ paid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Product _ 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Delivery _ person _ 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 payment _ type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i="1" kern="1200" spc="-25" dirty="0">
                          <a:solidFill>
                            <a:schemeClr val="bg2">
                              <a:lumMod val="20000"/>
                              <a:lumOff val="80000"/>
                            </a:schemeClr>
                          </a:solidFill>
                          <a:latin typeface="+mn-lt"/>
                          <a:ea typeface="+mn-ea"/>
                          <a:cs typeface="Arial"/>
                        </a:rPr>
                        <a:t>delivery_ pin code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800" i="1" kern="1200" spc="-25" dirty="0">
                        <a:solidFill>
                          <a:schemeClr val="bg2">
                            <a:lumMod val="20000"/>
                            <a:lumOff val="80000"/>
                          </a:schemeClr>
                        </a:solidFill>
                        <a:latin typeface="+mn-lt"/>
                        <a:ea typeface="+mn-ea"/>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01753"/>
                  </a:ext>
                </a:extLst>
              </a:tr>
            </a:tbl>
          </a:graphicData>
        </a:graphic>
      </p:graphicFrame>
      <p:sp>
        <p:nvSpPr>
          <p:cNvPr id="11" name="object 5" descr="Beige rectangle">
            <a:extLst>
              <a:ext uri="{FF2B5EF4-FFF2-40B4-BE49-F238E27FC236}">
                <a16:creationId xmlns:a16="http://schemas.microsoft.com/office/drawing/2014/main" id="{B07BA1F9-2C19-4C07-B29B-18B9FBCC4755}"/>
              </a:ext>
            </a:extLst>
          </p:cNvPr>
          <p:cNvSpPr/>
          <p:nvPr/>
        </p:nvSpPr>
        <p:spPr>
          <a:xfrm flipV="1">
            <a:off x="870283" y="933379"/>
            <a:ext cx="5395572"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28" name="Straight Connector 27">
            <a:extLst>
              <a:ext uri="{FF2B5EF4-FFF2-40B4-BE49-F238E27FC236}">
                <a16:creationId xmlns:a16="http://schemas.microsoft.com/office/drawing/2014/main" id="{ADFFF81A-3D26-4C15-A773-4FBBA1A19A4F}"/>
              </a:ext>
            </a:extLst>
          </p:cNvPr>
          <p:cNvCxnSpPr/>
          <p:nvPr/>
        </p:nvCxnSpPr>
        <p:spPr>
          <a:xfrm>
            <a:off x="668562" y="1771634"/>
            <a:ext cx="11157398" cy="0"/>
          </a:xfrm>
          <a:prstGeom prst="line">
            <a:avLst/>
          </a:prstGeom>
          <a:ln>
            <a:solidFill>
              <a:schemeClr val="bg2"/>
            </a:solidFill>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E086971-7A7B-4E64-9F76-D099DB4480CD}"/>
              </a:ext>
            </a:extLst>
          </p:cNvPr>
          <p:cNvCxnSpPr/>
          <p:nvPr/>
        </p:nvCxnSpPr>
        <p:spPr>
          <a:xfrm>
            <a:off x="668562" y="1116255"/>
            <a:ext cx="11194587"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6321585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751354220"/>
              </p:ext>
            </p:extLst>
          </p:nvPr>
        </p:nvGraphicFramePr>
        <p:xfrm>
          <a:off x="1974575" y="2130473"/>
          <a:ext cx="7182678" cy="142035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pPr algn="ctr"/>
            <a:r>
              <a:rPr lang="en-IN" sz="2700" dirty="0"/>
              <a:t>1. How many customers do not have DOB information   available?</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785257" y="1009602"/>
            <a:ext cx="8577943"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extLst>
              <p:ext uri="{D42A27DB-BD31-4B8C-83A1-F6EECF244321}">
                <p14:modId xmlns:p14="http://schemas.microsoft.com/office/powerpoint/2010/main" val="2592617970"/>
              </p:ext>
            </p:extLst>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5197759" y="1346241"/>
            <a:ext cx="1738932" cy="95232"/>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pic>
        <p:nvPicPr>
          <p:cNvPr id="40" name="Picture 39">
            <a:extLst>
              <a:ext uri="{FF2B5EF4-FFF2-40B4-BE49-F238E27FC236}">
                <a16:creationId xmlns:a16="http://schemas.microsoft.com/office/drawing/2014/main" id="{132F918C-65D3-4EA0-A75C-504AAF37A0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3647" y="4586533"/>
            <a:ext cx="2623893" cy="1132862"/>
          </a:xfrm>
          <a:prstGeom prst="rect">
            <a:avLst/>
          </a:prstGeom>
        </p:spPr>
      </p:pic>
    </p:spTree>
    <p:extLst>
      <p:ext uri="{BB962C8B-B14F-4D97-AF65-F5344CB8AC3E}">
        <p14:creationId xmlns:p14="http://schemas.microsoft.com/office/powerpoint/2010/main" val="35144704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305220424"/>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pPr algn="ctr"/>
            <a:r>
              <a:rPr lang="en-IN" sz="2700" dirty="0"/>
              <a:t>2. How many customers are there in each pin code and gender combination?</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116187" y="1017184"/>
            <a:ext cx="9913920" cy="79454"/>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5035890" y="1314515"/>
            <a:ext cx="2076110" cy="89945"/>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pic>
        <p:nvPicPr>
          <p:cNvPr id="5" name="Picture 4">
            <a:extLst>
              <a:ext uri="{FF2B5EF4-FFF2-40B4-BE49-F238E27FC236}">
                <a16:creationId xmlns:a16="http://schemas.microsoft.com/office/drawing/2014/main" id="{6A81F689-BDAD-4588-99C5-D8A0B971BC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3844" y="4518881"/>
            <a:ext cx="5711686" cy="2043875"/>
          </a:xfrm>
          <a:prstGeom prst="rect">
            <a:avLst/>
          </a:prstGeom>
        </p:spPr>
      </p:pic>
    </p:spTree>
    <p:extLst>
      <p:ext uri="{BB962C8B-B14F-4D97-AF65-F5344CB8AC3E}">
        <p14:creationId xmlns:p14="http://schemas.microsoft.com/office/powerpoint/2010/main" val="36489410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2843369111"/>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pPr algn="ctr"/>
            <a:r>
              <a:rPr lang="en-IN" sz="2700" dirty="0"/>
              <a:t>3. Print product name and MRP for products which have more than 50000 MRP?</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112393" y="1006700"/>
            <a:ext cx="9917714"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a:off x="4779478" y="1401239"/>
            <a:ext cx="2583543" cy="8046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pic>
        <p:nvPicPr>
          <p:cNvPr id="9" name="Picture 8">
            <a:extLst>
              <a:ext uri="{FF2B5EF4-FFF2-40B4-BE49-F238E27FC236}">
                <a16:creationId xmlns:a16="http://schemas.microsoft.com/office/drawing/2014/main" id="{6614D105-F26F-42AC-B1F4-5630CBEA96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651" y="4600929"/>
            <a:ext cx="3357722" cy="1516071"/>
          </a:xfrm>
          <a:prstGeom prst="rect">
            <a:avLst/>
          </a:prstGeom>
        </p:spPr>
      </p:pic>
    </p:spTree>
    <p:extLst>
      <p:ext uri="{BB962C8B-B14F-4D97-AF65-F5344CB8AC3E}">
        <p14:creationId xmlns:p14="http://schemas.microsoft.com/office/powerpoint/2010/main" val="40768721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2627332350"/>
              </p:ext>
            </p:extLst>
          </p:nvPr>
        </p:nvGraphicFramePr>
        <p:xfrm>
          <a:off x="892193" y="1504138"/>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pPr algn="ctr"/>
            <a:r>
              <a:rPr lang="en-IN" sz="2700" dirty="0"/>
              <a:t>4. How many delivery person are there in each pin code?</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1471536" y="1272781"/>
            <a:ext cx="9232976"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pic>
        <p:nvPicPr>
          <p:cNvPr id="8" name="Picture 7">
            <a:extLst>
              <a:ext uri="{FF2B5EF4-FFF2-40B4-BE49-F238E27FC236}">
                <a16:creationId xmlns:a16="http://schemas.microsoft.com/office/drawing/2014/main" id="{D6F401CB-E379-40B8-ABD0-19FFDFD2FA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0185" y="4496152"/>
            <a:ext cx="3439885" cy="2043875"/>
          </a:xfrm>
          <a:prstGeom prst="rect">
            <a:avLst/>
          </a:prstGeom>
        </p:spPr>
      </p:pic>
    </p:spTree>
    <p:extLst>
      <p:ext uri="{BB962C8B-B14F-4D97-AF65-F5344CB8AC3E}">
        <p14:creationId xmlns:p14="http://schemas.microsoft.com/office/powerpoint/2010/main" val="117997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3267892860"/>
              </p:ext>
            </p:extLst>
          </p:nvPr>
        </p:nvGraphicFramePr>
        <p:xfrm>
          <a:off x="820410" y="1516876"/>
          <a:ext cx="10648434" cy="2260263"/>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101599" y="55871"/>
            <a:ext cx="11858171" cy="1519750"/>
          </a:xfrm>
        </p:spPr>
        <p:txBody>
          <a:bodyPr>
            <a:noAutofit/>
          </a:bodyPr>
          <a:lstStyle/>
          <a:p>
            <a:r>
              <a:rPr lang="en-IN" sz="2700" dirty="0"/>
              <a:t>5. For each Pin code, print the count of orders, sum of total amount paid, average amount paid, maximum amount paid, minimum amount paid for the transactions which were paid by 'cash’. Take only 'buy' order types</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flipV="1">
            <a:off x="232231" y="594782"/>
            <a:ext cx="11467842"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232230" y="1316603"/>
            <a:ext cx="11059884" cy="45721"/>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sp>
        <p:nvSpPr>
          <p:cNvPr id="13" name="object 27" descr="Beige rectangle">
            <a:extLst>
              <a:ext uri="{FF2B5EF4-FFF2-40B4-BE49-F238E27FC236}">
                <a16:creationId xmlns:a16="http://schemas.microsoft.com/office/drawing/2014/main" id="{7CC12523-335B-4C31-B0E9-58753E167BD7}"/>
              </a:ext>
            </a:extLst>
          </p:cNvPr>
          <p:cNvSpPr/>
          <p:nvPr/>
        </p:nvSpPr>
        <p:spPr>
          <a:xfrm flipV="1">
            <a:off x="235010" y="961540"/>
            <a:ext cx="11590950" cy="4572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D4F5CB71-6617-4543-B408-7D53628B0B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3147" y="4484914"/>
            <a:ext cx="8400396" cy="2043875"/>
          </a:xfrm>
          <a:prstGeom prst="rect">
            <a:avLst/>
          </a:prstGeom>
        </p:spPr>
      </p:pic>
    </p:spTree>
    <p:extLst>
      <p:ext uri="{BB962C8B-B14F-4D97-AF65-F5344CB8AC3E}">
        <p14:creationId xmlns:p14="http://schemas.microsoft.com/office/powerpoint/2010/main" val="19788928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722897309"/>
              </p:ext>
            </p:extLst>
          </p:nvPr>
        </p:nvGraphicFramePr>
        <p:xfrm>
          <a:off x="820410" y="1516877"/>
          <a:ext cx="10648434" cy="225908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9</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0" y="0"/>
            <a:ext cx="11468844" cy="1687131"/>
          </a:xfrm>
        </p:spPr>
        <p:txBody>
          <a:bodyPr>
            <a:normAutofit/>
          </a:bodyPr>
          <a:lstStyle/>
          <a:p>
            <a:r>
              <a:rPr lang="en-IN" sz="2700" dirty="0"/>
              <a:t>6. For each delivery _ person _ id, print the count of orders and total amount paid for product _ id = 12350 or 12348 and total units &gt; 8. Sort the output by total amount paid in descending order. Take only 'buy' order types</a:t>
            </a:r>
            <a:endParaRPr lang="en-US" sz="2700"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flipV="1">
            <a:off x="145443" y="348107"/>
            <a:ext cx="10829364" cy="111176"/>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nvGraphicFramePr>
        <p:xfrm>
          <a:off x="9549095"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87895" y="1743196"/>
            <a:ext cx="5632175" cy="147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30" name="object 27" descr="Beige rectangle">
            <a:extLst>
              <a:ext uri="{FF2B5EF4-FFF2-40B4-BE49-F238E27FC236}">
                <a16:creationId xmlns:a16="http://schemas.microsoft.com/office/drawing/2014/main" id="{F4DF9EE2-2E41-4259-B58C-DAE8859EA1BD}"/>
              </a:ext>
            </a:extLst>
          </p:cNvPr>
          <p:cNvSpPr/>
          <p:nvPr/>
        </p:nvSpPr>
        <p:spPr>
          <a:xfrm flipV="1">
            <a:off x="120315" y="1475728"/>
            <a:ext cx="1911685"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1" name="Content Placeholder 10">
            <a:extLst>
              <a:ext uri="{FF2B5EF4-FFF2-40B4-BE49-F238E27FC236}">
                <a16:creationId xmlns:a16="http://schemas.microsoft.com/office/drawing/2014/main" id="{29FD31D7-E36A-4648-98BA-803CFA78B770}"/>
              </a:ext>
            </a:extLst>
          </p:cNvPr>
          <p:cNvSpPr>
            <a:spLocks noGrp="1"/>
          </p:cNvSpPr>
          <p:nvPr>
            <p:ph sz="half" idx="1"/>
          </p:nvPr>
        </p:nvSpPr>
        <p:spPr>
          <a:xfrm>
            <a:off x="731650" y="4131027"/>
            <a:ext cx="10431780" cy="2043875"/>
          </a:xfrm>
        </p:spPr>
        <p:txBody>
          <a:bodyPr>
            <a:normAutofit/>
          </a:bodyPr>
          <a:lstStyle/>
          <a:p>
            <a:pPr marL="0" indent="0">
              <a:buNone/>
            </a:pPr>
            <a:r>
              <a:rPr lang="en-IN" sz="2000" b="1" dirty="0"/>
              <a:t>OUTPUT:</a:t>
            </a:r>
          </a:p>
        </p:txBody>
      </p:sp>
      <p:sp>
        <p:nvSpPr>
          <p:cNvPr id="13" name="object 27" descr="Beige rectangle">
            <a:extLst>
              <a:ext uri="{FF2B5EF4-FFF2-40B4-BE49-F238E27FC236}">
                <a16:creationId xmlns:a16="http://schemas.microsoft.com/office/drawing/2014/main" id="{057C178B-029B-4BE2-9937-B3C7BA76C921}"/>
              </a:ext>
            </a:extLst>
          </p:cNvPr>
          <p:cNvSpPr/>
          <p:nvPr/>
        </p:nvSpPr>
        <p:spPr>
          <a:xfrm flipV="1">
            <a:off x="145443" y="814347"/>
            <a:ext cx="11177958"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4" name="object 27" descr="Beige rectangle">
            <a:extLst>
              <a:ext uri="{FF2B5EF4-FFF2-40B4-BE49-F238E27FC236}">
                <a16:creationId xmlns:a16="http://schemas.microsoft.com/office/drawing/2014/main" id="{16C5D039-2071-4800-8760-1704E618C6E0}"/>
              </a:ext>
            </a:extLst>
          </p:cNvPr>
          <p:cNvSpPr/>
          <p:nvPr/>
        </p:nvSpPr>
        <p:spPr>
          <a:xfrm flipV="1">
            <a:off x="56469" y="1122679"/>
            <a:ext cx="10829364" cy="100198"/>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F7A1331E-40AD-40BC-A81D-F67171F632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8369" y="4537935"/>
            <a:ext cx="5490660" cy="2043875"/>
          </a:xfrm>
          <a:prstGeom prst="rect">
            <a:avLst/>
          </a:prstGeom>
        </p:spPr>
      </p:pic>
    </p:spTree>
    <p:extLst>
      <p:ext uri="{BB962C8B-B14F-4D97-AF65-F5344CB8AC3E}">
        <p14:creationId xmlns:p14="http://schemas.microsoft.com/office/powerpoint/2010/main" val="1404628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395</TotalTime>
  <Words>791</Words>
  <Application>Microsoft Office PowerPoint</Application>
  <PresentationFormat>Widescreen</PresentationFormat>
  <Paragraphs>138</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vt:lpstr>
      <vt:lpstr>Calibri</vt:lpstr>
      <vt:lpstr>Gill Sans MT</vt:lpstr>
      <vt:lpstr>Office Theme</vt:lpstr>
      <vt:lpstr>SALES ANALYSIS </vt:lpstr>
      <vt:lpstr>OBJECTIVE</vt:lpstr>
      <vt:lpstr>DATABASE DESCRIPTION</vt:lpstr>
      <vt:lpstr>1. How many customers do not have DOB information   available?</vt:lpstr>
      <vt:lpstr>2. How many customers are there in each pin code and gender combination?</vt:lpstr>
      <vt:lpstr>3. Print product name and MRP for products which have more than 50000 MRP?</vt:lpstr>
      <vt:lpstr>4. How many delivery person are there in each pin code?</vt:lpstr>
      <vt:lpstr>5. For each Pin code, print the count of orders, sum of total amount paid, average amount paid, maximum amount paid, minimum amount paid for the transactions which were paid by 'cash’. Take only 'buy' order types</vt:lpstr>
      <vt:lpstr>6. For each delivery _ person _ id, print the count of orders and total amount paid for product _ id = 12350 or 12348 and total units &gt; 8. Sort the output by total amount paid in descending order. Take only 'buy' order types</vt:lpstr>
      <vt:lpstr>7. Print the Full names (first name plus last name) for customers that have email on“ g mail. com"?</vt:lpstr>
      <vt:lpstr>8. Which pin code has average amount paid more than 150,000? Take only 'buy' order types</vt:lpstr>
      <vt:lpstr>9. Create following columns from order _ dim data order date, order day ,order month , order year</vt:lpstr>
      <vt:lpstr>10. How many total orders were there in each month and how many of them were returned? Add a column for return rate too.</vt:lpstr>
      <vt:lpstr>11. How many units have been sold by each brand? Also get total returned units for each brand.</vt:lpstr>
      <vt:lpstr>12. How many distinct customers and delivery boys are there in each state?</vt:lpstr>
      <vt:lpstr>13. For every customer, print how many total units were ordered, how many units were ordered from their primary pin code and how many were ordered not from the primary pin code. Also calculate the percentage of total units which were ordered from primary pin code Sort by the age column in desc </vt:lpstr>
      <vt:lpstr>14. For each product name, print the sum of number of units, total amount paid, total displayed selling price, total MRP of these units, and finally the net discount from selling price.</vt:lpstr>
      <vt:lpstr>15. For every order id (exclude returns), get the product name and calculate the discount percentage from selling price. Sort by highest discount and print only those rows where discount percentage was above 10.10%</vt:lpstr>
      <vt:lpstr>16. Using the per unit procurement cost in product dim, find which product category has made the most profit in both absolute amount and percentage</vt:lpstr>
      <vt:lpstr>17. For every delivery person(use their name), print the total number of order ids by month in separate columns i.e. there should be one row for each delivery person id and 12 columns for every month in the year</vt:lpstr>
      <vt:lpstr>18. For each gender - male and female - find the absolute and percentage</vt:lpstr>
      <vt:lpstr>19. Generally the more numbers of units you buy, the more discount seller will give you. For 'Dell AX420' is there a relationship between number of units ordered and average discount from selling price? Take only 'buy' order types</vt:lpstr>
      <vt:lpstr>WHAT  I DID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SERVICES MARKETING PLAN</dc:title>
  <dc:creator>ADMIN</dc:creator>
  <cp:lastModifiedBy>ADMIN</cp:lastModifiedBy>
  <cp:revision>35</cp:revision>
  <dcterms:created xsi:type="dcterms:W3CDTF">2024-03-31T06:13:07Z</dcterms:created>
  <dcterms:modified xsi:type="dcterms:W3CDTF">2024-03-31T12:48:51Z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