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21374100" cy="15113000"/>
  <p:notesSz cx="6858000" cy="9144000"/>
  <p:embeddedFontLst>
    <p:embeddedFont>
      <p:font typeface="Canva Sans" panose="020B0604020202020204" charset="0"/>
      <p:regular r:id="rId3"/>
    </p:embeddedFont>
    <p:embeddedFont>
      <p:font typeface="Canva Sans Bold" panose="020B0604020202020204" charset="0"/>
      <p:regular r:id="rId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27" d="100"/>
          <a:sy n="27" d="100"/>
        </p:scale>
        <p:origin x="216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8.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hyperlink" Target="mailto:madhumitha.d2021@vitstudent.ac.i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hyperlink" Target="mailto:Keerthi.aj2021@vitstudent.ac.in" TargetMode="External"/><Relationship Id="rId5" Type="http://schemas.openxmlformats.org/officeDocument/2006/relationships/image" Target="../media/image4.png"/><Relationship Id="rId10" Type="http://schemas.openxmlformats.org/officeDocument/2006/relationships/hyperlink" Target="mailto:Nikshitha.s2021@vitstudent.ac.in" TargetMode="External"/><Relationship Id="rId4" Type="http://schemas.openxmlformats.org/officeDocument/2006/relationships/image" Target="../media/image3.png"/><Relationship Id="rId9" Type="http://schemas.openxmlformats.org/officeDocument/2006/relationships/hyperlink" Target="mailto:Kalyanasundaram.v2021@vitstudent.ac.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6634" y="153980"/>
            <a:ext cx="20806574" cy="2518421"/>
            <a:chOff x="0" y="0"/>
            <a:chExt cx="3728303" cy="451273"/>
          </a:xfrm>
        </p:grpSpPr>
        <p:sp>
          <p:nvSpPr>
            <p:cNvPr id="3" name="Freeform 3"/>
            <p:cNvSpPr/>
            <p:nvPr/>
          </p:nvSpPr>
          <p:spPr>
            <a:xfrm>
              <a:off x="0" y="0"/>
              <a:ext cx="3728303" cy="451273"/>
            </a:xfrm>
            <a:custGeom>
              <a:avLst/>
              <a:gdLst/>
              <a:ahLst/>
              <a:cxnLst/>
              <a:rect l="l" t="t" r="r" b="b"/>
              <a:pathLst>
                <a:path w="3728303" h="451273">
                  <a:moveTo>
                    <a:pt x="0" y="0"/>
                  </a:moveTo>
                  <a:lnTo>
                    <a:pt x="3728303" y="0"/>
                  </a:lnTo>
                  <a:lnTo>
                    <a:pt x="3728303" y="451273"/>
                  </a:lnTo>
                  <a:lnTo>
                    <a:pt x="0" y="451273"/>
                  </a:lnTo>
                  <a:close/>
                </a:path>
              </a:pathLst>
            </a:custGeom>
            <a:solidFill>
              <a:srgbClr val="005A9C"/>
            </a:solidFill>
          </p:spPr>
          <p:txBody>
            <a:bodyPr/>
            <a:lstStyle/>
            <a:p>
              <a:endParaRPr lang="en-IN"/>
            </a:p>
          </p:txBody>
        </p:sp>
        <p:sp>
          <p:nvSpPr>
            <p:cNvPr id="4" name="TextBox 4"/>
            <p:cNvSpPr txBox="1"/>
            <p:nvPr/>
          </p:nvSpPr>
          <p:spPr>
            <a:xfrm>
              <a:off x="0" y="-57150"/>
              <a:ext cx="3728303" cy="508423"/>
            </a:xfrm>
            <a:prstGeom prst="rect">
              <a:avLst/>
            </a:prstGeom>
          </p:spPr>
          <p:txBody>
            <a:bodyPr lIns="50800" tIns="50800" rIns="50800" bIns="50800" rtlCol="0" anchor="ctr"/>
            <a:lstStyle/>
            <a:p>
              <a:pPr algn="ctr">
                <a:lnSpc>
                  <a:spcPts val="4060"/>
                </a:lnSpc>
                <a:spcBef>
                  <a:spcPct val="0"/>
                </a:spcBef>
              </a:pPr>
              <a:endParaRPr/>
            </a:p>
          </p:txBody>
        </p:sp>
      </p:grpSp>
      <p:sp>
        <p:nvSpPr>
          <p:cNvPr id="5" name="Freeform 5"/>
          <p:cNvSpPr/>
          <p:nvPr/>
        </p:nvSpPr>
        <p:spPr>
          <a:xfrm>
            <a:off x="179527" y="317004"/>
            <a:ext cx="5769402" cy="2192373"/>
          </a:xfrm>
          <a:custGeom>
            <a:avLst/>
            <a:gdLst/>
            <a:ahLst/>
            <a:cxnLst/>
            <a:rect l="l" t="t" r="r" b="b"/>
            <a:pathLst>
              <a:path w="5769402" h="2192373">
                <a:moveTo>
                  <a:pt x="0" y="0"/>
                </a:moveTo>
                <a:lnTo>
                  <a:pt x="5769402" y="0"/>
                </a:lnTo>
                <a:lnTo>
                  <a:pt x="5769402" y="2192373"/>
                </a:lnTo>
                <a:lnTo>
                  <a:pt x="0" y="2192373"/>
                </a:lnTo>
                <a:lnTo>
                  <a:pt x="0" y="0"/>
                </a:lnTo>
                <a:close/>
              </a:path>
            </a:pathLst>
          </a:custGeom>
          <a:blipFill>
            <a:blip r:embed="rId2"/>
            <a:stretch>
              <a:fillRect/>
            </a:stretch>
          </a:blipFill>
        </p:spPr>
        <p:txBody>
          <a:bodyPr/>
          <a:lstStyle/>
          <a:p>
            <a:endParaRPr lang="en-IN"/>
          </a:p>
        </p:txBody>
      </p:sp>
      <p:sp>
        <p:nvSpPr>
          <p:cNvPr id="6" name="TextBox 6"/>
          <p:cNvSpPr txBox="1"/>
          <p:nvPr/>
        </p:nvSpPr>
        <p:spPr>
          <a:xfrm>
            <a:off x="238803" y="7084244"/>
            <a:ext cx="7078927" cy="4198585"/>
          </a:xfrm>
          <a:prstGeom prst="rect">
            <a:avLst/>
          </a:prstGeom>
        </p:spPr>
        <p:txBody>
          <a:bodyPr wrap="square" lIns="0" tIns="0" rIns="0" bIns="0" rtlCol="0" anchor="t">
            <a:spAutoFit/>
          </a:bodyPr>
          <a:lstStyle/>
          <a:p>
            <a:pPr algn="just">
              <a:lnSpc>
                <a:spcPts val="2520"/>
              </a:lnSpc>
            </a:pPr>
            <a:r>
              <a:rPr lang="en-US" sz="1800" b="1" dirty="0">
                <a:solidFill>
                  <a:srgbClr val="000000"/>
                </a:solidFill>
                <a:latin typeface="Canva Sans Bold"/>
                <a:ea typeface="Canva Sans Bold"/>
                <a:cs typeface="Canva Sans Bold"/>
                <a:sym typeface="Canva Sans Bold"/>
              </a:rPr>
              <a:t>OBJECTIVES</a:t>
            </a:r>
          </a:p>
          <a:p>
            <a:pPr algn="just" rtl="0">
              <a:buFont typeface="Arial" panose="020B0604020202020204" pitchFamily="34" charset="0"/>
              <a:buChar char="•"/>
            </a:pPr>
            <a:r>
              <a:rPr lang="en-IN" b="1" dirty="0"/>
              <a:t>Early Detection</a:t>
            </a:r>
            <a:r>
              <a:rPr lang="en-IN" dirty="0"/>
              <a:t>: Accurately identify fish diseases (White Spot, Red Spot, </a:t>
            </a:r>
          </a:p>
          <a:p>
            <a:pPr algn="just" rtl="0"/>
            <a:r>
              <a:rPr lang="en-IN" dirty="0"/>
              <a:t>Fin Rot) at their onset using AI-driven image analysis and water quality correlations.</a:t>
            </a:r>
          </a:p>
          <a:p>
            <a:pPr algn="just" rtl="0">
              <a:buFont typeface="Arial" panose="020B0604020202020204" pitchFamily="34" charset="0"/>
              <a:buChar char="•"/>
            </a:pPr>
            <a:r>
              <a:rPr lang="en-IN" b="1" dirty="0"/>
              <a:t>Continuous Monitoring</a:t>
            </a:r>
            <a:r>
              <a:rPr lang="en-IN" dirty="0"/>
              <a:t>: Deploy IoT sensors to track critical water parameters (temperature, dissolved oxygen, pH, nitrate, ammonia, turbidity, salinity) 24/7, ensuring proactive health management.</a:t>
            </a:r>
          </a:p>
          <a:p>
            <a:pPr algn="just" rtl="0">
              <a:buFont typeface="Arial" panose="020B0604020202020204" pitchFamily="34" charset="0"/>
              <a:buChar char="•"/>
            </a:pPr>
            <a:r>
              <a:rPr lang="en-IN" b="1" dirty="0"/>
              <a:t>Predictive Analytics</a:t>
            </a:r>
            <a:r>
              <a:rPr lang="en-IN" dirty="0"/>
              <a:t>: Build robust ML models to forecast disease outbreaks, enabling preventive measures before symptoms escalate.</a:t>
            </a:r>
          </a:p>
          <a:p>
            <a:pPr algn="just" rtl="0">
              <a:buFont typeface="Arial" panose="020B0604020202020204" pitchFamily="34" charset="0"/>
              <a:buChar char="•"/>
            </a:pPr>
            <a:r>
              <a:rPr lang="en-IN" b="1" dirty="0"/>
              <a:t>Farmer Empowerment</a:t>
            </a:r>
            <a:r>
              <a:rPr lang="en-IN" dirty="0"/>
              <a:t>: Deliver real-time alerts and expert recommendations via a user-friendly mobile app or dashboard, simplifying decision-making.</a:t>
            </a:r>
          </a:p>
          <a:p>
            <a:pPr algn="just" rtl="0">
              <a:buFont typeface="Arial" panose="020B0604020202020204" pitchFamily="34" charset="0"/>
              <a:buChar char="•"/>
            </a:pPr>
            <a:r>
              <a:rPr lang="en-IN" b="1" dirty="0"/>
              <a:t>Sustainability Goal</a:t>
            </a:r>
            <a:r>
              <a:rPr lang="en-IN" dirty="0"/>
              <a:t>: Minimize environmental impact and economic losses coming under </a:t>
            </a:r>
            <a:r>
              <a:rPr lang="en-IN" b="1" dirty="0"/>
              <a:t>SDG 14 LIFE UNDER WATER</a:t>
            </a:r>
            <a:r>
              <a:rPr lang="en-IN" dirty="0"/>
              <a:t>, supporting eco-friendly aquaculture practices aligned with global sustainability targets.</a:t>
            </a:r>
          </a:p>
        </p:txBody>
      </p:sp>
      <p:sp>
        <p:nvSpPr>
          <p:cNvPr id="7" name="TextBox 7"/>
          <p:cNvSpPr txBox="1"/>
          <p:nvPr/>
        </p:nvSpPr>
        <p:spPr>
          <a:xfrm>
            <a:off x="7738969" y="3032141"/>
            <a:ext cx="5710672" cy="5429692"/>
          </a:xfrm>
          <a:prstGeom prst="rect">
            <a:avLst/>
          </a:prstGeom>
        </p:spPr>
        <p:txBody>
          <a:bodyPr lIns="0" tIns="0" rIns="0" bIns="0" rtlCol="0" anchor="t">
            <a:spAutoFit/>
          </a:bodyPr>
          <a:lstStyle/>
          <a:p>
            <a:pPr algn="l">
              <a:lnSpc>
                <a:spcPts val="2520"/>
              </a:lnSpc>
            </a:pPr>
            <a:r>
              <a:rPr lang="en-US" sz="1800" b="1" dirty="0">
                <a:solidFill>
                  <a:srgbClr val="000000"/>
                </a:solidFill>
                <a:latin typeface="Canva Sans Bold"/>
                <a:ea typeface="Canva Sans Bold"/>
                <a:cs typeface="Canva Sans Bold"/>
                <a:sym typeface="Canva Sans Bold"/>
              </a:rPr>
              <a:t>METHODOLOGY </a:t>
            </a:r>
          </a:p>
          <a:p>
            <a:pPr marL="285750" indent="-285750" algn="l">
              <a:lnSpc>
                <a:spcPts val="2520"/>
              </a:lnSpc>
              <a:spcBef>
                <a:spcPct val="0"/>
              </a:spcBef>
              <a:buFont typeface="Arial" panose="020B0604020202020204" pitchFamily="34" charset="0"/>
              <a:buChar char="•"/>
            </a:pPr>
            <a:r>
              <a:rPr lang="en-US" sz="1800" dirty="0">
                <a:solidFill>
                  <a:srgbClr val="000000"/>
                </a:solidFill>
                <a:latin typeface="Canva Sans"/>
                <a:ea typeface="Canva Sans"/>
                <a:cs typeface="Canva Sans"/>
                <a:sym typeface="Canva Sans"/>
              </a:rPr>
              <a:t>Data Collection: IoT sensors track water quality (temperature, pH, oxygen, etc.); dataset includes fish health indicators.</a:t>
            </a:r>
          </a:p>
          <a:p>
            <a:pPr marL="285750" indent="-285750" algn="l">
              <a:lnSpc>
                <a:spcPts val="2520"/>
              </a:lnSpc>
              <a:spcBef>
                <a:spcPct val="0"/>
              </a:spcBef>
              <a:buFont typeface="Arial" panose="020B0604020202020204" pitchFamily="34" charset="0"/>
              <a:buChar char="•"/>
            </a:pPr>
            <a:r>
              <a:rPr lang="en-US" sz="1800" dirty="0">
                <a:solidFill>
                  <a:srgbClr val="000000"/>
                </a:solidFill>
                <a:latin typeface="Canva Sans"/>
                <a:ea typeface="Canva Sans"/>
                <a:cs typeface="Canva Sans"/>
                <a:sym typeface="Canva Sans"/>
              </a:rPr>
              <a:t>Preprocessing: Clean data by removing outliers, imputing missing values, and normalizing features.</a:t>
            </a:r>
          </a:p>
          <a:p>
            <a:pPr marL="285750" indent="-285750" algn="l">
              <a:lnSpc>
                <a:spcPts val="2520"/>
              </a:lnSpc>
              <a:spcBef>
                <a:spcPct val="0"/>
              </a:spcBef>
              <a:buFont typeface="Arial" panose="020B0604020202020204" pitchFamily="34" charset="0"/>
              <a:buChar char="•"/>
            </a:pPr>
            <a:r>
              <a:rPr lang="en-US" sz="1800" dirty="0">
                <a:solidFill>
                  <a:srgbClr val="000000"/>
                </a:solidFill>
                <a:latin typeface="Canva Sans"/>
                <a:ea typeface="Canva Sans"/>
                <a:cs typeface="Canva Sans"/>
                <a:sym typeface="Canva Sans"/>
              </a:rPr>
              <a:t>EDA: Analyze correlations (e.g., turbidity vs. oxygen) and visualize trends.</a:t>
            </a:r>
          </a:p>
          <a:p>
            <a:pPr marL="285750" indent="-285750" algn="l">
              <a:lnSpc>
                <a:spcPts val="2520"/>
              </a:lnSpc>
              <a:spcBef>
                <a:spcPct val="0"/>
              </a:spcBef>
              <a:buFont typeface="Arial" panose="020B0604020202020204" pitchFamily="34" charset="0"/>
              <a:buChar char="•"/>
            </a:pPr>
            <a:r>
              <a:rPr lang="en-US" sz="1800" dirty="0">
                <a:solidFill>
                  <a:srgbClr val="000000"/>
                </a:solidFill>
                <a:latin typeface="Canva Sans"/>
                <a:ea typeface="Canva Sans"/>
                <a:cs typeface="Canva Sans"/>
                <a:sym typeface="Canva Sans"/>
              </a:rPr>
              <a:t>Model Development: Train CNN for image-based disease detection and ANN for water quality predictions using TensorFlow/</a:t>
            </a:r>
            <a:r>
              <a:rPr lang="en-US" sz="1800" dirty="0" err="1">
                <a:solidFill>
                  <a:srgbClr val="000000"/>
                </a:solidFill>
                <a:latin typeface="Canva Sans"/>
                <a:ea typeface="Canva Sans"/>
                <a:cs typeface="Canva Sans"/>
                <a:sym typeface="Canva Sans"/>
              </a:rPr>
              <a:t>Keras</a:t>
            </a:r>
            <a:r>
              <a:rPr lang="en-US" sz="1800" dirty="0">
                <a:solidFill>
                  <a:srgbClr val="000000"/>
                </a:solidFill>
                <a:latin typeface="Canva Sans"/>
                <a:ea typeface="Canva Sans"/>
                <a:cs typeface="Canva Sans"/>
                <a:sym typeface="Canva Sans"/>
              </a:rPr>
              <a:t>.</a:t>
            </a:r>
          </a:p>
          <a:p>
            <a:pPr marL="285750" indent="-285750" algn="l">
              <a:lnSpc>
                <a:spcPts val="2520"/>
              </a:lnSpc>
              <a:spcBef>
                <a:spcPct val="0"/>
              </a:spcBef>
              <a:buFont typeface="Arial" panose="020B0604020202020204" pitchFamily="34" charset="0"/>
              <a:buChar char="•"/>
            </a:pPr>
            <a:r>
              <a:rPr lang="en-US" sz="1800" dirty="0">
                <a:solidFill>
                  <a:srgbClr val="000000"/>
                </a:solidFill>
                <a:latin typeface="Canva Sans"/>
                <a:ea typeface="Canva Sans"/>
                <a:cs typeface="Canva Sans"/>
                <a:sym typeface="Canva Sans"/>
              </a:rPr>
              <a:t>Real-Time System: Deploy models for live predictions, with alerts via a mobile app or REST API.</a:t>
            </a:r>
          </a:p>
          <a:p>
            <a:pPr marL="285750" indent="-285750" algn="l">
              <a:lnSpc>
                <a:spcPts val="2520"/>
              </a:lnSpc>
              <a:spcBef>
                <a:spcPct val="0"/>
              </a:spcBef>
              <a:buFont typeface="Arial" panose="020B0604020202020204" pitchFamily="34" charset="0"/>
              <a:buChar char="•"/>
            </a:pPr>
            <a:r>
              <a:rPr lang="en-US" sz="1800" dirty="0">
                <a:solidFill>
                  <a:srgbClr val="000000"/>
                </a:solidFill>
                <a:latin typeface="Canva Sans"/>
                <a:ea typeface="Canva Sans"/>
                <a:cs typeface="Canva Sans"/>
                <a:sym typeface="Canva Sans"/>
              </a:rPr>
              <a:t>Hardware: Use IoT sensors and Raspberry Pi for data collection and processing.</a:t>
            </a:r>
          </a:p>
        </p:txBody>
      </p:sp>
      <p:grpSp>
        <p:nvGrpSpPr>
          <p:cNvPr id="8" name="Group 8"/>
          <p:cNvGrpSpPr/>
          <p:nvPr/>
        </p:nvGrpSpPr>
        <p:grpSpPr>
          <a:xfrm>
            <a:off x="179527" y="2901001"/>
            <a:ext cx="7263028" cy="3875114"/>
            <a:chOff x="0" y="0"/>
            <a:chExt cx="1301453" cy="865279"/>
          </a:xfrm>
        </p:grpSpPr>
        <p:sp>
          <p:nvSpPr>
            <p:cNvPr id="9" name="Freeform 9"/>
            <p:cNvSpPr/>
            <p:nvPr/>
          </p:nvSpPr>
          <p:spPr>
            <a:xfrm>
              <a:off x="0" y="0"/>
              <a:ext cx="1301453" cy="865279"/>
            </a:xfrm>
            <a:custGeom>
              <a:avLst/>
              <a:gdLst/>
              <a:ahLst/>
              <a:cxnLst/>
              <a:rect l="l" t="t" r="r" b="b"/>
              <a:pathLst>
                <a:path w="1301453" h="865279">
                  <a:moveTo>
                    <a:pt x="0" y="0"/>
                  </a:moveTo>
                  <a:lnTo>
                    <a:pt x="1301453" y="0"/>
                  </a:lnTo>
                  <a:lnTo>
                    <a:pt x="1301453" y="865279"/>
                  </a:lnTo>
                  <a:lnTo>
                    <a:pt x="0" y="865279"/>
                  </a:lnTo>
                  <a:close/>
                </a:path>
              </a:pathLst>
            </a:custGeom>
            <a:solidFill>
              <a:srgbClr val="000000">
                <a:alpha val="0"/>
              </a:srgbClr>
            </a:solidFill>
            <a:ln w="19050" cap="sq">
              <a:solidFill>
                <a:srgbClr val="000000"/>
              </a:solidFill>
              <a:prstDash val="solid"/>
              <a:miter/>
            </a:ln>
          </p:spPr>
          <p:txBody>
            <a:bodyPr/>
            <a:lstStyle/>
            <a:p>
              <a:endParaRPr lang="en-IN"/>
            </a:p>
          </p:txBody>
        </p:sp>
        <p:sp>
          <p:nvSpPr>
            <p:cNvPr id="10" name="TextBox 10"/>
            <p:cNvSpPr txBox="1"/>
            <p:nvPr/>
          </p:nvSpPr>
          <p:spPr>
            <a:xfrm>
              <a:off x="0" y="-57150"/>
              <a:ext cx="1301453" cy="922429"/>
            </a:xfrm>
            <a:prstGeom prst="rect">
              <a:avLst/>
            </a:prstGeom>
          </p:spPr>
          <p:txBody>
            <a:bodyPr lIns="50800" tIns="50800" rIns="50800" bIns="50800" rtlCol="0" anchor="ctr"/>
            <a:lstStyle/>
            <a:p>
              <a:pPr algn="ctr">
                <a:lnSpc>
                  <a:spcPts val="4060"/>
                </a:lnSpc>
              </a:pPr>
              <a:endParaRPr/>
            </a:p>
          </p:txBody>
        </p:sp>
      </p:grpSp>
      <p:sp>
        <p:nvSpPr>
          <p:cNvPr id="11" name="TextBox 11"/>
          <p:cNvSpPr txBox="1"/>
          <p:nvPr/>
        </p:nvSpPr>
        <p:spPr>
          <a:xfrm>
            <a:off x="202097" y="11483296"/>
            <a:ext cx="7217888" cy="3667671"/>
          </a:xfrm>
          <a:prstGeom prst="rect">
            <a:avLst/>
          </a:prstGeom>
        </p:spPr>
        <p:txBody>
          <a:bodyPr wrap="square" lIns="0" tIns="0" rIns="0" bIns="0" rtlCol="0" anchor="t">
            <a:spAutoFit/>
          </a:bodyPr>
          <a:lstStyle/>
          <a:p>
            <a:pPr algn="l">
              <a:lnSpc>
                <a:spcPts val="2520"/>
              </a:lnSpc>
            </a:pPr>
            <a:r>
              <a:rPr lang="en-US" sz="1800" b="1" dirty="0">
                <a:solidFill>
                  <a:srgbClr val="000000"/>
                </a:solidFill>
                <a:latin typeface="Canva Sans Bold"/>
                <a:ea typeface="Canva Sans Bold"/>
                <a:cs typeface="Canva Sans Bold"/>
                <a:sym typeface="Canva Sans Bold"/>
              </a:rPr>
              <a:t>SCOPE OF THE PROJECT</a:t>
            </a:r>
          </a:p>
          <a:p>
            <a:pPr rtl="0">
              <a:buFont typeface="Arial" panose="020B0604020202020204" pitchFamily="34" charset="0"/>
              <a:buChar char="•"/>
            </a:pPr>
            <a:r>
              <a:rPr lang="en-US" b="1" dirty="0"/>
              <a:t>Technological Core</a:t>
            </a:r>
            <a:r>
              <a:rPr lang="en-US" dirty="0"/>
              <a:t>: Employs CNN for image-based symptom detection, ANN for water quality-based predictions, and IoT for continuous environmental monitoring.</a:t>
            </a:r>
          </a:p>
          <a:p>
            <a:pPr rtl="0">
              <a:buFont typeface="Arial" panose="020B0604020202020204" pitchFamily="34" charset="0"/>
              <a:buChar char="•"/>
            </a:pPr>
            <a:r>
              <a:rPr lang="en-US" b="1" dirty="0"/>
              <a:t>Practical Applications</a:t>
            </a:r>
            <a:r>
              <a:rPr lang="en-US" dirty="0"/>
              <a:t>: Designed for smallholder farms and industrial aquaculture, with a mobile app (Flutter/React Native) and cloud scalability for global deployment.</a:t>
            </a:r>
          </a:p>
          <a:p>
            <a:pPr rtl="0">
              <a:buFont typeface="Arial" panose="020B0604020202020204" pitchFamily="34" charset="0"/>
              <a:buChar char="•"/>
            </a:pPr>
            <a:r>
              <a:rPr lang="en-US" b="1" dirty="0"/>
              <a:t>Limitations Addressed</a:t>
            </a:r>
            <a:r>
              <a:rPr lang="en-US" dirty="0"/>
              <a:t>: Restricted to specified diseases; requires high-quality images and reliable sensor data. Future iterations will expand disease coverage and enhance robustness.</a:t>
            </a:r>
          </a:p>
          <a:p>
            <a:pPr rtl="0">
              <a:buFont typeface="Arial" panose="020B0604020202020204" pitchFamily="34" charset="0"/>
              <a:buChar char="•"/>
            </a:pPr>
            <a:r>
              <a:rPr lang="en-US" b="1" dirty="0" err="1"/>
              <a:t>Novelty</a:t>
            </a:r>
            <a:r>
              <a:rPr lang="en-US" dirty="0" err="1"/>
              <a:t>:Oursystem</a:t>
            </a:r>
            <a:r>
              <a:rPr lang="en-US" dirty="0"/>
              <a:t> integrates image and environmental data, offering a holistic approach absent in many existing solutions.</a:t>
            </a:r>
          </a:p>
          <a:p>
            <a:pPr algn="l">
              <a:lnSpc>
                <a:spcPts val="2520"/>
              </a:lnSpc>
              <a:spcBef>
                <a:spcPct val="0"/>
              </a:spcBef>
            </a:pPr>
            <a:endParaRPr lang="en-US" sz="1800" dirty="0">
              <a:solidFill>
                <a:srgbClr val="000000"/>
              </a:solidFill>
              <a:latin typeface="Canva Sans"/>
              <a:ea typeface="Canva Sans"/>
              <a:cs typeface="Canva Sans"/>
              <a:sym typeface="Canva Sans"/>
            </a:endParaRPr>
          </a:p>
        </p:txBody>
      </p:sp>
      <p:grpSp>
        <p:nvGrpSpPr>
          <p:cNvPr id="12" name="Group 12"/>
          <p:cNvGrpSpPr/>
          <p:nvPr/>
        </p:nvGrpSpPr>
        <p:grpSpPr>
          <a:xfrm>
            <a:off x="619607" y="1684938"/>
            <a:ext cx="12972374" cy="6798303"/>
            <a:chOff x="0" y="-57150"/>
            <a:chExt cx="2324502" cy="1218179"/>
          </a:xfrm>
        </p:grpSpPr>
        <p:sp>
          <p:nvSpPr>
            <p:cNvPr id="13" name="Freeform 13"/>
            <p:cNvSpPr/>
            <p:nvPr/>
          </p:nvSpPr>
          <p:spPr>
            <a:xfrm>
              <a:off x="1244567" y="155590"/>
              <a:ext cx="1079935" cy="1005439"/>
            </a:xfrm>
            <a:custGeom>
              <a:avLst/>
              <a:gdLst/>
              <a:ahLst/>
              <a:cxnLst/>
              <a:rect l="l" t="t" r="r" b="b"/>
              <a:pathLst>
                <a:path w="1079935" h="1005439">
                  <a:moveTo>
                    <a:pt x="0" y="0"/>
                  </a:moveTo>
                  <a:lnTo>
                    <a:pt x="1079935" y="0"/>
                  </a:lnTo>
                  <a:lnTo>
                    <a:pt x="1079935" y="1005439"/>
                  </a:lnTo>
                  <a:lnTo>
                    <a:pt x="0" y="1005439"/>
                  </a:lnTo>
                  <a:close/>
                </a:path>
              </a:pathLst>
            </a:custGeom>
            <a:solidFill>
              <a:srgbClr val="000000">
                <a:alpha val="0"/>
              </a:srgbClr>
            </a:solidFill>
            <a:ln w="19050" cap="sq">
              <a:solidFill>
                <a:srgbClr val="000000"/>
              </a:solidFill>
              <a:prstDash val="solid"/>
              <a:miter/>
            </a:ln>
          </p:spPr>
          <p:txBody>
            <a:bodyPr/>
            <a:lstStyle/>
            <a:p>
              <a:endParaRPr lang="en-IN" dirty="0"/>
            </a:p>
          </p:txBody>
        </p:sp>
        <p:sp>
          <p:nvSpPr>
            <p:cNvPr id="14" name="TextBox 14"/>
            <p:cNvSpPr txBox="1"/>
            <p:nvPr/>
          </p:nvSpPr>
          <p:spPr>
            <a:xfrm>
              <a:off x="0" y="-57150"/>
              <a:ext cx="1079935" cy="1062589"/>
            </a:xfrm>
            <a:prstGeom prst="rect">
              <a:avLst/>
            </a:prstGeom>
          </p:spPr>
          <p:txBody>
            <a:bodyPr lIns="50800" tIns="50800" rIns="50800" bIns="50800" rtlCol="0" anchor="ctr"/>
            <a:lstStyle/>
            <a:p>
              <a:pPr algn="ctr">
                <a:lnSpc>
                  <a:spcPts val="4060"/>
                </a:lnSpc>
              </a:pPr>
              <a:endParaRPr/>
            </a:p>
          </p:txBody>
        </p:sp>
      </p:grpSp>
      <p:grpSp>
        <p:nvGrpSpPr>
          <p:cNvPr id="15" name="Group 15"/>
          <p:cNvGrpSpPr/>
          <p:nvPr/>
        </p:nvGrpSpPr>
        <p:grpSpPr>
          <a:xfrm>
            <a:off x="-12927079" y="219510"/>
            <a:ext cx="20311572" cy="11054953"/>
            <a:chOff x="0" y="-57150"/>
            <a:chExt cx="3636841" cy="1738840"/>
          </a:xfrm>
        </p:grpSpPr>
        <p:sp>
          <p:nvSpPr>
            <p:cNvPr id="16" name="Freeform 16"/>
            <p:cNvSpPr/>
            <p:nvPr/>
          </p:nvSpPr>
          <p:spPr>
            <a:xfrm>
              <a:off x="2336377" y="1004358"/>
              <a:ext cx="1300464" cy="677332"/>
            </a:xfrm>
            <a:custGeom>
              <a:avLst/>
              <a:gdLst/>
              <a:ahLst/>
              <a:cxnLst/>
              <a:rect l="l" t="t" r="r" b="b"/>
              <a:pathLst>
                <a:path w="1301453" h="643634">
                  <a:moveTo>
                    <a:pt x="0" y="0"/>
                  </a:moveTo>
                  <a:lnTo>
                    <a:pt x="1301453" y="0"/>
                  </a:lnTo>
                  <a:lnTo>
                    <a:pt x="1301453" y="643634"/>
                  </a:lnTo>
                  <a:lnTo>
                    <a:pt x="0" y="643634"/>
                  </a:lnTo>
                  <a:close/>
                </a:path>
              </a:pathLst>
            </a:custGeom>
            <a:solidFill>
              <a:srgbClr val="000000">
                <a:alpha val="0"/>
              </a:srgbClr>
            </a:solidFill>
            <a:ln w="19050" cap="sq">
              <a:solidFill>
                <a:srgbClr val="000000"/>
              </a:solidFill>
              <a:prstDash val="solid"/>
              <a:miter/>
            </a:ln>
          </p:spPr>
          <p:txBody>
            <a:bodyPr/>
            <a:lstStyle/>
            <a:p>
              <a:endParaRPr lang="en-IN" dirty="0"/>
            </a:p>
          </p:txBody>
        </p:sp>
        <p:sp>
          <p:nvSpPr>
            <p:cNvPr id="17" name="TextBox 17"/>
            <p:cNvSpPr txBox="1"/>
            <p:nvPr/>
          </p:nvSpPr>
          <p:spPr>
            <a:xfrm>
              <a:off x="0" y="-57150"/>
              <a:ext cx="1301453" cy="700784"/>
            </a:xfrm>
            <a:prstGeom prst="rect">
              <a:avLst/>
            </a:prstGeom>
          </p:spPr>
          <p:txBody>
            <a:bodyPr lIns="50800" tIns="50800" rIns="50800" bIns="50800" rtlCol="0" anchor="ctr"/>
            <a:lstStyle/>
            <a:p>
              <a:pPr algn="ctr">
                <a:lnSpc>
                  <a:spcPts val="4060"/>
                </a:lnSpc>
              </a:pPr>
              <a:endParaRPr/>
            </a:p>
          </p:txBody>
        </p:sp>
      </p:grpSp>
      <p:grpSp>
        <p:nvGrpSpPr>
          <p:cNvPr id="18" name="Group 18"/>
          <p:cNvGrpSpPr/>
          <p:nvPr/>
        </p:nvGrpSpPr>
        <p:grpSpPr>
          <a:xfrm>
            <a:off x="-9884769" y="11243320"/>
            <a:ext cx="17310706" cy="3869680"/>
            <a:chOff x="0" y="-57150"/>
            <a:chExt cx="3101884" cy="577355"/>
          </a:xfrm>
        </p:grpSpPr>
        <p:sp>
          <p:nvSpPr>
            <p:cNvPr id="19" name="Freeform 19"/>
            <p:cNvSpPr/>
            <p:nvPr/>
          </p:nvSpPr>
          <p:spPr>
            <a:xfrm>
              <a:off x="1800431" y="-20617"/>
              <a:ext cx="1301453" cy="520205"/>
            </a:xfrm>
            <a:custGeom>
              <a:avLst/>
              <a:gdLst/>
              <a:ahLst/>
              <a:cxnLst/>
              <a:rect l="l" t="t" r="r" b="b"/>
              <a:pathLst>
                <a:path w="1301453" h="520205">
                  <a:moveTo>
                    <a:pt x="0" y="0"/>
                  </a:moveTo>
                  <a:lnTo>
                    <a:pt x="1301453" y="0"/>
                  </a:lnTo>
                  <a:lnTo>
                    <a:pt x="1301453" y="520205"/>
                  </a:lnTo>
                  <a:lnTo>
                    <a:pt x="0" y="520205"/>
                  </a:lnTo>
                  <a:close/>
                </a:path>
              </a:pathLst>
            </a:custGeom>
            <a:solidFill>
              <a:srgbClr val="000000">
                <a:alpha val="0"/>
              </a:srgbClr>
            </a:solidFill>
            <a:ln w="19050" cap="sq">
              <a:solidFill>
                <a:srgbClr val="000000"/>
              </a:solidFill>
              <a:prstDash val="solid"/>
              <a:miter/>
            </a:ln>
          </p:spPr>
          <p:txBody>
            <a:bodyPr/>
            <a:lstStyle/>
            <a:p>
              <a:endParaRPr lang="en-IN" dirty="0"/>
            </a:p>
          </p:txBody>
        </p:sp>
        <p:sp>
          <p:nvSpPr>
            <p:cNvPr id="20" name="TextBox 20"/>
            <p:cNvSpPr txBox="1"/>
            <p:nvPr/>
          </p:nvSpPr>
          <p:spPr>
            <a:xfrm>
              <a:off x="0" y="-57150"/>
              <a:ext cx="1301453" cy="577355"/>
            </a:xfrm>
            <a:prstGeom prst="rect">
              <a:avLst/>
            </a:prstGeom>
          </p:spPr>
          <p:txBody>
            <a:bodyPr lIns="50800" tIns="50800" rIns="50800" bIns="50800" rtlCol="0" anchor="ctr"/>
            <a:lstStyle/>
            <a:p>
              <a:pPr algn="ctr">
                <a:lnSpc>
                  <a:spcPts val="4060"/>
                </a:lnSpc>
              </a:pPr>
              <a:endParaRPr/>
            </a:p>
          </p:txBody>
        </p:sp>
      </p:grpSp>
      <p:sp>
        <p:nvSpPr>
          <p:cNvPr id="25" name="TextBox 25"/>
          <p:cNvSpPr txBox="1"/>
          <p:nvPr/>
        </p:nvSpPr>
        <p:spPr>
          <a:xfrm>
            <a:off x="13968598" y="2952283"/>
            <a:ext cx="7043266" cy="3185487"/>
          </a:xfrm>
          <a:prstGeom prst="rect">
            <a:avLst/>
          </a:prstGeom>
        </p:spPr>
        <p:txBody>
          <a:bodyPr lIns="0" tIns="0" rIns="0" bIns="0" rtlCol="0" anchor="t">
            <a:spAutoFit/>
          </a:bodyPr>
          <a:lstStyle/>
          <a:p>
            <a:pPr algn="l">
              <a:lnSpc>
                <a:spcPts val="2520"/>
              </a:lnSpc>
            </a:pPr>
            <a:r>
              <a:rPr lang="en-US" sz="1800" b="1" dirty="0">
                <a:solidFill>
                  <a:srgbClr val="000000"/>
                </a:solidFill>
                <a:latin typeface="Canva Sans Bold"/>
                <a:ea typeface="Canva Sans Bold"/>
                <a:cs typeface="Canva Sans Bold"/>
                <a:sym typeface="Canva Sans Bold"/>
              </a:rPr>
              <a:t>RESULTS AND DISCUSSION</a:t>
            </a:r>
          </a:p>
          <a:p>
            <a:pPr marL="388620" lvl="1" indent="-194310" algn="l">
              <a:lnSpc>
                <a:spcPts val="2520"/>
              </a:lnSpc>
              <a:buFont typeface="Arial"/>
              <a:buChar char="•"/>
            </a:pPr>
            <a:r>
              <a:rPr lang="en-US" sz="1800" dirty="0">
                <a:solidFill>
                  <a:srgbClr val="000000"/>
                </a:solidFill>
                <a:latin typeface="Canva Sans"/>
                <a:ea typeface="Canva Sans"/>
                <a:cs typeface="Canva Sans"/>
                <a:sym typeface="Canva Sans"/>
              </a:rPr>
              <a:t>Dataset: Processed 605,373 records, reduced to 601,089 after outlier removal.</a:t>
            </a:r>
          </a:p>
          <a:p>
            <a:pPr marL="388620" lvl="1" indent="-194310" algn="l">
              <a:lnSpc>
                <a:spcPts val="2520"/>
              </a:lnSpc>
              <a:buFont typeface="Arial"/>
              <a:buChar char="•"/>
            </a:pPr>
            <a:r>
              <a:rPr lang="en-US" sz="1800" dirty="0">
                <a:solidFill>
                  <a:srgbClr val="000000"/>
                </a:solidFill>
                <a:latin typeface="Canva Sans"/>
                <a:ea typeface="Canva Sans"/>
                <a:cs typeface="Canva Sans"/>
                <a:sym typeface="Canva Sans"/>
              </a:rPr>
              <a:t>Key </a:t>
            </a:r>
            <a:r>
              <a:rPr lang="en-US" sz="1800" dirty="0" err="1">
                <a:solidFill>
                  <a:srgbClr val="000000"/>
                </a:solidFill>
                <a:latin typeface="Canva Sans"/>
                <a:ea typeface="Canva Sans"/>
                <a:cs typeface="Canva Sans"/>
                <a:sym typeface="Canva Sans"/>
              </a:rPr>
              <a:t>Insights:High</a:t>
            </a:r>
            <a:r>
              <a:rPr lang="en-US" sz="1800" dirty="0">
                <a:solidFill>
                  <a:srgbClr val="000000"/>
                </a:solidFill>
                <a:latin typeface="Canva Sans"/>
                <a:ea typeface="Canva Sans"/>
                <a:cs typeface="Canva Sans"/>
                <a:sym typeface="Canva Sans"/>
              </a:rPr>
              <a:t> turbidity lowers dissolved oxygen, increasing disease </a:t>
            </a:r>
            <a:r>
              <a:rPr lang="en-US" sz="1800" dirty="0" err="1">
                <a:solidFill>
                  <a:srgbClr val="000000"/>
                </a:solidFill>
                <a:latin typeface="Canva Sans"/>
                <a:ea typeface="Canva Sans"/>
                <a:cs typeface="Canva Sans"/>
                <a:sym typeface="Canva Sans"/>
              </a:rPr>
              <a:t>risk.Nitrate</a:t>
            </a:r>
            <a:r>
              <a:rPr lang="en-US" sz="1800" dirty="0">
                <a:solidFill>
                  <a:srgbClr val="000000"/>
                </a:solidFill>
                <a:latin typeface="Canva Sans"/>
                <a:ea typeface="Canva Sans"/>
                <a:cs typeface="Canva Sans"/>
                <a:sym typeface="Canva Sans"/>
              </a:rPr>
              <a:t> and ammonia outliers were critical for accurate predictions.</a:t>
            </a:r>
          </a:p>
          <a:p>
            <a:pPr marL="388620" lvl="1" indent="-194310" algn="l">
              <a:lnSpc>
                <a:spcPts val="2520"/>
              </a:lnSpc>
              <a:buFont typeface="Arial"/>
              <a:buChar char="•"/>
            </a:pPr>
            <a:r>
              <a:rPr lang="en-US" sz="1800" dirty="0">
                <a:solidFill>
                  <a:srgbClr val="000000"/>
                </a:solidFill>
                <a:latin typeface="Canva Sans"/>
                <a:ea typeface="Canva Sans"/>
                <a:cs typeface="Canva Sans"/>
                <a:sym typeface="Canva Sans"/>
              </a:rPr>
              <a:t>Model Performance: CNN and ANN achieved high accuracy in classifying diseases.</a:t>
            </a:r>
          </a:p>
          <a:p>
            <a:pPr marL="388620" lvl="1" indent="-194310" algn="l">
              <a:lnSpc>
                <a:spcPts val="2520"/>
              </a:lnSpc>
              <a:buFont typeface="Arial"/>
              <a:buChar char="•"/>
            </a:pPr>
            <a:r>
              <a:rPr lang="en-US" sz="1800" dirty="0">
                <a:solidFill>
                  <a:srgbClr val="000000"/>
                </a:solidFill>
                <a:latin typeface="Canva Sans"/>
                <a:ea typeface="Canva Sans"/>
                <a:cs typeface="Canva Sans"/>
                <a:sym typeface="Canva Sans"/>
              </a:rPr>
              <a:t>Impact: Real-time alerts enable farmers to act swiftly, reducing losses.</a:t>
            </a:r>
          </a:p>
        </p:txBody>
      </p:sp>
      <p:grpSp>
        <p:nvGrpSpPr>
          <p:cNvPr id="26" name="Group 26"/>
          <p:cNvGrpSpPr/>
          <p:nvPr/>
        </p:nvGrpSpPr>
        <p:grpSpPr>
          <a:xfrm>
            <a:off x="12745088" y="9405244"/>
            <a:ext cx="8466103" cy="5493702"/>
            <a:chOff x="0" y="0"/>
            <a:chExt cx="1288342" cy="1158073"/>
          </a:xfrm>
        </p:grpSpPr>
        <p:sp>
          <p:nvSpPr>
            <p:cNvPr id="27" name="Freeform 27"/>
            <p:cNvSpPr/>
            <p:nvPr/>
          </p:nvSpPr>
          <p:spPr>
            <a:xfrm>
              <a:off x="0" y="0"/>
              <a:ext cx="1288342" cy="1158073"/>
            </a:xfrm>
            <a:custGeom>
              <a:avLst/>
              <a:gdLst/>
              <a:ahLst/>
              <a:cxnLst/>
              <a:rect l="l" t="t" r="r" b="b"/>
              <a:pathLst>
                <a:path w="1288342" h="1158073">
                  <a:moveTo>
                    <a:pt x="0" y="0"/>
                  </a:moveTo>
                  <a:lnTo>
                    <a:pt x="1288342" y="0"/>
                  </a:lnTo>
                  <a:lnTo>
                    <a:pt x="1288342" y="1158073"/>
                  </a:lnTo>
                  <a:lnTo>
                    <a:pt x="0" y="1158073"/>
                  </a:lnTo>
                  <a:close/>
                </a:path>
              </a:pathLst>
            </a:custGeom>
            <a:solidFill>
              <a:srgbClr val="000000">
                <a:alpha val="0"/>
              </a:srgbClr>
            </a:solidFill>
            <a:ln w="19050" cap="sq">
              <a:solidFill>
                <a:srgbClr val="000000"/>
              </a:solidFill>
              <a:prstDash val="solid"/>
              <a:miter/>
            </a:ln>
          </p:spPr>
          <p:txBody>
            <a:bodyPr/>
            <a:lstStyle/>
            <a:p>
              <a:endParaRPr lang="en-IN" dirty="0"/>
            </a:p>
          </p:txBody>
        </p:sp>
        <p:sp>
          <p:nvSpPr>
            <p:cNvPr id="28" name="TextBox 28"/>
            <p:cNvSpPr txBox="1"/>
            <p:nvPr/>
          </p:nvSpPr>
          <p:spPr>
            <a:xfrm>
              <a:off x="0" y="-57150"/>
              <a:ext cx="1288342" cy="1215223"/>
            </a:xfrm>
            <a:prstGeom prst="rect">
              <a:avLst/>
            </a:prstGeom>
          </p:spPr>
          <p:txBody>
            <a:bodyPr lIns="50800" tIns="50800" rIns="50800" bIns="50800" rtlCol="0" anchor="ctr"/>
            <a:lstStyle/>
            <a:p>
              <a:pPr algn="ctr">
                <a:lnSpc>
                  <a:spcPts val="4060"/>
                </a:lnSpc>
              </a:pPr>
              <a:endParaRPr/>
            </a:p>
          </p:txBody>
        </p:sp>
      </p:grpSp>
      <p:sp>
        <p:nvSpPr>
          <p:cNvPr id="32" name="TextBox 32"/>
          <p:cNvSpPr txBox="1"/>
          <p:nvPr/>
        </p:nvSpPr>
        <p:spPr>
          <a:xfrm>
            <a:off x="256634" y="3032141"/>
            <a:ext cx="7043266" cy="3521477"/>
          </a:xfrm>
          <a:prstGeom prst="rect">
            <a:avLst/>
          </a:prstGeom>
        </p:spPr>
        <p:txBody>
          <a:bodyPr lIns="0" tIns="0" rIns="0" bIns="0" rtlCol="0" anchor="t">
            <a:spAutoFit/>
          </a:bodyPr>
          <a:lstStyle/>
          <a:p>
            <a:pPr algn="just">
              <a:lnSpc>
                <a:spcPts val="2520"/>
              </a:lnSpc>
            </a:pPr>
            <a:r>
              <a:rPr lang="en-US" sz="1800" b="1" dirty="0">
                <a:solidFill>
                  <a:srgbClr val="000000"/>
                </a:solidFill>
                <a:latin typeface="Canva Sans Bold"/>
                <a:ea typeface="Canva Sans Bold"/>
                <a:cs typeface="Canva Sans Bold"/>
                <a:sym typeface="Canva Sans Bold"/>
              </a:rPr>
              <a:t> INTRODUCTION</a:t>
            </a:r>
          </a:p>
          <a:p>
            <a:pPr algn="just">
              <a:spcBef>
                <a:spcPct val="0"/>
              </a:spcBef>
            </a:pPr>
            <a:r>
              <a:rPr lang="en-US" sz="1600" dirty="0">
                <a:solidFill>
                  <a:srgbClr val="000000"/>
                </a:solidFill>
                <a:latin typeface="Canva Sans"/>
                <a:ea typeface="Canva Sans"/>
                <a:cs typeface="Canva Sans"/>
                <a:sym typeface="Canva Sans"/>
              </a:rPr>
              <a:t>Aquaculture is a critical sector for global food security, providing a significant portion of the world's fish supply. Fish diseases pose a major challenge, leading to substantial economic losses and threatening sustainability. Common diseases such as White Spot (Ich), Red Spot, and Fin Rot are often linked to poor water quality, making early detection and prevention essential.</a:t>
            </a:r>
          </a:p>
          <a:p>
            <a:pPr marL="285750" indent="-285750" algn="just">
              <a:spcBef>
                <a:spcPct val="0"/>
              </a:spcBef>
              <a:buFont typeface="Arial" panose="020B0604020202020204" pitchFamily="34" charset="0"/>
              <a:buChar char="•"/>
            </a:pPr>
            <a:r>
              <a:rPr lang="en-US" sz="1600" dirty="0">
                <a:solidFill>
                  <a:srgbClr val="000000"/>
                </a:solidFill>
                <a:latin typeface="Canva Sans"/>
                <a:ea typeface="Canva Sans"/>
                <a:cs typeface="Canva Sans"/>
                <a:sym typeface="Canva Sans"/>
              </a:rPr>
              <a:t>The Challenge: Fish diseases like White Spot, Red Spot, and Fin Rot cause major economic losses in aquaculture.</a:t>
            </a:r>
          </a:p>
          <a:p>
            <a:pPr marL="285750" indent="-285750" algn="just">
              <a:spcBef>
                <a:spcPct val="0"/>
              </a:spcBef>
              <a:buFont typeface="Arial" panose="020B0604020202020204" pitchFamily="34" charset="0"/>
              <a:buChar char="•"/>
            </a:pPr>
            <a:r>
              <a:rPr lang="en-US" sz="1600" dirty="0">
                <a:solidFill>
                  <a:srgbClr val="000000"/>
                </a:solidFill>
                <a:latin typeface="Canva Sans"/>
                <a:ea typeface="Canva Sans"/>
                <a:cs typeface="Canva Sans"/>
                <a:sym typeface="Canva Sans"/>
              </a:rPr>
              <a:t>Our Solution: An intelligent system combining machine learning (CNN &amp; ANN), IoT sensors, and image processing for early disease detection.</a:t>
            </a:r>
          </a:p>
          <a:p>
            <a:pPr marL="285750" indent="-285750" algn="just">
              <a:spcBef>
                <a:spcPct val="0"/>
              </a:spcBef>
              <a:buFont typeface="Arial" panose="020B0604020202020204" pitchFamily="34" charset="0"/>
              <a:buChar char="•"/>
            </a:pPr>
            <a:r>
              <a:rPr lang="en-US" sz="1600" dirty="0">
                <a:solidFill>
                  <a:srgbClr val="000000"/>
                </a:solidFill>
                <a:latin typeface="Canva Sans"/>
                <a:ea typeface="Canva Sans"/>
                <a:cs typeface="Canva Sans"/>
                <a:sym typeface="Canva Sans"/>
              </a:rPr>
              <a:t>Impact: Promotes sustainable aquaculture by reducing losses and improving fish health.</a:t>
            </a:r>
          </a:p>
        </p:txBody>
      </p:sp>
      <p:sp>
        <p:nvSpPr>
          <p:cNvPr id="33" name="TextBox 33"/>
          <p:cNvSpPr txBox="1"/>
          <p:nvPr/>
        </p:nvSpPr>
        <p:spPr>
          <a:xfrm>
            <a:off x="12964556" y="9405244"/>
            <a:ext cx="8207447" cy="2223686"/>
          </a:xfrm>
          <a:prstGeom prst="rect">
            <a:avLst/>
          </a:prstGeom>
        </p:spPr>
        <p:txBody>
          <a:bodyPr wrap="square" lIns="0" tIns="0" rIns="0" bIns="0" rtlCol="0" anchor="t">
            <a:spAutoFit/>
          </a:bodyPr>
          <a:lstStyle/>
          <a:p>
            <a:pPr algn="just">
              <a:lnSpc>
                <a:spcPts val="2520"/>
              </a:lnSpc>
            </a:pPr>
            <a:r>
              <a:rPr lang="en-US" sz="1800" b="1" dirty="0">
                <a:solidFill>
                  <a:srgbClr val="000000"/>
                </a:solidFill>
                <a:latin typeface="Canva Sans Bold"/>
                <a:ea typeface="Canva Sans Bold"/>
                <a:cs typeface="Canva Sans Bold"/>
                <a:sym typeface="Canva Sans Bold"/>
              </a:rPr>
              <a:t>CONCLUSION</a:t>
            </a:r>
          </a:p>
          <a:p>
            <a:pPr marL="285750" indent="-285750" algn="just">
              <a:lnSpc>
                <a:spcPts val="2520"/>
              </a:lnSpc>
              <a:buFont typeface="Arial" panose="020B0604020202020204" pitchFamily="34" charset="0"/>
              <a:buChar char="•"/>
            </a:pPr>
            <a:r>
              <a:rPr lang="en-US" sz="1800" dirty="0">
                <a:solidFill>
                  <a:srgbClr val="000000"/>
                </a:solidFill>
                <a:latin typeface="Canva Sans"/>
                <a:ea typeface="Canva Sans"/>
                <a:cs typeface="Canva Sans"/>
                <a:sym typeface="Canva Sans"/>
              </a:rPr>
              <a:t>By enabling early disease detection and real-time water quality monitoring, we empower farmers to protect fish health, cut losses, and embrace sustainability. Future work will expand disease coverage and enhance image processing for broader adoption.</a:t>
            </a:r>
            <a:r>
              <a:rPr lang="en-US" b="1" dirty="0">
                <a:solidFill>
                  <a:srgbClr val="000000"/>
                </a:solidFill>
                <a:latin typeface="Canva Sans"/>
                <a:ea typeface="Canva Sans Bold"/>
                <a:cs typeface="Canva Sans Bold"/>
                <a:sym typeface="Canva Sans"/>
              </a:rPr>
              <a:t> Early Disease Detection, Real</a:t>
            </a:r>
            <a:r>
              <a:rPr lang="en-US" sz="1800" b="1" dirty="0">
                <a:solidFill>
                  <a:srgbClr val="000000"/>
                </a:solidFill>
                <a:latin typeface="Canva Sans"/>
                <a:ea typeface="Canva Sans Bold"/>
                <a:cs typeface="Canva Sans Bold"/>
                <a:sym typeface="Canva Sans"/>
              </a:rPr>
              <a:t>-Time Water Monitoring</a:t>
            </a:r>
          </a:p>
          <a:p>
            <a:pPr algn="just">
              <a:lnSpc>
                <a:spcPts val="2520"/>
              </a:lnSpc>
            </a:pPr>
            <a:endParaRPr lang="en-US" sz="1800" dirty="0">
              <a:solidFill>
                <a:srgbClr val="000000"/>
              </a:solidFill>
              <a:latin typeface="Canva Sans"/>
              <a:ea typeface="Canva Sans"/>
              <a:cs typeface="Canva Sans"/>
              <a:sym typeface="Canva Sans"/>
            </a:endParaRPr>
          </a:p>
        </p:txBody>
      </p:sp>
      <p:grpSp>
        <p:nvGrpSpPr>
          <p:cNvPr id="34" name="Group 34"/>
          <p:cNvGrpSpPr/>
          <p:nvPr/>
        </p:nvGrpSpPr>
        <p:grpSpPr>
          <a:xfrm>
            <a:off x="9908432" y="2872192"/>
            <a:ext cx="11286141" cy="13142507"/>
            <a:chOff x="0" y="-1019789"/>
            <a:chExt cx="2351819" cy="1995049"/>
          </a:xfrm>
        </p:grpSpPr>
        <p:sp>
          <p:nvSpPr>
            <p:cNvPr id="35" name="Freeform 35"/>
            <p:cNvSpPr/>
            <p:nvPr/>
          </p:nvSpPr>
          <p:spPr>
            <a:xfrm>
              <a:off x="796071" y="-1019789"/>
              <a:ext cx="1555748" cy="975260"/>
            </a:xfrm>
            <a:custGeom>
              <a:avLst/>
              <a:gdLst/>
              <a:ahLst/>
              <a:cxnLst/>
              <a:rect l="l" t="t" r="r" b="b"/>
              <a:pathLst>
                <a:path w="1555748" h="975260">
                  <a:moveTo>
                    <a:pt x="0" y="0"/>
                  </a:moveTo>
                  <a:lnTo>
                    <a:pt x="1555748" y="0"/>
                  </a:lnTo>
                  <a:lnTo>
                    <a:pt x="1555748" y="975260"/>
                  </a:lnTo>
                  <a:lnTo>
                    <a:pt x="0" y="975260"/>
                  </a:lnTo>
                  <a:close/>
                </a:path>
              </a:pathLst>
            </a:custGeom>
            <a:solidFill>
              <a:srgbClr val="000000">
                <a:alpha val="0"/>
              </a:srgbClr>
            </a:solidFill>
            <a:ln w="19050" cap="sq">
              <a:solidFill>
                <a:srgbClr val="000000"/>
              </a:solidFill>
              <a:prstDash val="solid"/>
              <a:miter/>
            </a:ln>
          </p:spPr>
          <p:txBody>
            <a:bodyPr/>
            <a:lstStyle/>
            <a:p>
              <a:endParaRPr lang="en-IN" dirty="0"/>
            </a:p>
          </p:txBody>
        </p:sp>
        <p:sp>
          <p:nvSpPr>
            <p:cNvPr id="36" name="TextBox 36"/>
            <p:cNvSpPr txBox="1"/>
            <p:nvPr/>
          </p:nvSpPr>
          <p:spPr>
            <a:xfrm>
              <a:off x="0" y="-57150"/>
              <a:ext cx="1555748" cy="1032410"/>
            </a:xfrm>
            <a:prstGeom prst="rect">
              <a:avLst/>
            </a:prstGeom>
          </p:spPr>
          <p:txBody>
            <a:bodyPr lIns="50800" tIns="50800" rIns="50800" bIns="50800" rtlCol="0" anchor="ctr"/>
            <a:lstStyle/>
            <a:p>
              <a:pPr algn="ctr">
                <a:lnSpc>
                  <a:spcPts val="4060"/>
                </a:lnSpc>
              </a:pPr>
              <a:endParaRPr/>
            </a:p>
          </p:txBody>
        </p:sp>
      </p:grpSp>
      <p:sp>
        <p:nvSpPr>
          <p:cNvPr id="37" name="TextBox 37"/>
          <p:cNvSpPr txBox="1"/>
          <p:nvPr/>
        </p:nvSpPr>
        <p:spPr>
          <a:xfrm>
            <a:off x="5333343" y="250086"/>
            <a:ext cx="15471434" cy="897682"/>
          </a:xfrm>
          <a:prstGeom prst="rect">
            <a:avLst/>
          </a:prstGeom>
        </p:spPr>
        <p:txBody>
          <a:bodyPr lIns="0" tIns="0" rIns="0" bIns="0" rtlCol="0" anchor="t">
            <a:spAutoFit/>
          </a:bodyPr>
          <a:lstStyle/>
          <a:p>
            <a:pPr algn="ctr">
              <a:lnSpc>
                <a:spcPts val="3500"/>
              </a:lnSpc>
              <a:spcBef>
                <a:spcPct val="0"/>
              </a:spcBef>
            </a:pPr>
            <a:r>
              <a:rPr lang="en-US" sz="3600" b="1" dirty="0">
                <a:solidFill>
                  <a:srgbClr val="FFFFFF"/>
                </a:solidFill>
                <a:latin typeface="Canva Sans Bold"/>
                <a:ea typeface="Canva Sans Bold"/>
                <a:cs typeface="Canva Sans Bold"/>
                <a:sym typeface="Canva Sans Bold"/>
              </a:rPr>
              <a:t>Precision Fish Health: Disease Detection and Water Quality Analysis via ML and IoT</a:t>
            </a:r>
          </a:p>
        </p:txBody>
      </p:sp>
      <p:sp>
        <p:nvSpPr>
          <p:cNvPr id="38" name="TextBox 38"/>
          <p:cNvSpPr txBox="1"/>
          <p:nvPr/>
        </p:nvSpPr>
        <p:spPr>
          <a:xfrm>
            <a:off x="6037196" y="1217232"/>
            <a:ext cx="14240262" cy="697883"/>
          </a:xfrm>
          <a:prstGeom prst="rect">
            <a:avLst/>
          </a:prstGeom>
        </p:spPr>
        <p:txBody>
          <a:bodyPr wrap="square" lIns="0" tIns="0" rIns="0" bIns="0" rtlCol="0" anchor="t">
            <a:spAutoFit/>
          </a:bodyPr>
          <a:lstStyle/>
          <a:p>
            <a:pPr algn="ctr">
              <a:lnSpc>
                <a:spcPts val="2800"/>
              </a:lnSpc>
              <a:spcBef>
                <a:spcPct val="0"/>
              </a:spcBef>
            </a:pPr>
            <a:r>
              <a:rPr lang="en-US" sz="2100" b="1" dirty="0">
                <a:solidFill>
                  <a:srgbClr val="FFFFFF"/>
                </a:solidFill>
                <a:latin typeface="Canva Sans Bold"/>
                <a:ea typeface="Canva Sans Bold"/>
                <a:cs typeface="Canva Sans Bold"/>
                <a:sym typeface="Canva Sans Bold"/>
              </a:rPr>
              <a:t>Kalyanasundaram V(21MIS1028),Nikshitha S(21MIS1121), Keerthi AJ(21MIS1055),Madhumitha D(21MIS1148)</a:t>
            </a:r>
          </a:p>
          <a:p>
            <a:pPr algn="ctr">
              <a:lnSpc>
                <a:spcPts val="2800"/>
              </a:lnSpc>
              <a:spcBef>
                <a:spcPct val="0"/>
              </a:spcBef>
            </a:pPr>
            <a:r>
              <a:rPr lang="en-US" sz="2100" b="1" dirty="0">
                <a:solidFill>
                  <a:srgbClr val="FFFFFF"/>
                </a:solidFill>
                <a:latin typeface="Canva Sans Bold"/>
                <a:ea typeface="Canva Sans Bold"/>
                <a:cs typeface="Canva Sans Bold"/>
                <a:sym typeface="Canva Sans Bold"/>
              </a:rPr>
              <a:t> Mentor- Dr. Braveen M(SCOPE)</a:t>
            </a:r>
          </a:p>
        </p:txBody>
      </p:sp>
      <p:sp>
        <p:nvSpPr>
          <p:cNvPr id="39" name="TextBox 39"/>
          <p:cNvSpPr txBox="1"/>
          <p:nvPr/>
        </p:nvSpPr>
        <p:spPr>
          <a:xfrm>
            <a:off x="6418783" y="2053344"/>
            <a:ext cx="13205726" cy="349249"/>
          </a:xfrm>
          <a:prstGeom prst="rect">
            <a:avLst/>
          </a:prstGeom>
        </p:spPr>
        <p:txBody>
          <a:bodyPr lIns="0" tIns="0" rIns="0" bIns="0" rtlCol="0" anchor="t">
            <a:spAutoFit/>
          </a:bodyPr>
          <a:lstStyle/>
          <a:p>
            <a:pPr algn="ctr">
              <a:lnSpc>
                <a:spcPts val="2800"/>
              </a:lnSpc>
              <a:spcBef>
                <a:spcPct val="0"/>
              </a:spcBef>
            </a:pPr>
            <a:r>
              <a:rPr lang="en-US" sz="2000" b="1" dirty="0">
                <a:solidFill>
                  <a:srgbClr val="FFFFFF"/>
                </a:solidFill>
                <a:latin typeface="Canva Sans Bold"/>
                <a:ea typeface="Canva Sans Bold"/>
                <a:cs typeface="Canva Sans Bold"/>
                <a:sym typeface="Canva Sans Bold"/>
              </a:rPr>
              <a:t>School of Computer Science and Engineering - VIT CHENNAI</a:t>
            </a:r>
          </a:p>
        </p:txBody>
      </p:sp>
      <p:pic>
        <p:nvPicPr>
          <p:cNvPr id="50" name="Picture 49" descr="A close-up of a glass with wires&#10;&#10;AI-generated content may be incorrect.">
            <a:extLst>
              <a:ext uri="{FF2B5EF4-FFF2-40B4-BE49-F238E27FC236}">
                <a16:creationId xmlns:a16="http://schemas.microsoft.com/office/drawing/2014/main" id="{86C4697E-527F-A87C-5C47-6688B16F8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0281" y="9036102"/>
            <a:ext cx="4492799" cy="5464118"/>
          </a:xfrm>
          <a:prstGeom prst="rect">
            <a:avLst/>
          </a:prstGeom>
        </p:spPr>
      </p:pic>
      <p:grpSp>
        <p:nvGrpSpPr>
          <p:cNvPr id="22" name="Group 22"/>
          <p:cNvGrpSpPr/>
          <p:nvPr/>
        </p:nvGrpSpPr>
        <p:grpSpPr>
          <a:xfrm>
            <a:off x="3025085" y="7783855"/>
            <a:ext cx="9498087" cy="6988861"/>
            <a:chOff x="0" y="-57150"/>
            <a:chExt cx="1739898" cy="1309030"/>
          </a:xfrm>
        </p:grpSpPr>
        <p:sp>
          <p:nvSpPr>
            <p:cNvPr id="23" name="Freeform 23"/>
            <p:cNvSpPr/>
            <p:nvPr/>
          </p:nvSpPr>
          <p:spPr>
            <a:xfrm>
              <a:off x="837752" y="134123"/>
              <a:ext cx="902146" cy="1117757"/>
            </a:xfrm>
            <a:custGeom>
              <a:avLst/>
              <a:gdLst/>
              <a:ahLst/>
              <a:cxnLst/>
              <a:rect l="l" t="t" r="r" b="b"/>
              <a:pathLst>
                <a:path w="812529" h="1117757">
                  <a:moveTo>
                    <a:pt x="0" y="0"/>
                  </a:moveTo>
                  <a:lnTo>
                    <a:pt x="812529" y="0"/>
                  </a:lnTo>
                  <a:lnTo>
                    <a:pt x="812529" y="1117757"/>
                  </a:lnTo>
                  <a:lnTo>
                    <a:pt x="0" y="1117757"/>
                  </a:lnTo>
                  <a:close/>
                </a:path>
              </a:pathLst>
            </a:custGeom>
            <a:solidFill>
              <a:srgbClr val="000000">
                <a:alpha val="0"/>
              </a:srgbClr>
            </a:solidFill>
            <a:ln w="19050" cap="sq">
              <a:solidFill>
                <a:srgbClr val="000000"/>
              </a:solidFill>
              <a:prstDash val="solid"/>
              <a:miter/>
            </a:ln>
          </p:spPr>
          <p:txBody>
            <a:bodyPr/>
            <a:lstStyle/>
            <a:p>
              <a:endParaRPr lang="en-IN" dirty="0"/>
            </a:p>
          </p:txBody>
        </p:sp>
        <p:sp>
          <p:nvSpPr>
            <p:cNvPr id="24" name="TextBox 24"/>
            <p:cNvSpPr txBox="1"/>
            <p:nvPr/>
          </p:nvSpPr>
          <p:spPr>
            <a:xfrm>
              <a:off x="0" y="-57150"/>
              <a:ext cx="812529" cy="1174907"/>
            </a:xfrm>
            <a:prstGeom prst="rect">
              <a:avLst/>
            </a:prstGeom>
          </p:spPr>
          <p:txBody>
            <a:bodyPr lIns="50800" tIns="50800" rIns="50800" bIns="50800" rtlCol="0" anchor="ctr"/>
            <a:lstStyle/>
            <a:p>
              <a:pPr algn="ctr">
                <a:lnSpc>
                  <a:spcPts val="4060"/>
                </a:lnSpc>
              </a:pPr>
              <a:endParaRPr/>
            </a:p>
          </p:txBody>
        </p:sp>
      </p:grpSp>
      <p:pic>
        <p:nvPicPr>
          <p:cNvPr id="52" name="Picture 51" descr="A graph of different types of data&#10;&#10;AI-generated content may be incorrect.">
            <a:extLst>
              <a:ext uri="{FF2B5EF4-FFF2-40B4-BE49-F238E27FC236}">
                <a16:creationId xmlns:a16="http://schemas.microsoft.com/office/drawing/2014/main" id="{566296C7-39F9-E599-7A19-10A1E26121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68597" y="6082018"/>
            <a:ext cx="3227355" cy="3066132"/>
          </a:xfrm>
          <a:prstGeom prst="rect">
            <a:avLst/>
          </a:prstGeom>
        </p:spPr>
      </p:pic>
      <p:pic>
        <p:nvPicPr>
          <p:cNvPr id="54" name="Picture 53" descr="A graph of blue rectangular bars with white text&#10;&#10;AI-generated content may be incorrect.">
            <a:extLst>
              <a:ext uri="{FF2B5EF4-FFF2-40B4-BE49-F238E27FC236}">
                <a16:creationId xmlns:a16="http://schemas.microsoft.com/office/drawing/2014/main" id="{2172A3C8-02E1-88E7-ABF7-045AD18FE6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75008" y="5963756"/>
            <a:ext cx="3637555" cy="3185487"/>
          </a:xfrm>
          <a:prstGeom prst="rect">
            <a:avLst/>
          </a:prstGeom>
        </p:spPr>
      </p:pic>
      <p:pic>
        <p:nvPicPr>
          <p:cNvPr id="30" name="Picture 29" descr="A person with glasses and a mustache wearing a blue and white striped shirt&#10;&#10;AI-generated content may be incorrect.">
            <a:extLst>
              <a:ext uri="{FF2B5EF4-FFF2-40B4-BE49-F238E27FC236}">
                <a16:creationId xmlns:a16="http://schemas.microsoft.com/office/drawing/2014/main" id="{45E7816C-7CE7-6274-9217-47393B72DC07}"/>
              </a:ext>
            </a:extLst>
          </p:cNvPr>
          <p:cNvPicPr>
            <a:picLocks noChangeAspect="1"/>
          </p:cNvPicPr>
          <p:nvPr/>
        </p:nvPicPr>
        <p:blipFill>
          <a:blip r:embed="rId6" cstate="print">
            <a:extLst>
              <a:ext uri="{28A0092B-C50C-407E-A947-70E740481C1C}">
                <a14:useLocalDpi xmlns:a14="http://schemas.microsoft.com/office/drawing/2010/main" val="0"/>
              </a:ext>
            </a:extLst>
          </a:blip>
          <a:srcRect t="3877" b="17531"/>
          <a:stretch/>
        </p:blipFill>
        <p:spPr>
          <a:xfrm>
            <a:off x="12891946" y="11293099"/>
            <a:ext cx="1857609" cy="2289701"/>
          </a:xfrm>
          <a:prstGeom prst="rect">
            <a:avLst/>
          </a:prstGeom>
        </p:spPr>
      </p:pic>
      <p:pic>
        <p:nvPicPr>
          <p:cNvPr id="40" name="Picture 39">
            <a:extLst>
              <a:ext uri="{FF2B5EF4-FFF2-40B4-BE49-F238E27FC236}">
                <a16:creationId xmlns:a16="http://schemas.microsoft.com/office/drawing/2014/main" id="{456A96EA-F4B6-C337-0B10-A84310366201}"/>
              </a:ext>
            </a:extLst>
          </p:cNvPr>
          <p:cNvPicPr>
            <a:picLocks noChangeAspect="1"/>
          </p:cNvPicPr>
          <p:nvPr/>
        </p:nvPicPr>
        <p:blipFill>
          <a:blip r:embed="rId7"/>
          <a:stretch>
            <a:fillRect/>
          </a:stretch>
        </p:blipFill>
        <p:spPr>
          <a:xfrm>
            <a:off x="14931955" y="11379772"/>
            <a:ext cx="2053798" cy="2150798"/>
          </a:xfrm>
          <a:prstGeom prst="rect">
            <a:avLst/>
          </a:prstGeom>
        </p:spPr>
      </p:pic>
      <p:pic>
        <p:nvPicPr>
          <p:cNvPr id="42" name="Picture 41">
            <a:extLst>
              <a:ext uri="{FF2B5EF4-FFF2-40B4-BE49-F238E27FC236}">
                <a16:creationId xmlns:a16="http://schemas.microsoft.com/office/drawing/2014/main" id="{F5CC44B1-28FF-5A3E-0B0A-D544A0EFA1A1}"/>
              </a:ext>
            </a:extLst>
          </p:cNvPr>
          <p:cNvPicPr>
            <a:picLocks noChangeAspect="1"/>
          </p:cNvPicPr>
          <p:nvPr/>
        </p:nvPicPr>
        <p:blipFill>
          <a:blip r:embed="rId8"/>
          <a:stretch>
            <a:fillRect/>
          </a:stretch>
        </p:blipFill>
        <p:spPr>
          <a:xfrm>
            <a:off x="17168153" y="11650574"/>
            <a:ext cx="2053798" cy="1879996"/>
          </a:xfrm>
          <a:prstGeom prst="rect">
            <a:avLst/>
          </a:prstGeom>
        </p:spPr>
      </p:pic>
      <p:sp>
        <p:nvSpPr>
          <p:cNvPr id="45" name="TextBox 44">
            <a:extLst>
              <a:ext uri="{FF2B5EF4-FFF2-40B4-BE49-F238E27FC236}">
                <a16:creationId xmlns:a16="http://schemas.microsoft.com/office/drawing/2014/main" id="{35FE7B2D-2DFE-475C-3931-FD9FB67CB182}"/>
              </a:ext>
            </a:extLst>
          </p:cNvPr>
          <p:cNvSpPr txBox="1"/>
          <p:nvPr/>
        </p:nvSpPr>
        <p:spPr>
          <a:xfrm>
            <a:off x="12745088" y="13645411"/>
            <a:ext cx="2273730" cy="1231106"/>
          </a:xfrm>
          <a:prstGeom prst="rect">
            <a:avLst/>
          </a:prstGeom>
          <a:noFill/>
        </p:spPr>
        <p:txBody>
          <a:bodyPr wrap="square" rtlCol="0">
            <a:spAutoFit/>
          </a:bodyPr>
          <a:lstStyle/>
          <a:p>
            <a:pPr algn="ctr"/>
            <a:r>
              <a:rPr lang="en-US" sz="2000" b="1" dirty="0"/>
              <a:t>Kalyanasundaram V</a:t>
            </a:r>
          </a:p>
          <a:p>
            <a:r>
              <a:rPr lang="en-US" dirty="0">
                <a:hlinkClick r:id="rId9"/>
              </a:rPr>
              <a:t>kalyanasundaram.v2021@vitstudent.ac.in</a:t>
            </a:r>
            <a:endParaRPr lang="en-US" dirty="0"/>
          </a:p>
          <a:p>
            <a:r>
              <a:rPr lang="en-US" dirty="0"/>
              <a:t>6381977496</a:t>
            </a:r>
            <a:endParaRPr lang="en-IN" dirty="0"/>
          </a:p>
        </p:txBody>
      </p:sp>
      <p:sp>
        <p:nvSpPr>
          <p:cNvPr id="46" name="TextBox 45">
            <a:extLst>
              <a:ext uri="{FF2B5EF4-FFF2-40B4-BE49-F238E27FC236}">
                <a16:creationId xmlns:a16="http://schemas.microsoft.com/office/drawing/2014/main" id="{BAEC9F12-16DC-1946-8BD6-87E53DBCAE28}"/>
              </a:ext>
            </a:extLst>
          </p:cNvPr>
          <p:cNvSpPr txBox="1"/>
          <p:nvPr/>
        </p:nvSpPr>
        <p:spPr>
          <a:xfrm>
            <a:off x="14894422" y="13656626"/>
            <a:ext cx="2273730" cy="1231106"/>
          </a:xfrm>
          <a:prstGeom prst="rect">
            <a:avLst/>
          </a:prstGeom>
          <a:noFill/>
        </p:spPr>
        <p:txBody>
          <a:bodyPr wrap="square" rtlCol="0">
            <a:spAutoFit/>
          </a:bodyPr>
          <a:lstStyle/>
          <a:p>
            <a:pPr algn="ctr"/>
            <a:r>
              <a:rPr lang="en-US" sz="2000" b="1" dirty="0"/>
              <a:t>Nikshitha S </a:t>
            </a:r>
          </a:p>
          <a:p>
            <a:r>
              <a:rPr lang="en-US" dirty="0">
                <a:hlinkClick r:id="rId10"/>
              </a:rPr>
              <a:t>nikshitha.s2021@vitstudent.ac.in</a:t>
            </a:r>
            <a:endParaRPr lang="en-US" dirty="0"/>
          </a:p>
          <a:p>
            <a:r>
              <a:rPr lang="en-US" dirty="0"/>
              <a:t>9952594184</a:t>
            </a:r>
            <a:endParaRPr lang="en-IN" dirty="0"/>
          </a:p>
        </p:txBody>
      </p:sp>
      <p:sp>
        <p:nvSpPr>
          <p:cNvPr id="47" name="TextBox 46">
            <a:extLst>
              <a:ext uri="{FF2B5EF4-FFF2-40B4-BE49-F238E27FC236}">
                <a16:creationId xmlns:a16="http://schemas.microsoft.com/office/drawing/2014/main" id="{C1D821FD-BAB6-F886-A64C-AAF17A0BA203}"/>
              </a:ext>
            </a:extLst>
          </p:cNvPr>
          <p:cNvSpPr txBox="1"/>
          <p:nvPr/>
        </p:nvSpPr>
        <p:spPr>
          <a:xfrm>
            <a:off x="17011780" y="13631808"/>
            <a:ext cx="2273730" cy="1231106"/>
          </a:xfrm>
          <a:prstGeom prst="rect">
            <a:avLst/>
          </a:prstGeom>
          <a:noFill/>
        </p:spPr>
        <p:txBody>
          <a:bodyPr wrap="square" rtlCol="0">
            <a:spAutoFit/>
          </a:bodyPr>
          <a:lstStyle/>
          <a:p>
            <a:pPr algn="ctr"/>
            <a:r>
              <a:rPr lang="en-US" sz="2000" b="1" dirty="0"/>
              <a:t>Keerthi AJ</a:t>
            </a:r>
          </a:p>
          <a:p>
            <a:r>
              <a:rPr lang="en-US" dirty="0">
                <a:hlinkClick r:id="rId11"/>
              </a:rPr>
              <a:t>keerthi.aj2021@vitstudent.ac.in</a:t>
            </a:r>
            <a:endParaRPr lang="en-US" dirty="0"/>
          </a:p>
          <a:p>
            <a:r>
              <a:rPr lang="en-US" dirty="0"/>
              <a:t>7904638223</a:t>
            </a:r>
            <a:endParaRPr lang="en-IN" dirty="0"/>
          </a:p>
        </p:txBody>
      </p:sp>
      <p:sp>
        <p:nvSpPr>
          <p:cNvPr id="48" name="TextBox 47">
            <a:extLst>
              <a:ext uri="{FF2B5EF4-FFF2-40B4-BE49-F238E27FC236}">
                <a16:creationId xmlns:a16="http://schemas.microsoft.com/office/drawing/2014/main" id="{0E612243-D7EF-6ECB-8EDE-F4E7B69446D9}"/>
              </a:ext>
            </a:extLst>
          </p:cNvPr>
          <p:cNvSpPr txBox="1"/>
          <p:nvPr/>
        </p:nvSpPr>
        <p:spPr>
          <a:xfrm>
            <a:off x="19111486" y="13610164"/>
            <a:ext cx="2201299" cy="1231106"/>
          </a:xfrm>
          <a:prstGeom prst="rect">
            <a:avLst/>
          </a:prstGeom>
          <a:noFill/>
        </p:spPr>
        <p:txBody>
          <a:bodyPr wrap="square" rtlCol="0">
            <a:spAutoFit/>
          </a:bodyPr>
          <a:lstStyle/>
          <a:p>
            <a:pPr algn="ctr"/>
            <a:r>
              <a:rPr lang="en-US" sz="2000" b="1" dirty="0"/>
              <a:t>Madhumitha D</a:t>
            </a:r>
          </a:p>
          <a:p>
            <a:r>
              <a:rPr lang="en-US" dirty="0">
                <a:hlinkClick r:id="rId12"/>
              </a:rPr>
              <a:t>madhumitha.d2021@vitstudent.ac.in</a:t>
            </a:r>
            <a:endParaRPr lang="en-US" dirty="0"/>
          </a:p>
          <a:p>
            <a:r>
              <a:rPr lang="en-US" dirty="0"/>
              <a:t>9025934377</a:t>
            </a:r>
            <a:endParaRPr lang="en-IN" dirty="0"/>
          </a:p>
        </p:txBody>
      </p:sp>
      <p:pic>
        <p:nvPicPr>
          <p:cNvPr id="51" name="Picture 50">
            <a:extLst>
              <a:ext uri="{FF2B5EF4-FFF2-40B4-BE49-F238E27FC236}">
                <a16:creationId xmlns:a16="http://schemas.microsoft.com/office/drawing/2014/main" id="{EEE6B56D-AC98-56E2-B3FC-2AB871A7A36A}"/>
              </a:ext>
            </a:extLst>
          </p:cNvPr>
          <p:cNvPicPr>
            <a:picLocks noChangeAspect="1"/>
          </p:cNvPicPr>
          <p:nvPr/>
        </p:nvPicPr>
        <p:blipFill>
          <a:blip r:embed="rId13"/>
          <a:stretch>
            <a:fillRect/>
          </a:stretch>
        </p:blipFill>
        <p:spPr>
          <a:xfrm>
            <a:off x="19285510" y="11603893"/>
            <a:ext cx="1653615" cy="19485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682</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Canva Sans Bold</vt:lpstr>
      <vt:lpstr>Arial</vt:lpstr>
      <vt:lpstr>Calibri</vt:lpstr>
      <vt:lpstr>Canva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and White Simple Page Border Double-Sided Poster A3 Landscape</dc:title>
  <dc:creator>ABINAV V</dc:creator>
  <cp:lastModifiedBy>ABINAV V</cp:lastModifiedBy>
  <cp:revision>6</cp:revision>
  <dcterms:created xsi:type="dcterms:W3CDTF">2006-08-16T00:00:00Z</dcterms:created>
  <dcterms:modified xsi:type="dcterms:W3CDTF">2025-04-25T14:27:00Z</dcterms:modified>
  <dc:identifier>DAGkJTUkKBc</dc:identifier>
</cp:coreProperties>
</file>