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8" r:id="rId1"/>
  </p:sldMasterIdLst>
  <p:notesMasterIdLst>
    <p:notesMasterId r:id="rId14"/>
  </p:notesMasterIdLst>
  <p:handoutMasterIdLst>
    <p:handoutMasterId r:id="rId15"/>
  </p:handoutMasterIdLst>
  <p:sldIdLst>
    <p:sldId id="271" r:id="rId2"/>
    <p:sldId id="273" r:id="rId3"/>
    <p:sldId id="272" r:id="rId4"/>
    <p:sldId id="274" r:id="rId5"/>
    <p:sldId id="275" r:id="rId6"/>
    <p:sldId id="276" r:id="rId7"/>
    <p:sldId id="277" r:id="rId8"/>
    <p:sldId id="281" r:id="rId9"/>
    <p:sldId id="282" r:id="rId10"/>
    <p:sldId id="278" r:id="rId11"/>
    <p:sldId id="279" r:id="rId12"/>
    <p:sldId id="280" r:id="rId13"/>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Myriad Pro" panose="020B050303040302020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a:srgbClr val="AF0000"/>
    <a:srgbClr val="BF2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344F2B-9D03-4928-949F-D65D0B76C213}" v="3" dt="2021-11-08T18:00:39.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60" autoAdjust="0"/>
    <p:restoredTop sz="86218" autoAdjust="0"/>
  </p:normalViewPr>
  <p:slideViewPr>
    <p:cSldViewPr>
      <p:cViewPr>
        <p:scale>
          <a:sx n="86" d="100"/>
          <a:sy n="86" d="100"/>
        </p:scale>
        <p:origin x="202" y="53"/>
      </p:cViewPr>
      <p:guideLst>
        <p:guide orient="horz"/>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5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 Keerthi Ayyagari" userId="26d6bc82-5945-4450-9c3e-bab4615a97f6" providerId="ADAL" clId="{E7344F2B-9D03-4928-949F-D65D0B76C213}"/>
    <pc:docChg chg="undo custSel modSld">
      <pc:chgData name="Lakshmi Keerthi Ayyagari" userId="26d6bc82-5945-4450-9c3e-bab4615a97f6" providerId="ADAL" clId="{E7344F2B-9D03-4928-949F-D65D0B76C213}" dt="2021-11-08T18:00:48.235" v="15" actId="27636"/>
      <pc:docMkLst>
        <pc:docMk/>
      </pc:docMkLst>
      <pc:sldChg chg="modSp mod">
        <pc:chgData name="Lakshmi Keerthi Ayyagari" userId="26d6bc82-5945-4450-9c3e-bab4615a97f6" providerId="ADAL" clId="{E7344F2B-9D03-4928-949F-D65D0B76C213}" dt="2021-11-08T17:43:49.397" v="5"/>
        <pc:sldMkLst>
          <pc:docMk/>
          <pc:sldMk cId="397412603" sldId="272"/>
        </pc:sldMkLst>
        <pc:spChg chg="mod">
          <ac:chgData name="Lakshmi Keerthi Ayyagari" userId="26d6bc82-5945-4450-9c3e-bab4615a97f6" providerId="ADAL" clId="{E7344F2B-9D03-4928-949F-D65D0B76C213}" dt="2021-11-08T17:43:49.397" v="5"/>
          <ac:spMkLst>
            <pc:docMk/>
            <pc:sldMk cId="397412603" sldId="272"/>
            <ac:spMk id="2" creationId="{00000000-0000-0000-0000-000000000000}"/>
          </ac:spMkLst>
        </pc:spChg>
      </pc:sldChg>
      <pc:sldChg chg="modSp mod">
        <pc:chgData name="Lakshmi Keerthi Ayyagari" userId="26d6bc82-5945-4450-9c3e-bab4615a97f6" providerId="ADAL" clId="{E7344F2B-9D03-4928-949F-D65D0B76C213}" dt="2021-11-08T17:58:12.113" v="9" actId="20577"/>
        <pc:sldMkLst>
          <pc:docMk/>
          <pc:sldMk cId="122329945" sldId="275"/>
        </pc:sldMkLst>
        <pc:spChg chg="mod">
          <ac:chgData name="Lakshmi Keerthi Ayyagari" userId="26d6bc82-5945-4450-9c3e-bab4615a97f6" providerId="ADAL" clId="{E7344F2B-9D03-4928-949F-D65D0B76C213}" dt="2021-11-08T17:58:12.113" v="9" actId="20577"/>
          <ac:spMkLst>
            <pc:docMk/>
            <pc:sldMk cId="122329945" sldId="275"/>
            <ac:spMk id="2" creationId="{032CDA84-81BC-4D66-B902-C19C8BBE7ABA}"/>
          </ac:spMkLst>
        </pc:spChg>
      </pc:sldChg>
      <pc:sldChg chg="modSp mod">
        <pc:chgData name="Lakshmi Keerthi Ayyagari" userId="26d6bc82-5945-4450-9c3e-bab4615a97f6" providerId="ADAL" clId="{E7344F2B-9D03-4928-949F-D65D0B76C213}" dt="2021-11-08T18:00:48.235" v="15" actId="27636"/>
        <pc:sldMkLst>
          <pc:docMk/>
          <pc:sldMk cId="2928068272" sldId="280"/>
        </pc:sldMkLst>
        <pc:spChg chg="mod">
          <ac:chgData name="Lakshmi Keerthi Ayyagari" userId="26d6bc82-5945-4450-9c3e-bab4615a97f6" providerId="ADAL" clId="{E7344F2B-9D03-4928-949F-D65D0B76C213}" dt="2021-11-08T18:00:48.235" v="15" actId="27636"/>
          <ac:spMkLst>
            <pc:docMk/>
            <pc:sldMk cId="2928068272" sldId="280"/>
            <ac:spMk id="2" creationId="{79B66B61-34BB-4D4C-9583-AE734E72E0D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1A00E0-8A82-468F-9B2B-F8EB4AB6399D}" type="datetimeFigureOut">
              <a:rPr lang="en-US" smtClean="0"/>
              <a:t>11/8/2021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DC4D65-DA11-4126-9556-9310B8956503}" type="slidenum">
              <a:rPr lang="en-US" smtClean="0"/>
              <a:t>‹#›</a:t>
            </a:fld>
            <a:endParaRPr lang="en-US"/>
          </a:p>
        </p:txBody>
      </p:sp>
    </p:spTree>
    <p:extLst>
      <p:ext uri="{BB962C8B-B14F-4D97-AF65-F5344CB8AC3E}">
        <p14:creationId xmlns:p14="http://schemas.microsoft.com/office/powerpoint/2010/main" val="145337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F7AD5-1E06-481F-9C05-C3A40CB42C63}" type="datetimeFigureOut">
              <a:rPr lang="en-US" smtClean="0"/>
              <a:t>11/8/2021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BF22EF-CF13-4EA3-BA93-BBE40C153887}" type="slidenum">
              <a:rPr lang="en-US" smtClean="0"/>
              <a:t>‹#›</a:t>
            </a:fld>
            <a:endParaRPr lang="en-US"/>
          </a:p>
        </p:txBody>
      </p:sp>
    </p:spTree>
    <p:extLst>
      <p:ext uri="{BB962C8B-B14F-4D97-AF65-F5344CB8AC3E}">
        <p14:creationId xmlns:p14="http://schemas.microsoft.com/office/powerpoint/2010/main" val="95123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6248400"/>
            <a:ext cx="12192000" cy="6096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ndParaRPr>
          </a:p>
        </p:txBody>
      </p:sp>
      <p:sp>
        <p:nvSpPr>
          <p:cNvPr id="9" name="Rectangle 8"/>
          <p:cNvSpPr/>
          <p:nvPr userDrawn="1"/>
        </p:nvSpPr>
        <p:spPr>
          <a:xfrm>
            <a:off x="0" y="1"/>
            <a:ext cx="12192000" cy="1194329"/>
          </a:xfrm>
          <a:prstGeom prst="rect">
            <a:avLst/>
          </a:prstGeom>
          <a:solidFill>
            <a:srgbClr val="C8102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ffectLst/>
            </a:endParaRPr>
          </a:p>
        </p:txBody>
      </p:sp>
      <p:sp>
        <p:nvSpPr>
          <p:cNvPr id="2" name="Title 1"/>
          <p:cNvSpPr>
            <a:spLocks noGrp="1"/>
          </p:cNvSpPr>
          <p:nvPr>
            <p:ph type="ctrTitle" hasCustomPrompt="1"/>
          </p:nvPr>
        </p:nvSpPr>
        <p:spPr>
          <a:xfrm>
            <a:off x="812800" y="3733800"/>
            <a:ext cx="10566400" cy="1219200"/>
          </a:xfrm>
        </p:spPr>
        <p:txBody>
          <a:bodyPr anchor="b"/>
          <a:lstStyle>
            <a:lvl1pPr algn="ctr">
              <a:defRPr sz="3600">
                <a:solidFill>
                  <a:srgbClr val="C8102E"/>
                </a:solidFill>
              </a:defRPr>
            </a:lvl1pPr>
          </a:lstStyle>
          <a:p>
            <a:r>
              <a:rPr lang="en-US" dirty="0"/>
              <a:t>Click here to edit Master title style</a:t>
            </a:r>
          </a:p>
        </p:txBody>
      </p:sp>
      <p:sp>
        <p:nvSpPr>
          <p:cNvPr id="3" name="Subtitle 2"/>
          <p:cNvSpPr>
            <a:spLocks noGrp="1"/>
          </p:cNvSpPr>
          <p:nvPr>
            <p:ph type="subTitle" idx="1"/>
          </p:nvPr>
        </p:nvSpPr>
        <p:spPr>
          <a:xfrm>
            <a:off x="1625600" y="5134240"/>
            <a:ext cx="8737600" cy="804862"/>
          </a:xfrm>
        </p:spPr>
        <p:txBody>
          <a:bodyPr>
            <a:normAutofit/>
          </a:bodyPr>
          <a:lstStyle>
            <a:lvl1pPr marL="0" indent="0" algn="ctr">
              <a:buNone/>
              <a:defRPr sz="2400" b="1">
                <a:solidFill>
                  <a:schemeClr val="tx1">
                    <a:lumMod val="75000"/>
                    <a:lumOff val="2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b="9020"/>
          <a:stretch/>
        </p:blipFill>
        <p:spPr>
          <a:xfrm>
            <a:off x="4344455" y="358251"/>
            <a:ext cx="3299890" cy="2689749"/>
          </a:xfrm>
          <a:prstGeom prst="rect">
            <a:avLst/>
          </a:prstGeom>
        </p:spPr>
      </p:pic>
    </p:spTree>
    <p:extLst>
      <p:ext uri="{BB962C8B-B14F-4D97-AF65-F5344CB8AC3E}">
        <p14:creationId xmlns:p14="http://schemas.microsoft.com/office/powerpoint/2010/main" val="5952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104648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6A6A54-2A6B-4242-B691-C4DE4231F394}" type="datetimeFigureOut">
              <a:rPr lang="en-US" smtClean="0"/>
              <a:t>11/8/2021</a:t>
            </a:fld>
            <a:endParaRPr lang="en-US"/>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a:p>
        </p:txBody>
      </p:sp>
      <p:sp>
        <p:nvSpPr>
          <p:cNvPr id="7" name="Title Placeholder 1"/>
          <p:cNvSpPr>
            <a:spLocks noGrp="1"/>
          </p:cNvSpPr>
          <p:nvPr>
            <p:ph type="title"/>
          </p:nvPr>
        </p:nvSpPr>
        <p:spPr>
          <a:xfrm>
            <a:off x="609600" y="152400"/>
            <a:ext cx="10058400" cy="106680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51828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1" y="1905000"/>
            <a:ext cx="10138129"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6A6A54-2A6B-4242-B691-C4DE4231F394}" type="datetimeFigureOut">
              <a:rPr lang="en-US" smtClean="0"/>
              <a:t>11/8/2021</a:t>
            </a:fld>
            <a:endParaRPr lang="en-US"/>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a:p>
        </p:txBody>
      </p:sp>
      <p:sp>
        <p:nvSpPr>
          <p:cNvPr id="8" name="Text Placeholder 7"/>
          <p:cNvSpPr>
            <a:spLocks noGrp="1"/>
          </p:cNvSpPr>
          <p:nvPr>
            <p:ph type="body" sz="quarter" idx="13" hasCustomPrompt="1"/>
          </p:nvPr>
        </p:nvSpPr>
        <p:spPr>
          <a:xfrm>
            <a:off x="609600" y="1295400"/>
            <a:ext cx="10160000" cy="533400"/>
          </a:xfrm>
        </p:spPr>
        <p:txBody>
          <a:bodyPr/>
          <a:lstStyle>
            <a:lvl1pPr marL="0" indent="0">
              <a:buNone/>
              <a:defRPr b="1" baseline="0">
                <a:solidFill>
                  <a:srgbClr val="C8102E"/>
                </a:solidFill>
              </a:defRPr>
            </a:lvl1pPr>
          </a:lstStyle>
          <a:p>
            <a:pPr lvl="0"/>
            <a:r>
              <a:rPr lang="en-US" dirty="0"/>
              <a:t>Sub-Header Text goes here</a:t>
            </a:r>
          </a:p>
        </p:txBody>
      </p:sp>
    </p:spTree>
    <p:extLst>
      <p:ext uri="{BB962C8B-B14F-4D97-AF65-F5344CB8AC3E}">
        <p14:creationId xmlns:p14="http://schemas.microsoft.com/office/powerpoint/2010/main" val="329578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95401"/>
            <a:ext cx="53848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1"/>
            <a:ext cx="53848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76A6A54-2A6B-4242-B691-C4DE4231F394}" type="datetimeFigureOut">
              <a:rPr lang="en-US" smtClean="0"/>
              <a:t>11/8/2021</a:t>
            </a:fld>
            <a:endParaRPr lang="en-US"/>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151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95402"/>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295402"/>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76A6A54-2A6B-4242-B691-C4DE4231F394}" type="datetimeFigureOut">
              <a:rPr lang="en-US" smtClean="0"/>
              <a:t>11/8/2021</a:t>
            </a:fld>
            <a:endParaRPr lang="en-US"/>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a:p>
        </p:txBody>
      </p:sp>
      <p:sp>
        <p:nvSpPr>
          <p:cNvPr id="10" name="Content Placeholder 2"/>
          <p:cNvSpPr>
            <a:spLocks noGrp="1"/>
          </p:cNvSpPr>
          <p:nvPr>
            <p:ph sz="half" idx="13"/>
          </p:nvPr>
        </p:nvSpPr>
        <p:spPr>
          <a:xfrm>
            <a:off x="609600" y="3581401"/>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half" idx="14"/>
          </p:nvPr>
        </p:nvSpPr>
        <p:spPr>
          <a:xfrm>
            <a:off x="6197600" y="3581401"/>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522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219200"/>
            <a:ext cx="5127313" cy="639762"/>
          </a:xfrm>
        </p:spPr>
        <p:txBody>
          <a:bodyPr anchor="b"/>
          <a:lstStyle>
            <a:lvl1pPr marL="0" indent="0" algn="ctr">
              <a:buNone/>
              <a:defRPr sz="2400" b="1">
                <a:solidFill>
                  <a:srgbClr val="A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1" y="1858962"/>
            <a:ext cx="51273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88568" y="1219200"/>
            <a:ext cx="5084233" cy="639762"/>
          </a:xfrm>
        </p:spPr>
        <p:txBody>
          <a:bodyPr anchor="b"/>
          <a:lstStyle>
            <a:lvl1pPr marL="0" indent="0" algn="ctr">
              <a:buNone/>
              <a:defRPr sz="2400" b="1">
                <a:solidFill>
                  <a:srgbClr val="A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88568" y="1858962"/>
            <a:ext cx="50842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76A6A54-2A6B-4242-B691-C4DE4231F394}" type="datetimeFigureOut">
              <a:rPr lang="en-US" smtClean="0"/>
              <a:t>11/8/2021</a:t>
            </a:fld>
            <a:endParaRPr lang="en-US"/>
          </a:p>
        </p:txBody>
      </p:sp>
      <p:sp>
        <p:nvSpPr>
          <p:cNvPr id="9" name="Slide Number Placeholder 8"/>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81100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76A6A54-2A6B-4242-B691-C4DE4231F394}" type="datetimeFigureOut">
              <a:rPr lang="en-US" smtClean="0"/>
              <a:t>11/8/2021</a:t>
            </a:fld>
            <a:endParaRPr lang="en-US"/>
          </a:p>
        </p:txBody>
      </p:sp>
      <p:sp>
        <p:nvSpPr>
          <p:cNvPr id="4" name="Footer Placeholder 3"/>
          <p:cNvSpPr>
            <a:spLocks noGrp="1"/>
          </p:cNvSpPr>
          <p:nvPr>
            <p:ph type="ftr" sz="quarter" idx="11"/>
          </p:nvPr>
        </p:nvSpPr>
        <p:spPr>
          <a:xfrm>
            <a:off x="4165600" y="640080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38007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A6A54-2A6B-4242-B691-C4DE4231F394}" type="datetimeFigureOut">
              <a:rPr lang="en-US" smtClean="0"/>
              <a:t>11/8/2021</a:t>
            </a:fld>
            <a:endParaRPr lang="en-US"/>
          </a:p>
        </p:txBody>
      </p:sp>
      <p:sp>
        <p:nvSpPr>
          <p:cNvPr id="4" name="Slide Number Placeholder 3"/>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40530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248400"/>
            <a:ext cx="12192000" cy="6096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ndParaRPr>
          </a:p>
        </p:txBody>
      </p:sp>
      <p:sp>
        <p:nvSpPr>
          <p:cNvPr id="15" name="Rectangle 14"/>
          <p:cNvSpPr/>
          <p:nvPr userDrawn="1"/>
        </p:nvSpPr>
        <p:spPr>
          <a:xfrm>
            <a:off x="0" y="0"/>
            <a:ext cx="12192000" cy="1219200"/>
          </a:xfrm>
          <a:prstGeom prst="rect">
            <a:avLst/>
          </a:prstGeom>
          <a:solidFill>
            <a:srgbClr val="C8102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ffectLst/>
            </a:endParaRPr>
          </a:p>
        </p:txBody>
      </p:sp>
      <p:sp>
        <p:nvSpPr>
          <p:cNvPr id="2" name="Title Placeholder 1"/>
          <p:cNvSpPr>
            <a:spLocks noGrp="1"/>
          </p:cNvSpPr>
          <p:nvPr>
            <p:ph type="title"/>
          </p:nvPr>
        </p:nvSpPr>
        <p:spPr>
          <a:xfrm>
            <a:off x="609600" y="152400"/>
            <a:ext cx="100584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371600"/>
            <a:ext cx="10972800" cy="4648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08000" y="6340476"/>
            <a:ext cx="1219200" cy="365125"/>
          </a:xfrm>
          <a:prstGeom prst="rect">
            <a:avLst/>
          </a:prstGeom>
        </p:spPr>
        <p:txBody>
          <a:bodyPr vert="horz" lIns="91440" tIns="45720" rIns="91440" bIns="45720" rtlCol="0" anchor="ctr"/>
          <a:lstStyle>
            <a:lvl1pPr algn="l">
              <a:defRPr sz="1200">
                <a:solidFill>
                  <a:schemeClr val="bg1"/>
                </a:solidFill>
              </a:defRPr>
            </a:lvl1pPr>
          </a:lstStyle>
          <a:p>
            <a:fld id="{176A6A54-2A6B-4242-B691-C4DE4231F394}" type="datetimeFigureOut">
              <a:rPr lang="en-US" smtClean="0"/>
              <a:pPr/>
              <a:t>11/8/2021</a:t>
            </a:fld>
            <a:endParaRPr lang="en-US"/>
          </a:p>
        </p:txBody>
      </p:sp>
      <p:sp>
        <p:nvSpPr>
          <p:cNvPr id="6" name="Slide Number Placeholder 5"/>
          <p:cNvSpPr>
            <a:spLocks noGrp="1"/>
          </p:cNvSpPr>
          <p:nvPr>
            <p:ph type="sldNum" sz="quarter" idx="4"/>
          </p:nvPr>
        </p:nvSpPr>
        <p:spPr>
          <a:xfrm>
            <a:off x="9855200" y="6324601"/>
            <a:ext cx="1828800" cy="365125"/>
          </a:xfrm>
          <a:prstGeom prst="rect">
            <a:avLst/>
          </a:prstGeom>
        </p:spPr>
        <p:txBody>
          <a:bodyPr vert="horz" lIns="91440" tIns="45720" rIns="91440" bIns="45720" rtlCol="0" anchor="ctr"/>
          <a:lstStyle>
            <a:lvl1pPr algn="r">
              <a:defRPr sz="1200">
                <a:solidFill>
                  <a:schemeClr val="bg1"/>
                </a:solidFill>
              </a:defRPr>
            </a:lvl1pPr>
          </a:lstStyle>
          <a:p>
            <a:fld id="{B2FED1A7-FB98-43FD-AA3D-E7C3EC56B298}" type="slidenum">
              <a:rPr lang="en-US" smtClean="0"/>
              <a:pPr/>
              <a:t>‹#›</a:t>
            </a:fld>
            <a:endParaRPr lang="en-US"/>
          </a:p>
        </p:txBody>
      </p:sp>
      <p:pic>
        <p:nvPicPr>
          <p:cNvPr id="12" name="Picture 1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125200" y="381000"/>
            <a:ext cx="678610" cy="1180958"/>
          </a:xfrm>
          <a:prstGeom prst="rect">
            <a:avLst/>
          </a:prstGeom>
        </p:spPr>
      </p:pic>
    </p:spTree>
    <p:extLst>
      <p:ext uri="{BB962C8B-B14F-4D97-AF65-F5344CB8AC3E}">
        <p14:creationId xmlns:p14="http://schemas.microsoft.com/office/powerpoint/2010/main" val="137637821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6" r:id="rId3"/>
    <p:sldLayoutId id="2147483661" r:id="rId4"/>
    <p:sldLayoutId id="2147483665" r:id="rId5"/>
    <p:sldLayoutId id="2147483662" r:id="rId6"/>
    <p:sldLayoutId id="2147483663" r:id="rId7"/>
    <p:sldLayoutId id="2147483664" r:id="rId8"/>
  </p:sldLayoutIdLst>
  <p:txStyles>
    <p:titleStyle>
      <a:lvl1pPr algn="l" defTabSz="914400" rtl="0" eaLnBrk="1" latinLnBrk="0" hangingPunct="1">
        <a:spcBef>
          <a:spcPct val="0"/>
        </a:spcBef>
        <a:buNone/>
        <a:defRPr sz="4000" b="1" kern="1200">
          <a:solidFill>
            <a:schemeClr val="bg1"/>
          </a:solidFill>
          <a:latin typeface="Myriad Pro" panose="020B0503030403020204" pitchFamily="34" charset="0"/>
          <a:ea typeface="Roboto Slab" pitchFamily="2" charset="0"/>
          <a:cs typeface="Arial"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yriad Pro" panose="020B0503030403020204"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panose="020B0503030403020204"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panose="020B0503030403020204"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panose="020B0503030403020204"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anose="020B050303040302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hisvideo.works/2019/11/bert-and-videobert-googles-latest-algorithm-and-predictive-video-search-2/" TargetMode="External"/><Relationship Id="rId2" Type="http://schemas.openxmlformats.org/officeDocument/2006/relationships/hyperlink" Target="https://beebom.com/google-videobert-video-predictor/" TargetMode="External"/><Relationship Id="rId1" Type="http://schemas.openxmlformats.org/officeDocument/2006/relationships/slideLayout" Target="../slideLayouts/slideLayout2.xml"/><Relationship Id="rId4" Type="http://schemas.openxmlformats.org/officeDocument/2006/relationships/hyperlink" Target="https://openaccess.thecvf.com/content_ICCV_2019/papers/Sun_VideoBERT_A_Joint_Model_for_Video_and_Language_Representation_Learning_ICCV_2019_pape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IR-zaDCC-iM" TargetMode="External"/><Relationship Id="rId2" Type="http://schemas.openxmlformats.org/officeDocument/2006/relationships/hyperlink" Target="https://www.youtube.com/watch?v=gkAY8e-GU7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3200400"/>
            <a:ext cx="10566400" cy="804862"/>
          </a:xfrm>
        </p:spPr>
        <p:txBody>
          <a:bodyPr>
            <a:normAutofit fontScale="90000"/>
          </a:bodyPr>
          <a:lstStyle/>
          <a:p>
            <a:r>
              <a:rPr lang="en-US" sz="2800" dirty="0"/>
              <a:t>Accident detection on roads and Pedestrian using CNN and VideoBERT</a:t>
            </a:r>
          </a:p>
        </p:txBody>
      </p:sp>
      <p:sp>
        <p:nvSpPr>
          <p:cNvPr id="4" name="Subtitle 3"/>
          <p:cNvSpPr>
            <a:spLocks noGrp="1"/>
          </p:cNvSpPr>
          <p:nvPr>
            <p:ph type="subTitle" idx="1"/>
          </p:nvPr>
        </p:nvSpPr>
        <p:spPr>
          <a:xfrm>
            <a:off x="1727200" y="4191000"/>
            <a:ext cx="8737600" cy="1600200"/>
          </a:xfrm>
        </p:spPr>
        <p:txBody>
          <a:bodyPr>
            <a:normAutofit/>
          </a:bodyPr>
          <a:lstStyle/>
          <a:p>
            <a:r>
              <a:rPr lang="en-US" sz="2000" b="0" dirty="0"/>
              <a:t>Advanced Software Engineering Proposal</a:t>
            </a:r>
          </a:p>
          <a:p>
            <a:r>
              <a:rPr lang="en-US" sz="2000" b="0" dirty="0"/>
              <a:t>By</a:t>
            </a:r>
          </a:p>
          <a:p>
            <a:r>
              <a:rPr lang="en-US" sz="2000" b="0" dirty="0"/>
              <a:t>Lakshmi Keerthi Ayyagari</a:t>
            </a:r>
          </a:p>
          <a:p>
            <a:r>
              <a:rPr lang="en-US" sz="2000" b="0" dirty="0"/>
              <a:t>(z1901169)</a:t>
            </a:r>
          </a:p>
          <a:p>
            <a:endParaRPr lang="en-US" b="0" dirty="0"/>
          </a:p>
          <a:p>
            <a:endParaRPr lang="en-US" b="0" dirty="0"/>
          </a:p>
        </p:txBody>
      </p:sp>
    </p:spTree>
    <p:extLst>
      <p:ext uri="{BB962C8B-B14F-4D97-AF65-F5344CB8AC3E}">
        <p14:creationId xmlns:p14="http://schemas.microsoft.com/office/powerpoint/2010/main" val="23924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F642C1-4560-453C-89BA-77E38B5636DA}"/>
              </a:ext>
            </a:extLst>
          </p:cNvPr>
          <p:cNvSpPr>
            <a:spLocks noGrp="1"/>
          </p:cNvSpPr>
          <p:nvPr>
            <p:ph idx="1"/>
          </p:nvPr>
        </p:nvSpPr>
        <p:spPr/>
        <p:txBody>
          <a:bodyPr/>
          <a:lstStyle/>
          <a:p>
            <a:pPr marL="0" indent="0">
              <a:buNone/>
            </a:pPr>
            <a:r>
              <a:rPr lang="en-US" dirty="0"/>
              <a:t>For doing this assignment the below will be used:</a:t>
            </a:r>
          </a:p>
          <a:p>
            <a:r>
              <a:rPr lang="en-IN" dirty="0" err="1"/>
              <a:t>Tensorflow</a:t>
            </a:r>
            <a:r>
              <a:rPr lang="en-IN" dirty="0"/>
              <a:t>/</a:t>
            </a:r>
            <a:r>
              <a:rPr lang="en-IN" dirty="0" err="1"/>
              <a:t>keras</a:t>
            </a:r>
            <a:endParaRPr lang="en-US" dirty="0"/>
          </a:p>
          <a:p>
            <a:r>
              <a:rPr lang="en-IN" dirty="0"/>
              <a:t>Scikit Learn (For Evaluation Metrics)</a:t>
            </a:r>
            <a:endParaRPr lang="en-US" dirty="0"/>
          </a:p>
          <a:p>
            <a:r>
              <a:rPr lang="en-IN" dirty="0" err="1"/>
              <a:t>Numpy</a:t>
            </a:r>
            <a:r>
              <a:rPr lang="en-IN" dirty="0"/>
              <a:t> (For mathematical computation)</a:t>
            </a:r>
            <a:endParaRPr lang="en-US" dirty="0"/>
          </a:p>
          <a:p>
            <a:r>
              <a:rPr lang="en-IN" dirty="0"/>
              <a:t>Pandas ( for data manipulation)</a:t>
            </a:r>
            <a:endParaRPr lang="en-US" dirty="0"/>
          </a:p>
          <a:p>
            <a:r>
              <a:rPr lang="en-IN" dirty="0"/>
              <a:t>Matplotlib and Seaborn (For visualization)</a:t>
            </a:r>
          </a:p>
          <a:p>
            <a:pPr marL="0" indent="0">
              <a:buNone/>
            </a:pPr>
            <a:r>
              <a:rPr lang="en-IN" dirty="0"/>
              <a:t>And some necessary libraries to complete the task</a:t>
            </a:r>
            <a:endParaRPr lang="en-US" dirty="0"/>
          </a:p>
        </p:txBody>
      </p:sp>
      <p:sp>
        <p:nvSpPr>
          <p:cNvPr id="3" name="Title 2">
            <a:extLst>
              <a:ext uri="{FF2B5EF4-FFF2-40B4-BE49-F238E27FC236}">
                <a16:creationId xmlns:a16="http://schemas.microsoft.com/office/drawing/2014/main" id="{9C305E48-3281-4B70-8797-8667A446F036}"/>
              </a:ext>
            </a:extLst>
          </p:cNvPr>
          <p:cNvSpPr>
            <a:spLocks noGrp="1"/>
          </p:cNvSpPr>
          <p:nvPr>
            <p:ph type="title"/>
          </p:nvPr>
        </p:nvSpPr>
        <p:spPr/>
        <p:txBody>
          <a:bodyPr/>
          <a:lstStyle/>
          <a:p>
            <a:r>
              <a:rPr lang="en-US" dirty="0"/>
              <a:t>Python</a:t>
            </a:r>
          </a:p>
        </p:txBody>
      </p:sp>
    </p:spTree>
    <p:extLst>
      <p:ext uri="{BB962C8B-B14F-4D97-AF65-F5344CB8AC3E}">
        <p14:creationId xmlns:p14="http://schemas.microsoft.com/office/powerpoint/2010/main" val="891650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D6AEFE-08D2-4589-A089-AD95B9E80569}"/>
              </a:ext>
            </a:extLst>
          </p:cNvPr>
          <p:cNvSpPr>
            <a:spLocks noGrp="1"/>
          </p:cNvSpPr>
          <p:nvPr>
            <p:ph idx="1"/>
          </p:nvPr>
        </p:nvSpPr>
        <p:spPr/>
        <p:txBody>
          <a:bodyPr/>
          <a:lstStyle/>
          <a:p>
            <a:r>
              <a:rPr lang="en-IN" dirty="0"/>
              <a:t>Evaluation Metrics evaluate the model and checks the performance of model on test data. </a:t>
            </a:r>
          </a:p>
          <a:p>
            <a:r>
              <a:rPr lang="en-IN" dirty="0"/>
              <a:t>It provides the accuracy of model on test data. </a:t>
            </a:r>
          </a:p>
          <a:p>
            <a:r>
              <a:rPr lang="en-IN" dirty="0"/>
              <a:t>For classification Method, Confusion Matrix and classification report is used to evaluate and check the performance of model. </a:t>
            </a:r>
          </a:p>
          <a:p>
            <a:endParaRPr lang="en-US" dirty="0"/>
          </a:p>
        </p:txBody>
      </p:sp>
      <p:sp>
        <p:nvSpPr>
          <p:cNvPr id="3" name="Title 2">
            <a:extLst>
              <a:ext uri="{FF2B5EF4-FFF2-40B4-BE49-F238E27FC236}">
                <a16:creationId xmlns:a16="http://schemas.microsoft.com/office/drawing/2014/main" id="{552CE488-C822-4360-B162-89CBC790555C}"/>
              </a:ext>
            </a:extLst>
          </p:cNvPr>
          <p:cNvSpPr>
            <a:spLocks noGrp="1"/>
          </p:cNvSpPr>
          <p:nvPr>
            <p:ph type="title"/>
          </p:nvPr>
        </p:nvSpPr>
        <p:spPr/>
        <p:txBody>
          <a:bodyPr/>
          <a:lstStyle/>
          <a:p>
            <a:r>
              <a:rPr lang="en-US" dirty="0"/>
              <a:t>Evaluation Metrics</a:t>
            </a:r>
          </a:p>
        </p:txBody>
      </p:sp>
    </p:spTree>
    <p:extLst>
      <p:ext uri="{BB962C8B-B14F-4D97-AF65-F5344CB8AC3E}">
        <p14:creationId xmlns:p14="http://schemas.microsoft.com/office/powerpoint/2010/main" val="3931013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B66B61-34BB-4D4C-9583-AE734E72E0D3}"/>
              </a:ext>
            </a:extLst>
          </p:cNvPr>
          <p:cNvSpPr>
            <a:spLocks noGrp="1"/>
          </p:cNvSpPr>
          <p:nvPr>
            <p:ph idx="1"/>
          </p:nvPr>
        </p:nvSpPr>
        <p:spPr/>
        <p:txBody>
          <a:bodyPr>
            <a:normAutofit/>
          </a:bodyPr>
          <a:lstStyle/>
          <a:p>
            <a:r>
              <a:rPr lang="en-IN" sz="2400" dirty="0"/>
              <a:t>P. </a:t>
            </a:r>
            <a:r>
              <a:rPr lang="en-IN" sz="2400" dirty="0" err="1"/>
              <a:t>Khorrami</a:t>
            </a:r>
            <a:r>
              <a:rPr lang="en-IN" sz="2400" dirty="0"/>
              <a:t>, T. Le Paine, K. Brady, C. </a:t>
            </a:r>
            <a:r>
              <a:rPr lang="en-IN" sz="2400" dirty="0" err="1"/>
              <a:t>Dagli</a:t>
            </a:r>
            <a:r>
              <a:rPr lang="en-IN" sz="2400" dirty="0"/>
              <a:t> and T. S. Huang, "How deep neural networks can improve emotion recognition on video data," 2016 IEEE International Conference on Image Processing (ICIP), 2016, pp. 619-623, </a:t>
            </a:r>
            <a:r>
              <a:rPr lang="en-IN" sz="2400" dirty="0" err="1"/>
              <a:t>doi</a:t>
            </a:r>
            <a:r>
              <a:rPr lang="en-IN" sz="2400" dirty="0"/>
              <a:t>: 10.1109/ICIP.2016.7532431.</a:t>
            </a:r>
          </a:p>
          <a:p>
            <a:r>
              <a:rPr lang="en-US" sz="2400" dirty="0">
                <a:hlinkClick r:id="rId2"/>
              </a:rPr>
              <a:t>Google's VideoBERT Can Predict What Happens next in Videos | </a:t>
            </a:r>
            <a:r>
              <a:rPr lang="en-US" sz="2400" dirty="0" err="1">
                <a:hlinkClick r:id="rId2"/>
              </a:rPr>
              <a:t>Beebom</a:t>
            </a:r>
            <a:endParaRPr lang="en-US" sz="2400" dirty="0"/>
          </a:p>
          <a:p>
            <a:r>
              <a:rPr lang="en-US" sz="2400" dirty="0">
                <a:hlinkClick r:id="rId3"/>
              </a:rPr>
              <a:t>https://thisvideo.works/2019/11/bert-and-videobert-googles-latest-algorithm-and-predictive-video-search-2/</a:t>
            </a:r>
            <a:endParaRPr lang="en-US" sz="2400" dirty="0"/>
          </a:p>
          <a:p>
            <a:r>
              <a:rPr lang="en-US" sz="2400" dirty="0">
                <a:hlinkClick r:id="rId4"/>
              </a:rPr>
              <a:t>https://openaccess.thecvf.com/content_ICCV_2019/papers/Sun_VideoBERT_A_Joint_Model_for_Video_and_Language_Representation_Learning_ICCV_2019_paper.pdf</a:t>
            </a:r>
            <a:endParaRPr lang="en-US" sz="2400" dirty="0"/>
          </a:p>
          <a:p>
            <a:endParaRPr lang="en-US" sz="2400" dirty="0"/>
          </a:p>
          <a:p>
            <a:endParaRPr lang="en-US" sz="2400" dirty="0"/>
          </a:p>
          <a:p>
            <a:endParaRPr lang="en-US" sz="2400" dirty="0"/>
          </a:p>
        </p:txBody>
      </p:sp>
      <p:sp>
        <p:nvSpPr>
          <p:cNvPr id="3" name="Title 2">
            <a:extLst>
              <a:ext uri="{FF2B5EF4-FFF2-40B4-BE49-F238E27FC236}">
                <a16:creationId xmlns:a16="http://schemas.microsoft.com/office/drawing/2014/main" id="{42198651-1FF2-4E48-9698-E1ADEB5B5B62}"/>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292806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AF8BD8-E9A4-47AA-998D-5B428851F6D6}"/>
              </a:ext>
            </a:extLst>
          </p:cNvPr>
          <p:cNvSpPr>
            <a:spLocks noGrp="1"/>
          </p:cNvSpPr>
          <p:nvPr>
            <p:ph idx="1"/>
          </p:nvPr>
        </p:nvSpPr>
        <p:spPr/>
        <p:txBody>
          <a:bodyPr>
            <a:normAutofit fontScale="92500" lnSpcReduction="20000"/>
          </a:bodyPr>
          <a:lstStyle/>
          <a:p>
            <a:r>
              <a:rPr lang="en-US" dirty="0"/>
              <a:t>The aim of the study is to detect the number of accidents by using Image of CCTV footage.</a:t>
            </a:r>
          </a:p>
          <a:p>
            <a:r>
              <a:rPr lang="en-US" dirty="0"/>
              <a:t>The objective is to understand that which CNN model is the best prediction model for prediction of accidents.</a:t>
            </a:r>
          </a:p>
          <a:p>
            <a:r>
              <a:rPr lang="en-US" dirty="0"/>
              <a:t>The VideoBERT method will be utilized for video classification, which will determine whether accidents will occur by utilizing videos of CCTV footage.</a:t>
            </a:r>
          </a:p>
          <a:p>
            <a:r>
              <a:rPr lang="en-US" dirty="0"/>
              <a:t>The few questions which I am trying to answer in this study are whether the cause of accidents is due to weather conditions or if the driver is accountable for producing accidents.</a:t>
            </a:r>
          </a:p>
          <a:p>
            <a:r>
              <a:rPr lang="en-US" dirty="0"/>
              <a:t>Identifying accidents that occurred as a result of a driver or a pedestrian on the road are some of the questions to be analyzed.</a:t>
            </a:r>
          </a:p>
        </p:txBody>
      </p:sp>
      <p:sp>
        <p:nvSpPr>
          <p:cNvPr id="3" name="Title 2">
            <a:extLst>
              <a:ext uri="{FF2B5EF4-FFF2-40B4-BE49-F238E27FC236}">
                <a16:creationId xmlns:a16="http://schemas.microsoft.com/office/drawing/2014/main" id="{5FCB043B-DC49-49B0-9920-C60A6DB150F4}"/>
              </a:ext>
            </a:extLst>
          </p:cNvPr>
          <p:cNvSpPr>
            <a:spLocks noGrp="1"/>
          </p:cNvSpPr>
          <p:nvPr>
            <p:ph type="title"/>
          </p:nvPr>
        </p:nvSpPr>
        <p:spPr/>
        <p:txBody>
          <a:bodyPr/>
          <a:lstStyle/>
          <a:p>
            <a:r>
              <a:rPr lang="en-US" dirty="0"/>
              <a:t>Main Objective/Aim of this study</a:t>
            </a:r>
          </a:p>
        </p:txBody>
      </p:sp>
    </p:spTree>
    <p:extLst>
      <p:ext uri="{BB962C8B-B14F-4D97-AF65-F5344CB8AC3E}">
        <p14:creationId xmlns:p14="http://schemas.microsoft.com/office/powerpoint/2010/main" val="189112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 dataset which I am going to use here is a YouTube video compilation of accidents.</a:t>
            </a:r>
          </a:p>
          <a:p>
            <a:pPr marL="0" indent="0">
              <a:buNone/>
            </a:pPr>
            <a:r>
              <a:rPr lang="en-US" dirty="0"/>
              <a:t>Attaching the link here as well:</a:t>
            </a:r>
          </a:p>
          <a:p>
            <a:pPr marL="0" indent="0">
              <a:buNone/>
            </a:pPr>
            <a:r>
              <a:rPr lang="en-IN" sz="32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Indian Road accidents compilation 2021 – YouTube</a:t>
            </a:r>
            <a:endParaRPr lang="en-IN" sz="32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3200" dirty="0">
                <a:hlinkClick r:id="rId3"/>
              </a:rPr>
              <a:t>https://www.youtube.com/watch?v=IR-zaDCC-iM</a:t>
            </a:r>
            <a:endParaRPr lang="en-IN" sz="3200" u="sng" dirty="0">
              <a:solidFill>
                <a:srgbClr val="0000FF"/>
              </a:solidFill>
              <a:latin typeface="Calibri" panose="020F0502020204030204" pitchFamily="34" charset="0"/>
              <a:cs typeface="Times New Roman" panose="02020603050405020304" pitchFamily="18" charset="0"/>
            </a:endParaRPr>
          </a:p>
          <a:p>
            <a:pPr marL="0" indent="0">
              <a:buNone/>
            </a:pPr>
            <a:endParaRPr lang="en-US" sz="3200" dirty="0"/>
          </a:p>
          <a:p>
            <a:endParaRPr lang="en-US" dirty="0"/>
          </a:p>
        </p:txBody>
      </p:sp>
      <p:sp>
        <p:nvSpPr>
          <p:cNvPr id="3" name="Title 2"/>
          <p:cNvSpPr>
            <a:spLocks noGrp="1"/>
          </p:cNvSpPr>
          <p:nvPr>
            <p:ph type="title"/>
          </p:nvPr>
        </p:nvSpPr>
        <p:spPr/>
        <p:txBody>
          <a:bodyPr>
            <a:normAutofit/>
          </a:bodyPr>
          <a:lstStyle/>
          <a:p>
            <a:pPr algn="ctr"/>
            <a:r>
              <a:rPr lang="en-US" sz="3200" dirty="0"/>
              <a:t>Accident detection on roads and Pedestrian using CCTV video</a:t>
            </a:r>
          </a:p>
        </p:txBody>
      </p:sp>
    </p:spTree>
    <p:extLst>
      <p:ext uri="{BB962C8B-B14F-4D97-AF65-F5344CB8AC3E}">
        <p14:creationId xmlns:p14="http://schemas.microsoft.com/office/powerpoint/2010/main" val="39741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876D0A-A1D7-4E5A-AF51-2F5F70C604AB}"/>
              </a:ext>
            </a:extLst>
          </p:cNvPr>
          <p:cNvSpPr>
            <a:spLocks noGrp="1"/>
          </p:cNvSpPr>
          <p:nvPr>
            <p:ph sz="half" idx="1"/>
          </p:nvPr>
        </p:nvSpPr>
        <p:spPr>
          <a:xfrm>
            <a:off x="609600" y="1295401"/>
            <a:ext cx="5384800" cy="4830763"/>
          </a:xfrm>
        </p:spPr>
        <p:txBody>
          <a:bodyPr>
            <a:normAutofit/>
          </a:bodyPr>
          <a:lstStyle/>
          <a:p>
            <a:pPr>
              <a:lnSpc>
                <a:spcPct val="90000"/>
              </a:lnSpc>
            </a:pPr>
            <a:r>
              <a:rPr lang="en-US" dirty="0"/>
              <a:t>Accidents involving pedestrians are uncommon occurrences that occur when drivers violate traffic laws; nevertheless, there may be other reasons for road accidents. </a:t>
            </a:r>
          </a:p>
          <a:p>
            <a:pPr>
              <a:lnSpc>
                <a:spcPct val="90000"/>
              </a:lnSpc>
            </a:pPr>
            <a:r>
              <a:rPr lang="en-US" dirty="0"/>
              <a:t>The CCTV footage in this video was acquired from a YouTube accident compilation film which includes road accidents as well as Pedestrian. </a:t>
            </a:r>
          </a:p>
          <a:p>
            <a:pPr>
              <a:lnSpc>
                <a:spcPct val="90000"/>
              </a:lnSpc>
            </a:pPr>
            <a:endParaRPr lang="en-US" dirty="0"/>
          </a:p>
        </p:txBody>
      </p:sp>
      <p:pic>
        <p:nvPicPr>
          <p:cNvPr id="5" name="Picture 4" descr="A picture containing text, crosswalk, way&#10;&#10;Description automatically generated">
            <a:extLst>
              <a:ext uri="{FF2B5EF4-FFF2-40B4-BE49-F238E27FC236}">
                <a16:creationId xmlns:a16="http://schemas.microsoft.com/office/drawing/2014/main" id="{2C670BB0-8691-4C6E-8575-587D29D91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1797761"/>
            <a:ext cx="5384800" cy="3826042"/>
          </a:xfrm>
          <a:prstGeom prst="rect">
            <a:avLst/>
          </a:prstGeom>
          <a:noFill/>
        </p:spPr>
      </p:pic>
      <p:sp>
        <p:nvSpPr>
          <p:cNvPr id="3" name="Title 2">
            <a:extLst>
              <a:ext uri="{FF2B5EF4-FFF2-40B4-BE49-F238E27FC236}">
                <a16:creationId xmlns:a16="http://schemas.microsoft.com/office/drawing/2014/main" id="{1A790869-6E93-487B-900A-DB509B5DFEF7}"/>
              </a:ext>
            </a:extLst>
          </p:cNvPr>
          <p:cNvSpPr>
            <a:spLocks noGrp="1"/>
          </p:cNvSpPr>
          <p:nvPr>
            <p:ph type="title"/>
          </p:nvPr>
        </p:nvSpPr>
        <p:spPr>
          <a:xfrm>
            <a:off x="609600" y="152400"/>
            <a:ext cx="10058400" cy="990600"/>
          </a:xfrm>
        </p:spPr>
        <p:txBody>
          <a:bodyPr anchor="ctr">
            <a:normAutofit/>
          </a:bodyPr>
          <a:lstStyle/>
          <a:p>
            <a:r>
              <a:rPr lang="en-US" dirty="0"/>
              <a:t>Introduction</a:t>
            </a:r>
          </a:p>
        </p:txBody>
      </p:sp>
    </p:spTree>
    <p:extLst>
      <p:ext uri="{BB962C8B-B14F-4D97-AF65-F5344CB8AC3E}">
        <p14:creationId xmlns:p14="http://schemas.microsoft.com/office/powerpoint/2010/main" val="3069895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2CDA84-81BC-4D66-B902-C19C8BBE7ABA}"/>
              </a:ext>
            </a:extLst>
          </p:cNvPr>
          <p:cNvSpPr>
            <a:spLocks noGrp="1"/>
          </p:cNvSpPr>
          <p:nvPr>
            <p:ph idx="1"/>
          </p:nvPr>
        </p:nvSpPr>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Convolutional Neural network</a:t>
            </a:r>
          </a:p>
          <a:p>
            <a:r>
              <a:rPr lang="en-IN" b="1" dirty="0">
                <a:latin typeface="Times New Roman" panose="02020603050405020304" pitchFamily="18" charset="0"/>
                <a:ea typeface="Calibri" panose="020F0502020204030204" pitchFamily="34" charset="0"/>
                <a:cs typeface="Times New Roman" panose="02020603050405020304" pitchFamily="18" charset="0"/>
              </a:rPr>
              <a:t>VideoBERT Classifier</a:t>
            </a:r>
          </a:p>
          <a:p>
            <a:r>
              <a:rPr lang="en-IN" b="1" dirty="0">
                <a:effectLst/>
                <a:latin typeface="Times New Roman" panose="02020603050405020304" pitchFamily="18" charset="0"/>
                <a:ea typeface="Calibri" panose="020F0502020204030204" pitchFamily="34" charset="0"/>
                <a:cs typeface="Times New Roman" panose="02020603050405020304" pitchFamily="18" charset="0"/>
              </a:rPr>
              <a:t>Evaluation Metrics</a:t>
            </a:r>
          </a:p>
          <a:p>
            <a:pPr marL="0" indent="0">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3" name="Title 2">
            <a:extLst>
              <a:ext uri="{FF2B5EF4-FFF2-40B4-BE49-F238E27FC236}">
                <a16:creationId xmlns:a16="http://schemas.microsoft.com/office/drawing/2014/main" id="{53AB639C-2501-4982-9BC3-315B47526BE2}"/>
              </a:ext>
            </a:extLst>
          </p:cNvPr>
          <p:cNvSpPr>
            <a:spLocks noGrp="1"/>
          </p:cNvSpPr>
          <p:nvPr>
            <p:ph type="title"/>
          </p:nvPr>
        </p:nvSpPr>
        <p:spPr/>
        <p:txBody>
          <a:bodyPr/>
          <a:lstStyle/>
          <a:p>
            <a:r>
              <a:rPr lang="en-US" dirty="0"/>
              <a:t>Methodology</a:t>
            </a:r>
          </a:p>
        </p:txBody>
      </p:sp>
    </p:spTree>
    <p:extLst>
      <p:ext uri="{BB962C8B-B14F-4D97-AF65-F5344CB8AC3E}">
        <p14:creationId xmlns:p14="http://schemas.microsoft.com/office/powerpoint/2010/main" val="122329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9939C3-9159-4781-B677-57A040C681ED}"/>
              </a:ext>
            </a:extLst>
          </p:cNvPr>
          <p:cNvSpPr>
            <a:spLocks noGrp="1"/>
          </p:cNvSpPr>
          <p:nvPr>
            <p:ph idx="1"/>
          </p:nvPr>
        </p:nvSpPr>
        <p:spPr/>
        <p:txBody>
          <a:bodyPr>
            <a:normAutofit lnSpcReduction="10000"/>
          </a:bodyPr>
          <a:lstStyle/>
          <a:p>
            <a:r>
              <a:rPr lang="en-US" dirty="0"/>
              <a:t>Convert Video data to Images by defining generator; Generator basically provides the images of videos and then we will use CNN method to Analyze the images. </a:t>
            </a:r>
          </a:p>
          <a:p>
            <a:r>
              <a:rPr lang="en-US" dirty="0"/>
              <a:t>Images will capture the activity and we will train the images by using Convolutional model with some important parameters.</a:t>
            </a:r>
          </a:p>
          <a:p>
            <a:r>
              <a:rPr lang="en-US" dirty="0"/>
              <a:t>CNN basically works with weights, For calculation of the weights, optimizers will use. Optimizers used to reduce the loss function. To understand or to study the trained data deeply we use Epochs, epochs trains the whole training </a:t>
            </a:r>
            <a:r>
              <a:rPr lang="en-US" dirty="0" err="1"/>
              <a:t>data,In</a:t>
            </a:r>
            <a:r>
              <a:rPr lang="en-US" dirty="0"/>
              <a:t> one epochs how many iteration is required that we decide by the Total number of the data (Size of the data) divided by the batch size.</a:t>
            </a:r>
          </a:p>
          <a:p>
            <a:endParaRPr lang="en-US" dirty="0"/>
          </a:p>
          <a:p>
            <a:endParaRPr lang="en-US" dirty="0"/>
          </a:p>
        </p:txBody>
      </p:sp>
      <p:sp>
        <p:nvSpPr>
          <p:cNvPr id="3" name="Title 2">
            <a:extLst>
              <a:ext uri="{FF2B5EF4-FFF2-40B4-BE49-F238E27FC236}">
                <a16:creationId xmlns:a16="http://schemas.microsoft.com/office/drawing/2014/main" id="{E3CD350D-F025-4F79-9842-5067CDB66C3A}"/>
              </a:ext>
            </a:extLst>
          </p:cNvPr>
          <p:cNvSpPr>
            <a:spLocks noGrp="1"/>
          </p:cNvSpPr>
          <p:nvPr>
            <p:ph type="title"/>
          </p:nvPr>
        </p:nvSpPr>
        <p:spPr/>
        <p:txBody>
          <a:bodyPr/>
          <a:lstStyle/>
          <a:p>
            <a:r>
              <a:rPr lang="en-US" dirty="0"/>
              <a:t>Steps</a:t>
            </a:r>
          </a:p>
        </p:txBody>
      </p:sp>
    </p:spTree>
    <p:extLst>
      <p:ext uri="{BB962C8B-B14F-4D97-AF65-F5344CB8AC3E}">
        <p14:creationId xmlns:p14="http://schemas.microsoft.com/office/powerpoint/2010/main" val="272413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11D825-11F9-4207-9862-4D1977C51292}"/>
              </a:ext>
            </a:extLst>
          </p:cNvPr>
          <p:cNvSpPr>
            <a:spLocks noGrp="1"/>
          </p:cNvSpPr>
          <p:nvPr>
            <p:ph idx="1"/>
          </p:nvPr>
        </p:nvSpPr>
        <p:spPr/>
        <p:txBody>
          <a:bodyPr/>
          <a:lstStyle/>
          <a:p>
            <a:r>
              <a:rPr lang="en-US" dirty="0"/>
              <a:t>To Analyze the images, we will train the images by using specific optimizers, batch sizes, loss function (MSE), metrics, number of iteration, number of epochs.</a:t>
            </a:r>
          </a:p>
          <a:p>
            <a:r>
              <a:rPr lang="en-US" dirty="0"/>
              <a:t>VideoBERT does the same but with different algorithm. It is a self-supervised system that is able to perform actions from the unlabeled video. </a:t>
            </a:r>
          </a:p>
          <a:p>
            <a:endParaRPr lang="en-US" dirty="0"/>
          </a:p>
        </p:txBody>
      </p:sp>
      <p:sp>
        <p:nvSpPr>
          <p:cNvPr id="3" name="Title 2">
            <a:extLst>
              <a:ext uri="{FF2B5EF4-FFF2-40B4-BE49-F238E27FC236}">
                <a16:creationId xmlns:a16="http://schemas.microsoft.com/office/drawing/2014/main" id="{175939CB-FE5B-4ED3-AC5B-767AA28F2EF9}"/>
              </a:ext>
            </a:extLst>
          </p:cNvPr>
          <p:cNvSpPr>
            <a:spLocks noGrp="1"/>
          </p:cNvSpPr>
          <p:nvPr>
            <p:ph type="title"/>
          </p:nvPr>
        </p:nvSpPr>
        <p:spPr/>
        <p:txBody>
          <a:bodyPr>
            <a:normAutofit/>
          </a:bodyPr>
          <a:lstStyle/>
          <a:p>
            <a:r>
              <a:rPr lang="en-US" dirty="0"/>
              <a:t>Steps Cont.…</a:t>
            </a:r>
          </a:p>
        </p:txBody>
      </p:sp>
    </p:spTree>
    <p:extLst>
      <p:ext uri="{BB962C8B-B14F-4D97-AF65-F5344CB8AC3E}">
        <p14:creationId xmlns:p14="http://schemas.microsoft.com/office/powerpoint/2010/main" val="48429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F35EB-801B-449B-9DAF-E2FCD223E4C2}"/>
              </a:ext>
            </a:extLst>
          </p:cNvPr>
          <p:cNvSpPr>
            <a:spLocks noGrp="1"/>
          </p:cNvSpPr>
          <p:nvPr>
            <p:ph type="title"/>
          </p:nvPr>
        </p:nvSpPr>
        <p:spPr/>
        <p:txBody>
          <a:bodyPr/>
          <a:lstStyle/>
          <a:p>
            <a:r>
              <a:rPr lang="en-US" dirty="0"/>
              <a:t>VideoBERT Model</a:t>
            </a:r>
          </a:p>
        </p:txBody>
      </p:sp>
      <p:pic>
        <p:nvPicPr>
          <p:cNvPr id="4" name="Picture 3" descr="Diagram&#10;&#10;Description automatically generated">
            <a:extLst>
              <a:ext uri="{FF2B5EF4-FFF2-40B4-BE49-F238E27FC236}">
                <a16:creationId xmlns:a16="http://schemas.microsoft.com/office/drawing/2014/main" id="{68C4D56F-0F3F-4A65-AECB-132E97063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4990"/>
            <a:ext cx="12192000" cy="3208020"/>
          </a:xfrm>
          <a:prstGeom prst="rect">
            <a:avLst/>
          </a:prstGeom>
        </p:spPr>
      </p:pic>
    </p:spTree>
    <p:extLst>
      <p:ext uri="{BB962C8B-B14F-4D97-AF65-F5344CB8AC3E}">
        <p14:creationId xmlns:p14="http://schemas.microsoft.com/office/powerpoint/2010/main" val="1207959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graphical user interface&#10;&#10;Description automatically generated">
            <a:extLst>
              <a:ext uri="{FF2B5EF4-FFF2-40B4-BE49-F238E27FC236}">
                <a16:creationId xmlns:a16="http://schemas.microsoft.com/office/drawing/2014/main" id="{8DEDBDCD-F131-4D8B-9929-890EB42F8ABA}"/>
              </a:ext>
            </a:extLst>
          </p:cNvPr>
          <p:cNvPicPr>
            <a:picLocks noChangeAspect="1"/>
          </p:cNvPicPr>
          <p:nvPr/>
        </p:nvPicPr>
        <p:blipFill rotWithShape="1">
          <a:blip r:embed="rId2">
            <a:extLst>
              <a:ext uri="{28A0092B-C50C-407E-A947-70E740481C1C}">
                <a14:useLocalDpi xmlns:a14="http://schemas.microsoft.com/office/drawing/2010/main" val="0"/>
              </a:ext>
            </a:extLst>
          </a:blip>
          <a:srcRect t="19954" b="1081"/>
          <a:stretch/>
        </p:blipFill>
        <p:spPr>
          <a:xfrm>
            <a:off x="406400" y="1371600"/>
            <a:ext cx="10464800" cy="4648200"/>
          </a:xfrm>
          <a:prstGeom prst="rect">
            <a:avLst/>
          </a:prstGeom>
          <a:noFill/>
        </p:spPr>
      </p:pic>
      <p:sp>
        <p:nvSpPr>
          <p:cNvPr id="7" name="Title 2">
            <a:extLst>
              <a:ext uri="{FF2B5EF4-FFF2-40B4-BE49-F238E27FC236}">
                <a16:creationId xmlns:a16="http://schemas.microsoft.com/office/drawing/2014/main" id="{7BF887E4-D417-4FDA-A316-7AAE5D62765C}"/>
              </a:ext>
            </a:extLst>
          </p:cNvPr>
          <p:cNvSpPr>
            <a:spLocks noGrp="1"/>
          </p:cNvSpPr>
          <p:nvPr>
            <p:ph type="title"/>
          </p:nvPr>
        </p:nvSpPr>
        <p:spPr>
          <a:xfrm>
            <a:off x="609600" y="152400"/>
            <a:ext cx="10058400" cy="1066800"/>
          </a:xfrm>
        </p:spPr>
        <p:txBody>
          <a:bodyPr/>
          <a:lstStyle/>
          <a:p>
            <a:r>
              <a:rPr lang="en-US" dirty="0"/>
              <a:t>Model</a:t>
            </a:r>
          </a:p>
        </p:txBody>
      </p:sp>
    </p:spTree>
    <p:extLst>
      <p:ext uri="{BB962C8B-B14F-4D97-AF65-F5344CB8AC3E}">
        <p14:creationId xmlns:p14="http://schemas.microsoft.com/office/powerpoint/2010/main" val="205622293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2767</TotalTime>
  <Words>667</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Times New Roman</vt:lpstr>
      <vt:lpstr>Myriad Pro</vt:lpstr>
      <vt:lpstr>Arial</vt:lpstr>
      <vt:lpstr>1_Office Theme</vt:lpstr>
      <vt:lpstr>Accident detection on roads and Pedestrian using CNN and VideoBERT</vt:lpstr>
      <vt:lpstr>Main Objective/Aim of this study</vt:lpstr>
      <vt:lpstr>Accident detection on roads and Pedestrian using CCTV video</vt:lpstr>
      <vt:lpstr>Introduction</vt:lpstr>
      <vt:lpstr>Methodology</vt:lpstr>
      <vt:lpstr>Steps</vt:lpstr>
      <vt:lpstr>Steps Cont.…</vt:lpstr>
      <vt:lpstr>VideoBERT Model</vt:lpstr>
      <vt:lpstr>Model</vt:lpstr>
      <vt:lpstr>Python</vt:lpstr>
      <vt:lpstr>Evaluation Metrics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Jennice O'Brien</dc:creator>
  <cp:lastModifiedBy>Lakshmi Keerthi Ayyagari</cp:lastModifiedBy>
  <cp:revision>100</cp:revision>
  <dcterms:created xsi:type="dcterms:W3CDTF">2010-05-18T23:17:18Z</dcterms:created>
  <dcterms:modified xsi:type="dcterms:W3CDTF">2021-11-08T18:01:09Z</dcterms:modified>
</cp:coreProperties>
</file>