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65" r:id="rId4"/>
    <p:sldId id="259" r:id="rId5"/>
    <p:sldId id="260" r:id="rId6"/>
    <p:sldId id="261" r:id="rId7"/>
    <p:sldId id="266" r:id="rId8"/>
    <p:sldId id="257" r:id="rId9"/>
    <p:sldId id="278" r:id="rId10"/>
    <p:sldId id="262" r:id="rId11"/>
    <p:sldId id="263" r:id="rId12"/>
    <p:sldId id="274" r:id="rId13"/>
    <p:sldId id="275" r:id="rId14"/>
    <p:sldId id="258" r:id="rId15"/>
    <p:sldId id="264" r:id="rId16"/>
    <p:sldId id="268" r:id="rId17"/>
    <p:sldId id="269" r:id="rId18"/>
    <p:sldId id="279" r:id="rId19"/>
    <p:sldId id="273" r:id="rId20"/>
    <p:sldId id="267"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1686" y="2653047"/>
            <a:ext cx="9500314" cy="2369713"/>
          </a:xfrm>
        </p:spPr>
        <p:txBody>
          <a:bodyPr>
            <a:noAutofit/>
          </a:bodyPr>
          <a:lstStyle/>
          <a:p>
            <a:r>
              <a:rPr lang="en-GB" sz="3600" b="1" dirty="0" smtClean="0">
                <a:solidFill>
                  <a:schemeClr val="accent1"/>
                </a:solidFill>
                <a:latin typeface="Times New Roman" panose="02020603050405020304" pitchFamily="18" charset="0"/>
                <a:cs typeface="Times New Roman" panose="02020603050405020304" pitchFamily="18" charset="0"/>
              </a:rPr>
              <a:t>STRESS DETECTION OF AN IT EMPLOYEE</a:t>
            </a:r>
            <a:br>
              <a:rPr lang="en-GB" sz="3600" b="1" dirty="0" smtClean="0">
                <a:solidFill>
                  <a:schemeClr val="accent1"/>
                </a:solidFill>
                <a:latin typeface="Times New Roman" panose="02020603050405020304" pitchFamily="18" charset="0"/>
                <a:cs typeface="Times New Roman" panose="02020603050405020304" pitchFamily="18" charset="0"/>
              </a:rPr>
            </a:br>
            <a:r>
              <a:rPr lang="en-GB" sz="3600" b="1" dirty="0" smtClean="0">
                <a:solidFill>
                  <a:schemeClr val="accent1"/>
                </a:solidFill>
                <a:latin typeface="Times New Roman" panose="02020603050405020304" pitchFamily="18" charset="0"/>
                <a:cs typeface="Times New Roman" panose="02020603050405020304" pitchFamily="18" charset="0"/>
              </a:rPr>
              <a:t>USING MACHINE LEARNING AND IMAGE PROCESING </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70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559587"/>
            <a:ext cx="5486400" cy="651027"/>
          </a:xfrm>
        </p:spPr>
        <p:txBody>
          <a:bodyPr>
            <a:normAutofit fontScale="90000"/>
          </a:bodyPr>
          <a:lstStyle/>
          <a:p>
            <a:r>
              <a:rPr lang="en-GB" sz="4000" b="1" i="1" dirty="0" smtClean="0">
                <a:solidFill>
                  <a:schemeClr val="accent1"/>
                </a:solidFill>
                <a:latin typeface="Times New Roman" panose="02020603050405020304" pitchFamily="18" charset="0"/>
                <a:cs typeface="Times New Roman" panose="02020603050405020304" pitchFamily="18" charset="0"/>
              </a:rPr>
              <a:t>EXISTING SYSTEM</a:t>
            </a:r>
            <a:endParaRPr lang="en-IN" sz="4000" b="1"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1527" y="1378039"/>
            <a:ext cx="10212945" cy="5479961"/>
          </a:xfrm>
        </p:spPr>
        <p:txBody>
          <a:bodyPr/>
          <a:lstStyle/>
          <a:p>
            <a:pPr marL="0" indent="0">
              <a:buNone/>
            </a:pPr>
            <a:r>
              <a:rPr lang="en-IN" sz="2000" i="1" dirty="0">
                <a:latin typeface="Times New Roman" panose="02020603050405020304" pitchFamily="18" charset="0"/>
                <a:cs typeface="Times New Roman" panose="02020603050405020304" pitchFamily="18" charset="0"/>
              </a:rPr>
              <a:t>Work on stress detection in the present system is based on digital signal processing, which takes into account of galvanic skin reaction, blood volume, pupil dilation and skin temperature. Other research on this topic relies on a variety of physiological signals and visual aspects (eye closure, head movement) to assess a person's stress levels while they are at work. These measures, on the other hand, are obtrusive and uncomfortable in practice. Every sensor reading is compared to a stress index, which is a number that is used to determine the amount of stress</a:t>
            </a:r>
            <a:r>
              <a:rPr lang="en-IN" sz="2000" i="1" dirty="0" smtClean="0">
                <a:latin typeface="Times New Roman" panose="02020603050405020304" pitchFamily="18" charset="0"/>
                <a:cs typeface="Times New Roman" panose="02020603050405020304" pitchFamily="18" charset="0"/>
              </a:rPr>
              <a:t>.</a:t>
            </a:r>
            <a:endParaRPr lang="en-IN" sz="2000" i="1" dirty="0">
              <a:latin typeface="Times New Roman" panose="02020603050405020304" pitchFamily="18" charset="0"/>
              <a:cs typeface="Times New Roman" panose="02020603050405020304" pitchFamily="18" charset="0"/>
            </a:endParaRPr>
          </a:p>
          <a:p>
            <a:pPr marL="0" indent="0">
              <a:buNone/>
            </a:pPr>
            <a:r>
              <a:rPr lang="en-GB" sz="2000" b="1" i="1" u="sng" dirty="0" smtClean="0">
                <a:latin typeface="Times New Roman" panose="02020603050405020304" pitchFamily="18" charset="0"/>
                <a:cs typeface="Times New Roman" panose="02020603050405020304" pitchFamily="18" charset="0"/>
              </a:rPr>
              <a:t>DISADVANTAGE OF EXISTING SYSTEM</a:t>
            </a:r>
          </a:p>
          <a:p>
            <a:pPr lvl="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Non-stationary temporal performance commonly </a:t>
            </a:r>
            <a:r>
              <a:rPr lang="en-IN" sz="2000" dirty="0" smtClean="0">
                <a:latin typeface="Times New Roman" panose="02020603050405020304" pitchFamily="18" charset="0"/>
                <a:cs typeface="Times New Roman" panose="02020603050405020304" pitchFamily="18" charset="0"/>
              </a:rPr>
              <a:t>pigeonholes </a:t>
            </a:r>
            <a:r>
              <a:rPr lang="en-IN" sz="2000" dirty="0">
                <a:latin typeface="Times New Roman" panose="02020603050405020304" pitchFamily="18" charset="0"/>
                <a:cs typeface="Times New Roman" panose="02020603050405020304" pitchFamily="18" charset="0"/>
              </a:rPr>
              <a:t>physiological signals for analysis, and the extracted characteristics explicitly reveal the physiological signals' stress index.</a:t>
            </a:r>
          </a:p>
          <a:p>
            <a:pPr lvl="0">
              <a:buFont typeface="Wingdings" panose="05000000000000000000" pitchFamily="2" charset="2"/>
              <a:buChar char="q"/>
            </a:pPr>
            <a:r>
              <a:rPr lang="en-IN" sz="2000" i="1" dirty="0">
                <a:latin typeface="Times New Roman" panose="02020603050405020304" pitchFamily="18" charset="0"/>
                <a:cs typeface="Times New Roman" panose="02020603050405020304" pitchFamily="18" charset="0"/>
              </a:rPr>
              <a:t>Different individuals may react or express differently under </a:t>
            </a:r>
            <a:r>
              <a:rPr lang="en-IN" sz="2000" i="1" dirty="0" smtClean="0">
                <a:latin typeface="Times New Roman" panose="02020603050405020304" pitchFamily="18" charset="0"/>
                <a:cs typeface="Times New Roman" panose="02020603050405020304" pitchFamily="18" charset="0"/>
              </a:rPr>
              <a:t>stress, therefore it is difficult to discover a uniform pattern to characterize the stress emotion.</a:t>
            </a:r>
          </a:p>
          <a:p>
            <a:pPr marL="0" indent="0">
              <a:buNone/>
            </a:pPr>
            <a:endParaRPr lang="en-IN" sz="2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092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100314" cy="895597"/>
          </a:xfrm>
        </p:spPr>
        <p:txBody>
          <a:bodyPr>
            <a:normAutofit/>
          </a:bodyPr>
          <a:lstStyle/>
          <a:p>
            <a:r>
              <a:rPr lang="en-GB" sz="4000" i="1" dirty="0" smtClean="0">
                <a:solidFill>
                  <a:schemeClr val="accent1"/>
                </a:solidFill>
                <a:latin typeface="Times New Roman" panose="02020603050405020304" pitchFamily="18" charset="0"/>
                <a:cs typeface="Times New Roman" panose="02020603050405020304" pitchFamily="18" charset="0"/>
              </a:rPr>
              <a:t>PROPOSED SYSTEM</a:t>
            </a:r>
            <a:endParaRPr lang="en-IN" sz="4000"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96225" y="1519707"/>
            <a:ext cx="9955369" cy="5035639"/>
          </a:xfrm>
        </p:spPr>
        <p:txBody>
          <a:bodyPr>
            <a:normAutofit/>
          </a:bodyPr>
          <a:lstStyle/>
          <a:p>
            <a:r>
              <a:rPr lang="en-IN" sz="2000" i="1" dirty="0">
                <a:latin typeface="Times New Roman" panose="02020603050405020304" pitchFamily="18" charset="0"/>
                <a:cs typeface="Times New Roman" panose="02020603050405020304" pitchFamily="18" charset="0"/>
              </a:rPr>
              <a:t>To categorize stress, the suggested System Machine Learning techniques, such as CNN algorithm are used. The employee's </a:t>
            </a:r>
            <a:r>
              <a:rPr lang="en-IN" sz="2000" i="1" dirty="0" smtClean="0">
                <a:latin typeface="Times New Roman" panose="02020603050405020304" pitchFamily="18" charset="0"/>
                <a:cs typeface="Times New Roman" panose="02020603050405020304" pitchFamily="18" charset="0"/>
              </a:rPr>
              <a:t>picture or </a:t>
            </a:r>
            <a:r>
              <a:rPr lang="en-GB" sz="2000" i="1" dirty="0">
                <a:latin typeface="Times New Roman" panose="02020603050405020304" pitchFamily="18" charset="0"/>
                <a:cs typeface="Times New Roman" panose="02020603050405020304" pitchFamily="18" charset="0"/>
              </a:rPr>
              <a:t>periodic analysis of employees</a:t>
            </a:r>
            <a:r>
              <a:rPr lang="en-IN" sz="2000" i="1" dirty="0" smtClean="0">
                <a:latin typeface="Times New Roman" panose="02020603050405020304" pitchFamily="18" charset="0"/>
                <a:cs typeface="Times New Roman" panose="02020603050405020304" pitchFamily="18" charset="0"/>
              </a:rPr>
              <a:t> are </a:t>
            </a:r>
            <a:r>
              <a:rPr lang="en-IN" sz="2000" i="1" dirty="0">
                <a:latin typeface="Times New Roman" panose="02020603050405020304" pitchFamily="18" charset="0"/>
                <a:cs typeface="Times New Roman" panose="02020603050405020304" pitchFamily="18" charset="0"/>
              </a:rPr>
              <a:t>provided by the browser, which acts as input, and Image Processing is employed at the first step for detection. Picture processing is used to improve an image or extract relevant information from it by converting the image to digital form and executing operations on it. By taking an image as input and producing an image or image related qualities as output. On the rounder box, the emotions are represented. Angry, Disgusted, Fearful, and Sad are all stress indicator</a:t>
            </a:r>
            <a:r>
              <a:rPr lang="en-IN" sz="2000" i="1" dirty="0" smtClean="0">
                <a:latin typeface="Times New Roman" panose="02020603050405020304" pitchFamily="18" charset="0"/>
                <a:cs typeface="Times New Roman" panose="02020603050405020304" pitchFamily="18" charset="0"/>
              </a:rPr>
              <a:t>.</a:t>
            </a:r>
          </a:p>
          <a:p>
            <a:pPr marL="0" indent="0">
              <a:buNone/>
            </a:pPr>
            <a:r>
              <a:rPr lang="en-IN" sz="2000" i="1" dirty="0">
                <a:solidFill>
                  <a:srgbClr val="C00000"/>
                </a:solidFill>
                <a:latin typeface="Times New Roman" panose="02020603050405020304" pitchFamily="18" charset="0"/>
                <a:cs typeface="Times New Roman" panose="02020603050405020304" pitchFamily="18" charset="0"/>
              </a:rPr>
              <a:t>Advantages of Proposed System</a:t>
            </a:r>
            <a:r>
              <a:rPr lang="en-IN" sz="2000" i="1" dirty="0" smtClean="0">
                <a:solidFill>
                  <a:srgbClr val="C00000"/>
                </a:solidFill>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IN" sz="2000" i="1" dirty="0">
                <a:latin typeface="Times New Roman" panose="02020603050405020304" pitchFamily="18" charset="0"/>
                <a:cs typeface="Times New Roman" panose="02020603050405020304" pitchFamily="18" charset="0"/>
              </a:rPr>
              <a:t>The output of image analysis is a transformed </a:t>
            </a:r>
            <a:r>
              <a:rPr lang="en-IN" sz="2000" i="1" dirty="0" smtClean="0">
                <a:latin typeface="Times New Roman" panose="02020603050405020304" pitchFamily="18" charset="0"/>
                <a:cs typeface="Times New Roman" panose="02020603050405020304" pitchFamily="18" charset="0"/>
              </a:rPr>
              <a:t>as </a:t>
            </a:r>
            <a:r>
              <a:rPr lang="en-IN" sz="2000" i="1" dirty="0">
                <a:latin typeface="Times New Roman" panose="02020603050405020304" pitchFamily="18" charset="0"/>
                <a:cs typeface="Times New Roman" panose="02020603050405020304" pitchFamily="18" charset="0"/>
              </a:rPr>
              <a:t>a </a:t>
            </a:r>
            <a:r>
              <a:rPr lang="en-IN" sz="2000" i="1" dirty="0" smtClean="0">
                <a:latin typeface="Times New Roman" panose="02020603050405020304" pitchFamily="18" charset="0"/>
                <a:cs typeface="Times New Roman" panose="02020603050405020304" pitchFamily="18" charset="0"/>
              </a:rPr>
              <a:t>report</a:t>
            </a:r>
          </a:p>
          <a:p>
            <a:pPr>
              <a:buFont typeface="Wingdings" panose="05000000000000000000" pitchFamily="2" charset="2"/>
              <a:buChar char="Ø"/>
            </a:pPr>
            <a:r>
              <a:rPr lang="en-IN" sz="2000" i="1" dirty="0">
                <a:latin typeface="Times New Roman" panose="02020603050405020304" pitchFamily="18" charset="0"/>
                <a:cs typeface="Times New Roman" panose="02020603050405020304" pitchFamily="18" charset="0"/>
              </a:rPr>
              <a:t>By providing proactive stress management solutions, the Stress Detection System assists workers in dealing with challenges that cause stress</a:t>
            </a:r>
            <a:r>
              <a:rPr lang="en-IN" sz="2000" i="1"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IN" sz="2000" i="1" dirty="0">
                <a:latin typeface="Times New Roman" panose="02020603050405020304" pitchFamily="18" charset="0"/>
                <a:cs typeface="Times New Roman" panose="02020603050405020304" pitchFamily="18" charset="0"/>
              </a:rPr>
              <a:t>We'll take pictures of staff at regular intervals, and then give them the traditional survey forms.</a:t>
            </a:r>
          </a:p>
          <a:p>
            <a:pPr>
              <a:buFont typeface="Wingdings" panose="05000000000000000000" pitchFamily="2" charset="2"/>
              <a:buChar char="Ø"/>
            </a:pPr>
            <a:endParaRPr lang="en-IN" sz="2200" i="1" dirty="0">
              <a:latin typeface="Lucida Bright" panose="02040602050505020304" pitchFamily="18" charset="0"/>
            </a:endParaRPr>
          </a:p>
          <a:p>
            <a:pPr lvl="0">
              <a:buFont typeface="Wingdings" panose="05000000000000000000" pitchFamily="2" charset="2"/>
              <a:buChar char="Ø"/>
            </a:pPr>
            <a:endParaRPr lang="en-IN" sz="2000" i="1" dirty="0">
              <a:latin typeface="Lucida Bright" panose="02040602050505020304" pitchFamily="18" charset="0"/>
            </a:endParaRPr>
          </a:p>
          <a:p>
            <a:pPr>
              <a:buFont typeface="Wingdings" panose="05000000000000000000" pitchFamily="2" charset="2"/>
              <a:buChar char="Ø"/>
            </a:pPr>
            <a:endParaRPr lang="en-IN" sz="2000" i="1" dirty="0">
              <a:solidFill>
                <a:schemeClr val="tx1"/>
              </a:solidFill>
              <a:latin typeface="Lucida Bright" panose="02040602050505020304" pitchFamily="18" charset="0"/>
            </a:endParaRPr>
          </a:p>
          <a:p>
            <a:pPr marL="0" indent="0">
              <a:buNone/>
            </a:pPr>
            <a:endParaRPr lang="en-IN" sz="2000" i="1" dirty="0">
              <a:latin typeface="Lucida Bright" panose="02040602050505020304" pitchFamily="18" charset="0"/>
            </a:endParaRPr>
          </a:p>
          <a:p>
            <a:endParaRPr lang="en-IN" b="1" dirty="0"/>
          </a:p>
        </p:txBody>
      </p:sp>
    </p:spTree>
    <p:extLst>
      <p:ext uri="{BB962C8B-B14F-4D97-AF65-F5344CB8AC3E}">
        <p14:creationId xmlns:p14="http://schemas.microsoft.com/office/powerpoint/2010/main" val="2473724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110934" cy="774384"/>
          </a:xfrm>
        </p:spPr>
        <p:txBody>
          <a:bodyPr>
            <a:normAutofit/>
          </a:bodyPr>
          <a:lstStyle/>
          <a:p>
            <a:r>
              <a:rPr lang="en-GB" sz="4000" i="1" dirty="0" smtClean="0">
                <a:solidFill>
                  <a:schemeClr val="accent1"/>
                </a:solidFill>
                <a:latin typeface="Times New Roman" panose="02020603050405020304" pitchFamily="18" charset="0"/>
                <a:cs typeface="Times New Roman" panose="02020603050405020304" pitchFamily="18" charset="0"/>
              </a:rPr>
              <a:t>FUNCTIONAL REQUIREMENTS</a:t>
            </a:r>
            <a:endParaRPr lang="en-IN" sz="4000"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17059" y="1546412"/>
            <a:ext cx="9487553" cy="4364810"/>
          </a:xfrm>
        </p:spPr>
        <p:txBody>
          <a:bodyPr>
            <a:normAutofit/>
          </a:bodyPr>
          <a:lstStyle/>
          <a:p>
            <a:pPr>
              <a:buFont typeface="Wingdings" panose="05000000000000000000" pitchFamily="2" charset="2"/>
              <a:buChar char="q"/>
            </a:pPr>
            <a:r>
              <a:rPr lang="en-IN" sz="2000" b="1" i="1" dirty="0">
                <a:latin typeface="Times New Roman" panose="02020603050405020304" pitchFamily="18" charset="0"/>
                <a:cs typeface="Times New Roman" panose="02020603050405020304" pitchFamily="18" charset="0"/>
              </a:rPr>
              <a:t>User </a:t>
            </a:r>
            <a:r>
              <a:rPr lang="en-IN" sz="2000" b="1" i="1" dirty="0" smtClean="0">
                <a:latin typeface="Times New Roman" panose="02020603050405020304" pitchFamily="18" charset="0"/>
                <a:cs typeface="Times New Roman" panose="02020603050405020304" pitchFamily="18" charset="0"/>
              </a:rPr>
              <a:t>Interface: </a:t>
            </a:r>
            <a:r>
              <a:rPr lang="en-IN" i="1" dirty="0">
                <a:latin typeface="Times New Roman" panose="02020603050405020304" pitchFamily="18" charset="0"/>
                <a:cs typeface="Times New Roman" panose="02020603050405020304" pitchFamily="18" charset="0"/>
              </a:rPr>
              <a:t>The system will have a graphical user interface (GUI) that allows the employee to upload images of their face. The interface will provide feedback on the stress </a:t>
            </a:r>
            <a:r>
              <a:rPr lang="en-IN" i="1" dirty="0" smtClean="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and provide recommendations to reduce </a:t>
            </a:r>
            <a:r>
              <a:rPr lang="en-IN" i="1" dirty="0" smtClean="0">
                <a:latin typeface="Times New Roman" panose="02020603050405020304" pitchFamily="18" charset="0"/>
                <a:cs typeface="Times New Roman" panose="02020603050405020304" pitchFamily="18" charset="0"/>
              </a:rPr>
              <a:t>stress</a:t>
            </a:r>
          </a:p>
          <a:p>
            <a:pPr>
              <a:buFont typeface="Wingdings" panose="05000000000000000000" pitchFamily="2" charset="2"/>
              <a:buChar char="q"/>
            </a:pPr>
            <a:r>
              <a:rPr lang="en-IN" b="1" i="1" dirty="0">
                <a:latin typeface="Times New Roman" panose="02020603050405020304" pitchFamily="18" charset="0"/>
                <a:cs typeface="Times New Roman" panose="02020603050405020304" pitchFamily="18" charset="0"/>
              </a:rPr>
              <a:t>I</a:t>
            </a:r>
            <a:r>
              <a:rPr lang="en-IN" b="1" i="1" dirty="0" smtClean="0">
                <a:latin typeface="Times New Roman" panose="02020603050405020304" pitchFamily="18" charset="0"/>
                <a:cs typeface="Times New Roman" panose="02020603050405020304" pitchFamily="18" charset="0"/>
              </a:rPr>
              <a:t>mage Processing:</a:t>
            </a:r>
          </a:p>
          <a:p>
            <a:pPr marL="0" indent="0">
              <a:buNone/>
            </a:pPr>
            <a:r>
              <a:rPr lang="en-GB" b="1" i="1" dirty="0" smtClean="0">
                <a:latin typeface="Times New Roman" panose="02020603050405020304" pitchFamily="18" charset="0"/>
                <a:cs typeface="Times New Roman" panose="02020603050405020304" pitchFamily="18" charset="0"/>
              </a:rPr>
              <a:t> </a:t>
            </a:r>
            <a:r>
              <a:rPr lang="en-IN" sz="1600" b="1" i="1" dirty="0">
                <a:latin typeface="Times New Roman" panose="02020603050405020304" pitchFamily="18" charset="0"/>
                <a:cs typeface="Times New Roman" panose="02020603050405020304" pitchFamily="18" charset="0"/>
              </a:rPr>
              <a:t>Image Acquisition: </a:t>
            </a:r>
            <a:r>
              <a:rPr lang="en-IN" sz="1600" b="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The system will acquire images of employees using a camera. The camera will capture the </a:t>
            </a:r>
            <a:r>
              <a:rPr lang="en-IN" sz="1600" i="1" dirty="0" smtClean="0">
                <a:latin typeface="Times New Roman" panose="02020603050405020304" pitchFamily="18" charset="0"/>
                <a:cs typeface="Times New Roman" panose="02020603050405020304" pitchFamily="18" charset="0"/>
              </a:rPr>
              <a:t>   employees</a:t>
            </a:r>
            <a:r>
              <a:rPr lang="en-IN" sz="1600" i="1" dirty="0">
                <a:latin typeface="Times New Roman" panose="02020603050405020304" pitchFamily="18" charset="0"/>
                <a:cs typeface="Times New Roman" panose="02020603050405020304" pitchFamily="18" charset="0"/>
              </a:rPr>
              <a:t>' faces and other physical features that can indicate stress levels, such as posture and body language</a:t>
            </a:r>
            <a:r>
              <a:rPr lang="en-IN" sz="1600" i="1" dirty="0" smtClean="0">
                <a:latin typeface="Times New Roman" panose="02020603050405020304" pitchFamily="18" charset="0"/>
                <a:cs typeface="Times New Roman" panose="02020603050405020304" pitchFamily="18" charset="0"/>
              </a:rPr>
              <a:t>.</a:t>
            </a:r>
          </a:p>
          <a:p>
            <a:pPr marL="0" indent="0">
              <a:buNone/>
            </a:pPr>
            <a:r>
              <a:rPr lang="en-GB" b="1" i="1" dirty="0">
                <a:latin typeface="Times New Roman" panose="02020603050405020304" pitchFamily="18" charset="0"/>
                <a:cs typeface="Times New Roman" panose="02020603050405020304" pitchFamily="18" charset="0"/>
              </a:rPr>
              <a:t> </a:t>
            </a:r>
            <a:r>
              <a:rPr lang="en-IN" b="1" i="1" dirty="0" smtClean="0">
                <a:latin typeface="Times New Roman" panose="02020603050405020304" pitchFamily="18" charset="0"/>
                <a:cs typeface="Times New Roman" panose="02020603050405020304" pitchFamily="18" charset="0"/>
              </a:rPr>
              <a:t>Image </a:t>
            </a:r>
            <a:r>
              <a:rPr lang="en-IN" b="1" i="1" dirty="0" err="1" smtClean="0">
                <a:latin typeface="Times New Roman" panose="02020603050405020304" pitchFamily="18" charset="0"/>
                <a:cs typeface="Times New Roman" panose="02020603050405020304" pitchFamily="18" charset="0"/>
              </a:rPr>
              <a:t>Preprocessing</a:t>
            </a:r>
            <a:r>
              <a:rPr lang="en-IN" sz="1600" b="1" i="1"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The system will </a:t>
            </a:r>
            <a:r>
              <a:rPr lang="en-IN" sz="1600" i="1" dirty="0" err="1">
                <a:latin typeface="Times New Roman" panose="02020603050405020304" pitchFamily="18" charset="0"/>
                <a:cs typeface="Times New Roman" panose="02020603050405020304" pitchFamily="18" charset="0"/>
              </a:rPr>
              <a:t>preprocess</a:t>
            </a:r>
            <a:r>
              <a:rPr lang="en-IN" sz="1600" i="1" dirty="0">
                <a:latin typeface="Times New Roman" panose="02020603050405020304" pitchFamily="18" charset="0"/>
                <a:cs typeface="Times New Roman" panose="02020603050405020304" pitchFamily="18" charset="0"/>
              </a:rPr>
              <a:t> the acquired images to remove noise and improve the quality of the images. The </a:t>
            </a:r>
            <a:r>
              <a:rPr lang="en-IN" sz="1600" i="1" dirty="0" err="1">
                <a:latin typeface="Times New Roman" panose="02020603050405020304" pitchFamily="18" charset="0"/>
                <a:cs typeface="Times New Roman" panose="02020603050405020304" pitchFamily="18" charset="0"/>
              </a:rPr>
              <a:t>preprocessing</a:t>
            </a:r>
            <a:r>
              <a:rPr lang="en-IN" sz="1600" i="1" dirty="0">
                <a:latin typeface="Times New Roman" panose="02020603050405020304" pitchFamily="18" charset="0"/>
                <a:cs typeface="Times New Roman" panose="02020603050405020304" pitchFamily="18" charset="0"/>
              </a:rPr>
              <a:t> step will include techniques such as image enhancement, image filtering, and image normalization</a:t>
            </a:r>
            <a:r>
              <a:rPr lang="en-IN" sz="1600" i="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i="1" dirty="0">
                <a:latin typeface="Times New Roman" panose="02020603050405020304" pitchFamily="18" charset="0"/>
                <a:cs typeface="Times New Roman" panose="02020603050405020304" pitchFamily="18" charset="0"/>
              </a:rPr>
              <a:t>Machine Learning</a:t>
            </a:r>
            <a:r>
              <a:rPr lang="en-IN" b="1" i="1" dirty="0" smtClean="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The system will use machine learning algorithms to </a:t>
            </a:r>
            <a:r>
              <a:rPr lang="en-IN" i="1" dirty="0" err="1">
                <a:latin typeface="Times New Roman" panose="02020603050405020304" pitchFamily="18" charset="0"/>
                <a:cs typeface="Times New Roman" panose="02020603050405020304" pitchFamily="18" charset="0"/>
              </a:rPr>
              <a:t>analyze</a:t>
            </a:r>
            <a:r>
              <a:rPr lang="en-IN" i="1" dirty="0">
                <a:latin typeface="Times New Roman" panose="02020603050405020304" pitchFamily="18" charset="0"/>
                <a:cs typeface="Times New Roman" panose="02020603050405020304" pitchFamily="18" charset="0"/>
              </a:rPr>
              <a:t> the processed images and predict the </a:t>
            </a:r>
            <a:r>
              <a:rPr lang="en-IN" i="1" dirty="0" smtClean="0">
                <a:latin typeface="Times New Roman" panose="02020603050405020304" pitchFamily="18" charset="0"/>
                <a:cs typeface="Times New Roman" panose="02020603050405020304" pitchFamily="18" charset="0"/>
              </a:rPr>
              <a:t>stress of </a:t>
            </a:r>
            <a:r>
              <a:rPr lang="en-IN" i="1" dirty="0">
                <a:latin typeface="Times New Roman" panose="02020603050405020304" pitchFamily="18" charset="0"/>
                <a:cs typeface="Times New Roman" panose="02020603050405020304" pitchFamily="18" charset="0"/>
              </a:rPr>
              <a:t>the employee</a:t>
            </a:r>
            <a:r>
              <a:rPr lang="en-IN" i="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b="1" i="1" dirty="0">
                <a:latin typeface="Times New Roman" panose="02020603050405020304" pitchFamily="18" charset="0"/>
                <a:cs typeface="Times New Roman" panose="02020603050405020304" pitchFamily="18" charset="0"/>
              </a:rPr>
              <a:t>Feature </a:t>
            </a:r>
            <a:r>
              <a:rPr lang="en-IN" b="1" i="1" dirty="0" smtClean="0">
                <a:latin typeface="Times New Roman" panose="02020603050405020304" pitchFamily="18" charset="0"/>
                <a:cs typeface="Times New Roman" panose="02020603050405020304" pitchFamily="18" charset="0"/>
              </a:rPr>
              <a:t>Extraction</a:t>
            </a:r>
            <a:endParaRPr lang="en-IN"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i="1" dirty="0">
                <a:latin typeface="Times New Roman" panose="02020603050405020304" pitchFamily="18" charset="0"/>
                <a:cs typeface="Times New Roman" panose="02020603050405020304" pitchFamily="18" charset="0"/>
              </a:rPr>
              <a:t>Report </a:t>
            </a:r>
            <a:r>
              <a:rPr lang="en-IN" b="1" i="1" dirty="0" smtClean="0">
                <a:latin typeface="Times New Roman" panose="02020603050405020304" pitchFamily="18" charset="0"/>
                <a:cs typeface="Times New Roman" panose="02020603050405020304" pitchFamily="18" charset="0"/>
              </a:rPr>
              <a:t>Generation</a:t>
            </a: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Lucida Bright" panose="02040602050505020304" pitchFamily="18" charset="0"/>
            </a:endParaRPr>
          </a:p>
          <a:p>
            <a:pPr marL="0" indent="0">
              <a:buNone/>
            </a:pPr>
            <a:endParaRPr lang="en-IN" b="1" i="1" dirty="0" smtClean="0">
              <a:latin typeface="Lucida Bright" panose="02040602050505020304" pitchFamily="18" charset="0"/>
            </a:endParaRPr>
          </a:p>
          <a:p>
            <a:pPr marL="0" indent="0">
              <a:buNone/>
            </a:pPr>
            <a:endParaRPr lang="en-IN" sz="1600" b="1" i="1" dirty="0">
              <a:latin typeface="Lucida Bright" panose="02040602050505020304" pitchFamily="18" charset="0"/>
            </a:endParaRPr>
          </a:p>
          <a:p>
            <a:pPr marL="0" indent="0">
              <a:buNone/>
            </a:pPr>
            <a:endParaRPr lang="en-IN" sz="1600" i="1" dirty="0" smtClean="0">
              <a:latin typeface="Lucida Bright" panose="02040602050505020304" pitchFamily="18" charset="0"/>
            </a:endParaRPr>
          </a:p>
          <a:p>
            <a:pPr marL="0" indent="0">
              <a:buNone/>
            </a:pPr>
            <a:endParaRPr lang="en-IN" sz="1600" b="1" i="1" dirty="0">
              <a:latin typeface="Lucida Bright" panose="02040602050505020304" pitchFamily="18" charset="0"/>
            </a:endParaRPr>
          </a:p>
          <a:p>
            <a:endParaRPr lang="en-IN" sz="1600" i="1" dirty="0">
              <a:latin typeface="Lucida Bright" panose="02040602050505020304" pitchFamily="18" charset="0"/>
            </a:endParaRPr>
          </a:p>
          <a:p>
            <a:endParaRPr lang="en-IN" sz="2000" b="1" i="1" dirty="0"/>
          </a:p>
        </p:txBody>
      </p:sp>
    </p:spTree>
    <p:extLst>
      <p:ext uri="{BB962C8B-B14F-4D97-AF65-F5344CB8AC3E}">
        <p14:creationId xmlns:p14="http://schemas.microsoft.com/office/powerpoint/2010/main" val="4265688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48" y="884086"/>
            <a:ext cx="8538882" cy="837138"/>
          </a:xfrm>
        </p:spPr>
        <p:txBody>
          <a:bodyPr>
            <a:noAutofit/>
          </a:bodyPr>
          <a:lstStyle/>
          <a:p>
            <a:r>
              <a:rPr lang="en-GB" i="1" dirty="0" smtClean="0">
                <a:solidFill>
                  <a:schemeClr val="accent1"/>
                </a:solidFill>
                <a:latin typeface="Times New Roman" panose="02020603050405020304" pitchFamily="18" charset="0"/>
                <a:cs typeface="Times New Roman" panose="02020603050405020304" pitchFamily="18" charset="0"/>
              </a:rPr>
              <a:t>NON-FUNCTIONAL REQUIREMENTS</a:t>
            </a:r>
            <a:endParaRPr lang="en-IN"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2247" y="2164976"/>
            <a:ext cx="9662365" cy="3746246"/>
          </a:xfrm>
        </p:spPr>
        <p:txBody>
          <a:bodyPr/>
          <a:lstStyle/>
          <a:p>
            <a:r>
              <a:rPr lang="en-IN" dirty="0"/>
              <a:t> </a:t>
            </a:r>
            <a:r>
              <a:rPr lang="en-IN" sz="2000" i="1" dirty="0" smtClean="0">
                <a:latin typeface="Times New Roman" panose="02020603050405020304" pitchFamily="18" charset="0"/>
                <a:cs typeface="Times New Roman" panose="02020603050405020304" pitchFamily="18" charset="0"/>
              </a:rPr>
              <a:t>Performance: </a:t>
            </a:r>
            <a:r>
              <a:rPr lang="en-IN" i="1" dirty="0">
                <a:latin typeface="Times New Roman" panose="02020603050405020304" pitchFamily="18" charset="0"/>
                <a:cs typeface="Times New Roman" panose="02020603050405020304" pitchFamily="18" charset="0"/>
              </a:rPr>
              <a:t>A</a:t>
            </a:r>
            <a:r>
              <a:rPr lang="en-IN" i="1" dirty="0" smtClean="0">
                <a:latin typeface="Times New Roman" panose="02020603050405020304" pitchFamily="18" charset="0"/>
                <a:cs typeface="Times New Roman" panose="02020603050405020304" pitchFamily="18" charset="0"/>
              </a:rPr>
              <a:t>ble </a:t>
            </a:r>
            <a:r>
              <a:rPr lang="en-IN" i="1" dirty="0">
                <a:latin typeface="Times New Roman" panose="02020603050405020304" pitchFamily="18" charset="0"/>
                <a:cs typeface="Times New Roman" panose="02020603050405020304" pitchFamily="18" charset="0"/>
              </a:rPr>
              <a:t>to </a:t>
            </a:r>
            <a:r>
              <a:rPr lang="en-IN" i="1" dirty="0" err="1">
                <a:latin typeface="Times New Roman" panose="02020603050405020304" pitchFamily="18" charset="0"/>
                <a:cs typeface="Times New Roman" panose="02020603050405020304" pitchFamily="18" charset="0"/>
              </a:rPr>
              <a:t>analyze</a:t>
            </a:r>
            <a:r>
              <a:rPr lang="en-IN" i="1" dirty="0">
                <a:latin typeface="Times New Roman" panose="02020603050405020304" pitchFamily="18" charset="0"/>
                <a:cs typeface="Times New Roman" panose="02020603050405020304" pitchFamily="18" charset="0"/>
              </a:rPr>
              <a:t> images and provide stress level feedback and recommendations .</a:t>
            </a:r>
            <a:endParaRPr lang="en-IN" i="1" dirty="0" smtClean="0">
              <a:latin typeface="Times New Roman" panose="02020603050405020304" pitchFamily="18" charset="0"/>
              <a:cs typeface="Times New Roman" panose="02020603050405020304" pitchFamily="18" charset="0"/>
            </a:endParaRPr>
          </a:p>
          <a:p>
            <a:r>
              <a:rPr lang="en-IN" i="1" dirty="0" smtClean="0">
                <a:latin typeface="Times New Roman" panose="02020603050405020304" pitchFamily="18" charset="0"/>
                <a:cs typeface="Times New Roman" panose="02020603050405020304" pitchFamily="18" charset="0"/>
              </a:rPr>
              <a:t>Reliability : </a:t>
            </a:r>
            <a:r>
              <a:rPr lang="en-IN" i="1" dirty="0">
                <a:latin typeface="Times New Roman" panose="02020603050405020304" pitchFamily="18" charset="0"/>
                <a:cs typeface="Times New Roman" panose="02020603050405020304" pitchFamily="18" charset="0"/>
              </a:rPr>
              <a:t>A</a:t>
            </a:r>
            <a:r>
              <a:rPr lang="en-IN" i="1" dirty="0" smtClean="0">
                <a:latin typeface="Times New Roman" panose="02020603050405020304" pitchFamily="18" charset="0"/>
                <a:cs typeface="Times New Roman" panose="02020603050405020304" pitchFamily="18" charset="0"/>
              </a:rPr>
              <a:t>vailable </a:t>
            </a:r>
            <a:r>
              <a:rPr lang="en-IN" i="1" dirty="0">
                <a:latin typeface="Times New Roman" panose="02020603050405020304" pitchFamily="18" charset="0"/>
                <a:cs typeface="Times New Roman" panose="02020603050405020304" pitchFamily="18" charset="0"/>
              </a:rPr>
              <a:t>99% of the </a:t>
            </a:r>
            <a:r>
              <a:rPr lang="en-IN" i="1" dirty="0" smtClean="0">
                <a:latin typeface="Times New Roman" panose="02020603050405020304" pitchFamily="18" charset="0"/>
                <a:cs typeface="Times New Roman" panose="02020603050405020304" pitchFamily="18" charset="0"/>
              </a:rPr>
              <a:t>time.</a:t>
            </a:r>
          </a:p>
          <a:p>
            <a:r>
              <a:rPr lang="en-IN" i="1" dirty="0" smtClean="0">
                <a:latin typeface="Times New Roman" panose="02020603050405020304" pitchFamily="18" charset="0"/>
                <a:cs typeface="Times New Roman" panose="02020603050405020304" pitchFamily="18" charset="0"/>
              </a:rPr>
              <a:t>Security  : Ensure </a:t>
            </a:r>
            <a:r>
              <a:rPr lang="en-IN" i="1" dirty="0">
                <a:latin typeface="Times New Roman" panose="02020603050405020304" pitchFamily="18" charset="0"/>
                <a:cs typeface="Times New Roman" panose="02020603050405020304" pitchFamily="18" charset="0"/>
              </a:rPr>
              <a:t>the confidentiality of the employee's data and protect against unauthorized access</a:t>
            </a:r>
            <a:r>
              <a:rPr lang="en-IN" i="1" dirty="0" smtClean="0">
                <a:latin typeface="Times New Roman" panose="02020603050405020304" pitchFamily="18" charset="0"/>
                <a:cs typeface="Times New Roman" panose="02020603050405020304" pitchFamily="18" charset="0"/>
              </a:rPr>
              <a:t>.</a:t>
            </a:r>
          </a:p>
          <a:p>
            <a:r>
              <a:rPr lang="en-IN" i="1" dirty="0" smtClean="0">
                <a:latin typeface="Times New Roman" panose="02020603050405020304" pitchFamily="18" charset="0"/>
                <a:cs typeface="Times New Roman" panose="02020603050405020304" pitchFamily="18" charset="0"/>
              </a:rPr>
              <a:t>Usability : Easy </a:t>
            </a:r>
            <a:r>
              <a:rPr lang="en-IN" i="1" dirty="0">
                <a:latin typeface="Times New Roman" panose="02020603050405020304" pitchFamily="18" charset="0"/>
                <a:cs typeface="Times New Roman" panose="02020603050405020304" pitchFamily="18" charset="0"/>
              </a:rPr>
              <a:t>to use and navigate with a user-friendly interface.</a:t>
            </a:r>
          </a:p>
          <a:p>
            <a:pPr marL="0" indent="0">
              <a:buNone/>
            </a:pPr>
            <a:endParaRPr lang="en-IN" dirty="0"/>
          </a:p>
          <a:p>
            <a:endParaRPr lang="en-IN" i="1" dirty="0">
              <a:latin typeface="Lucida Bright" panose="02040602050505020304" pitchFamily="18" charset="0"/>
            </a:endParaRPr>
          </a:p>
          <a:p>
            <a:endParaRPr lang="en-IN" i="1" dirty="0">
              <a:latin typeface="Lucida Bright" panose="02040602050505020304" pitchFamily="18" charset="0"/>
            </a:endParaRPr>
          </a:p>
        </p:txBody>
      </p:sp>
    </p:spTree>
    <p:extLst>
      <p:ext uri="{BB962C8B-B14F-4D97-AF65-F5344CB8AC3E}">
        <p14:creationId xmlns:p14="http://schemas.microsoft.com/office/powerpoint/2010/main" val="3231694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52282"/>
            <a:ext cx="6825244" cy="658906"/>
          </a:xfrm>
        </p:spPr>
        <p:txBody>
          <a:bodyPr>
            <a:noAutofit/>
          </a:bodyPr>
          <a:lstStyle/>
          <a:p>
            <a:r>
              <a:rPr lang="en-GB" i="1" dirty="0" smtClean="0">
                <a:solidFill>
                  <a:schemeClr val="accent1"/>
                </a:solidFill>
                <a:latin typeface="Times New Roman" panose="02020603050405020304" pitchFamily="18" charset="0"/>
                <a:cs typeface="Times New Roman" panose="02020603050405020304" pitchFamily="18" charset="0"/>
              </a:rPr>
              <a:t>HARDWARE REQUIREMENTS</a:t>
            </a:r>
            <a:endParaRPr lang="en-IN"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487706"/>
            <a:ext cx="8915399" cy="3657600"/>
          </a:xfrm>
        </p:spPr>
        <p:txBody>
          <a:bodyPr/>
          <a:lstStyle/>
          <a:p>
            <a:r>
              <a:rPr lang="en-IN" sz="2000" i="1" dirty="0">
                <a:latin typeface="Times New Roman" panose="02020603050405020304" pitchFamily="18" charset="0"/>
                <a:cs typeface="Times New Roman" panose="02020603050405020304" pitchFamily="18" charset="0"/>
              </a:rPr>
              <a:t>C</a:t>
            </a:r>
            <a:r>
              <a:rPr lang="en-IN" sz="2000" i="1" dirty="0" smtClean="0">
                <a:latin typeface="Times New Roman" panose="02020603050405020304" pitchFamily="18" charset="0"/>
                <a:cs typeface="Times New Roman" panose="02020603050405020304" pitchFamily="18" charset="0"/>
              </a:rPr>
              <a:t>omputer </a:t>
            </a:r>
            <a:r>
              <a:rPr lang="en-IN" sz="2000" i="1" dirty="0">
                <a:latin typeface="Times New Roman" panose="02020603050405020304" pitchFamily="18" charset="0"/>
                <a:cs typeface="Times New Roman" panose="02020603050405020304" pitchFamily="18" charset="0"/>
              </a:rPr>
              <a:t>with a webcam or a smartphone with a camera to capture the images</a:t>
            </a:r>
            <a:r>
              <a:rPr lang="en-IN" sz="2000" i="1" dirty="0" smtClean="0">
                <a:latin typeface="Times New Roman" panose="02020603050405020304" pitchFamily="18" charset="0"/>
                <a:cs typeface="Times New Roman" panose="02020603050405020304" pitchFamily="18" charset="0"/>
              </a:rPr>
              <a:t>.</a:t>
            </a:r>
          </a:p>
          <a:p>
            <a:r>
              <a:rPr lang="en-GB" sz="2000" i="1" dirty="0" smtClean="0">
                <a:latin typeface="Times New Roman" panose="02020603050405020304" pitchFamily="18" charset="0"/>
                <a:cs typeface="Times New Roman" panose="02020603050405020304" pitchFamily="18" charset="0"/>
              </a:rPr>
              <a:t>System: i3 processor</a:t>
            </a:r>
          </a:p>
          <a:p>
            <a:r>
              <a:rPr lang="en-GB" sz="2000" i="1" dirty="0" smtClean="0">
                <a:latin typeface="Times New Roman" panose="02020603050405020304" pitchFamily="18" charset="0"/>
                <a:cs typeface="Times New Roman" panose="02020603050405020304" pitchFamily="18" charset="0"/>
              </a:rPr>
              <a:t>Hard Disk: 500 GB</a:t>
            </a:r>
          </a:p>
          <a:p>
            <a:r>
              <a:rPr lang="en-GB" sz="2000" i="1" dirty="0" smtClean="0">
                <a:latin typeface="Times New Roman" panose="02020603050405020304" pitchFamily="18" charset="0"/>
                <a:cs typeface="Times New Roman" panose="02020603050405020304" pitchFamily="18" charset="0"/>
              </a:rPr>
              <a:t>Input Devices: Keyboard , Mouse</a:t>
            </a:r>
          </a:p>
          <a:p>
            <a:r>
              <a:rPr lang="en-GB" sz="2000" i="1" dirty="0" smtClean="0">
                <a:latin typeface="Times New Roman" panose="02020603050405020304" pitchFamily="18" charset="0"/>
                <a:cs typeface="Times New Roman" panose="02020603050405020304" pitchFamily="18" charset="0"/>
              </a:rPr>
              <a:t>Ram: 4 GB</a:t>
            </a:r>
            <a:endParaRPr lang="en-IN" sz="20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3227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i="1" dirty="0" smtClean="0">
                <a:solidFill>
                  <a:schemeClr val="accent1"/>
                </a:solidFill>
                <a:latin typeface="Times New Roman" panose="02020603050405020304" pitchFamily="18" charset="0"/>
                <a:cs typeface="Times New Roman" panose="02020603050405020304" pitchFamily="18" charset="0"/>
              </a:rPr>
              <a:t>SOFTWARE REQUIREMENTS</a:t>
            </a:r>
            <a:endParaRPr lang="en-IN" sz="4000"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sz="2000" i="1" dirty="0" smtClean="0">
              <a:latin typeface="Lucida Bright" panose="02040602050505020304" pitchFamily="18" charset="0"/>
            </a:endParaRPr>
          </a:p>
          <a:p>
            <a:r>
              <a:rPr lang="en-GB" sz="2000" i="1" dirty="0" smtClean="0">
                <a:latin typeface="Times New Roman" panose="02020603050405020304" pitchFamily="18" charset="0"/>
                <a:cs typeface="Times New Roman" panose="02020603050405020304" pitchFamily="18" charset="0"/>
              </a:rPr>
              <a:t>Operating System : Windows 10</a:t>
            </a:r>
          </a:p>
          <a:p>
            <a:r>
              <a:rPr lang="en-GB" sz="2000" i="1" dirty="0" smtClean="0">
                <a:latin typeface="Times New Roman" panose="02020603050405020304" pitchFamily="18" charset="0"/>
                <a:cs typeface="Times New Roman" panose="02020603050405020304" pitchFamily="18" charset="0"/>
              </a:rPr>
              <a:t>Coding Language : Python 3.10,Machine learning  </a:t>
            </a:r>
          </a:p>
          <a:p>
            <a:r>
              <a:rPr lang="en-GB" sz="2000" i="1" dirty="0" smtClean="0">
                <a:latin typeface="Times New Roman" panose="02020603050405020304" pitchFamily="18" charset="0"/>
                <a:cs typeface="Times New Roman" panose="02020603050405020304" pitchFamily="18" charset="0"/>
              </a:rPr>
              <a:t>Image processing(OPENCV)</a:t>
            </a:r>
            <a:endParaRPr lang="en-IN" sz="20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4012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434969" cy="868514"/>
          </a:xfrm>
        </p:spPr>
        <p:txBody>
          <a:bodyPr>
            <a:normAutofit/>
          </a:bodyPr>
          <a:lstStyle/>
          <a:p>
            <a:r>
              <a:rPr lang="en-GB" sz="4000" i="1" dirty="0" smtClean="0">
                <a:solidFill>
                  <a:schemeClr val="accent1"/>
                </a:solidFill>
                <a:latin typeface="Times New Roman" panose="02020603050405020304" pitchFamily="18" charset="0"/>
                <a:cs typeface="Times New Roman" panose="02020603050405020304" pitchFamily="18" charset="0"/>
              </a:rPr>
              <a:t>METHODOLOGY</a:t>
            </a:r>
            <a:endParaRPr lang="en-IN" sz="4000"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Input Stress </a:t>
            </a:r>
            <a:r>
              <a:rPr lang="en-IN" b="1" dirty="0" smtClean="0">
                <a:latin typeface="Times New Roman" panose="02020603050405020304" pitchFamily="18" charset="0"/>
                <a:cs typeface="Times New Roman" panose="02020603050405020304" pitchFamily="18" charset="0"/>
              </a:rPr>
              <a:t>Dataset</a:t>
            </a:r>
            <a:r>
              <a:rPr lang="en-IN" sz="2000" b="1" dirty="0" smtClean="0">
                <a:latin typeface="Times New Roman" panose="02020603050405020304" pitchFamily="18" charset="0"/>
                <a:cs typeface="Times New Roman" panose="02020603050405020304" pitchFamily="18" charset="0"/>
              </a:rPr>
              <a:t>: </a:t>
            </a:r>
            <a:r>
              <a:rPr lang="en-IN" sz="2000" b="1" i="1" dirty="0" smtClean="0">
                <a:latin typeface="Times New Roman" panose="02020603050405020304" pitchFamily="18" charset="0"/>
                <a:cs typeface="Times New Roman" panose="02020603050405020304" pitchFamily="18" charset="0"/>
              </a:rPr>
              <a:t>S</a:t>
            </a:r>
            <a:r>
              <a:rPr lang="en-GB" sz="2000" i="1" dirty="0" smtClean="0">
                <a:latin typeface="Times New Roman" panose="02020603050405020304" pitchFamily="18" charset="0"/>
                <a:cs typeface="Times New Roman" panose="02020603050405020304" pitchFamily="18" charset="0"/>
              </a:rPr>
              <a:t>tress </a:t>
            </a:r>
            <a:r>
              <a:rPr lang="en-GB" sz="2000" i="1" dirty="0">
                <a:latin typeface="Times New Roman" panose="02020603050405020304" pitchFamily="18" charset="0"/>
                <a:cs typeface="Times New Roman" panose="02020603050405020304" pitchFamily="18" charset="0"/>
              </a:rPr>
              <a:t>data is collected from various available sources </a:t>
            </a:r>
            <a:r>
              <a:rPr lang="en-GB" sz="2000" i="1" dirty="0" smtClean="0">
                <a:latin typeface="Times New Roman" panose="02020603050405020304" pitchFamily="18" charset="0"/>
                <a:cs typeface="Times New Roman" panose="02020603050405020304" pitchFamily="18" charset="0"/>
              </a:rPr>
              <a:t>.The attributes are images  like </a:t>
            </a:r>
            <a:r>
              <a:rPr lang="en-GB" sz="2000" i="1" dirty="0" err="1" smtClean="0">
                <a:latin typeface="Times New Roman" panose="02020603050405020304" pitchFamily="18" charset="0"/>
                <a:cs typeface="Times New Roman" panose="02020603050405020304" pitchFamily="18" charset="0"/>
              </a:rPr>
              <a:t>sad,disgust,fear,anger,happy</a:t>
            </a:r>
            <a:r>
              <a:rPr lang="en-GB" sz="2000" i="1" dirty="0" smtClean="0">
                <a:latin typeface="Times New Roman" panose="02020603050405020304" pitchFamily="18" charset="0"/>
                <a:cs typeface="Times New Roman" panose="02020603050405020304" pitchFamily="18" charset="0"/>
              </a:rPr>
              <a:t> etc..</a:t>
            </a:r>
          </a:p>
          <a:p>
            <a:r>
              <a:rPr lang="en-IN" sz="2000" b="1" dirty="0" smtClean="0">
                <a:latin typeface="Times New Roman" panose="02020603050405020304" pitchFamily="18" charset="0"/>
                <a:cs typeface="Times New Roman" panose="02020603050405020304" pitchFamily="18" charset="0"/>
              </a:rPr>
              <a:t>Pre-Processing Data</a:t>
            </a:r>
            <a:r>
              <a:rPr lang="en-IN" sz="2000" i="1" dirty="0" smtClean="0">
                <a:latin typeface="Times New Roman" panose="02020603050405020304" pitchFamily="18" charset="0"/>
                <a:cs typeface="Times New Roman" panose="02020603050405020304" pitchFamily="18" charset="0"/>
              </a:rPr>
              <a:t>: </a:t>
            </a:r>
            <a:r>
              <a:rPr lang="en-GB" sz="2000" i="1" dirty="0" smtClean="0">
                <a:latin typeface="Times New Roman" panose="02020603050405020304" pitchFamily="18" charset="0"/>
                <a:cs typeface="Times New Roman" panose="02020603050405020304" pitchFamily="18" charset="0"/>
              </a:rPr>
              <a:t>Data is checked for any unnecessary fields or attributes which do not form an essential part of stress detection process. The data is also tested for noise, duplicate values and null values too.</a:t>
            </a:r>
          </a:p>
          <a:p>
            <a:r>
              <a:rPr lang="en-IN" sz="2000" b="1" dirty="0" smtClean="0">
                <a:latin typeface="Times New Roman" panose="02020603050405020304" pitchFamily="18" charset="0"/>
                <a:cs typeface="Times New Roman" panose="02020603050405020304" pitchFamily="18" charset="0"/>
              </a:rPr>
              <a:t>Train-Test </a:t>
            </a:r>
            <a:r>
              <a:rPr lang="en-IN" sz="2000" b="1" dirty="0">
                <a:latin typeface="Times New Roman" panose="02020603050405020304" pitchFamily="18" charset="0"/>
                <a:cs typeface="Times New Roman" panose="02020603050405020304" pitchFamily="18" charset="0"/>
              </a:rPr>
              <a:t>Split</a:t>
            </a:r>
            <a:r>
              <a:rPr lang="en-IN"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r>
              <a:rPr lang="en-GB" sz="2200" i="1" dirty="0">
                <a:latin typeface="Times New Roman" panose="02020603050405020304" pitchFamily="18" charset="0"/>
                <a:cs typeface="Times New Roman" panose="02020603050405020304" pitchFamily="18" charset="0"/>
              </a:rPr>
              <a:t>Training data is one through which the model will learn to differentiate among stress levels and find threshold values for distinct situations. The trained model will be implemented on the testing data to check for </a:t>
            </a:r>
            <a:r>
              <a:rPr lang="en-GB" sz="2200" i="1" dirty="0" err="1" smtClean="0">
                <a:latin typeface="Times New Roman" panose="02020603050405020304" pitchFamily="18" charset="0"/>
                <a:cs typeface="Times New Roman" panose="02020603050405020304" pitchFamily="18" charset="0"/>
              </a:rPr>
              <a:t>overfitting</a:t>
            </a:r>
            <a:r>
              <a:rPr lang="en-GB" sz="2200" i="1" dirty="0">
                <a:latin typeface="Times New Roman" panose="02020603050405020304" pitchFamily="18" charset="0"/>
                <a:cs typeface="Times New Roman" panose="02020603050405020304" pitchFamily="18" charset="0"/>
              </a:rPr>
              <a:t> </a:t>
            </a:r>
            <a:r>
              <a:rPr lang="en-GB" sz="2200" i="1" dirty="0" smtClean="0">
                <a:latin typeface="Times New Roman" panose="02020603050405020304" pitchFamily="18" charset="0"/>
                <a:cs typeface="Times New Roman" panose="02020603050405020304" pitchFamily="18" charset="0"/>
              </a:rPr>
              <a:t>or </a:t>
            </a:r>
            <a:r>
              <a:rPr lang="en-GB" sz="2200" i="1" dirty="0" err="1" smtClean="0">
                <a:latin typeface="Times New Roman" panose="02020603050405020304" pitchFamily="18" charset="0"/>
                <a:cs typeface="Times New Roman" panose="02020603050405020304" pitchFamily="18" charset="0"/>
              </a:rPr>
              <a:t>underfitting</a:t>
            </a:r>
            <a:r>
              <a:rPr lang="en-GB" sz="2200" i="1" dirty="0" smtClean="0">
                <a:latin typeface="Times New Roman" panose="02020603050405020304" pitchFamily="18" charset="0"/>
                <a:cs typeface="Times New Roman" panose="02020603050405020304" pitchFamily="18" charset="0"/>
              </a:rPr>
              <a:t> </a:t>
            </a:r>
            <a:r>
              <a:rPr lang="en-GB" sz="2200" i="1" dirty="0">
                <a:latin typeface="Times New Roman" panose="02020603050405020304" pitchFamily="18" charset="0"/>
                <a:cs typeface="Times New Roman" panose="02020603050405020304" pitchFamily="18" charset="0"/>
              </a:rPr>
              <a:t>problems.</a:t>
            </a:r>
            <a:endParaRPr lang="en-I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398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8459" y="1452282"/>
            <a:ext cx="9716153" cy="4458940"/>
          </a:xfrm>
        </p:spPr>
        <p:txBody>
          <a:bodyPr/>
          <a:lstStyle/>
          <a:p>
            <a:r>
              <a:rPr lang="en-GB" b="1" dirty="0">
                <a:latin typeface="Times New Roman" panose="02020603050405020304" pitchFamily="18" charset="0"/>
                <a:cs typeface="Times New Roman" panose="02020603050405020304" pitchFamily="18" charset="0"/>
              </a:rPr>
              <a:t>Implementation of Stress Detection Model</a:t>
            </a:r>
            <a:r>
              <a:rPr lang="en-GB" dirty="0">
                <a:latin typeface="Times New Roman" panose="02020603050405020304" pitchFamily="18" charset="0"/>
                <a:cs typeface="Times New Roman" panose="02020603050405020304" pitchFamily="18" charset="0"/>
              </a:rPr>
              <a:t>:  </a:t>
            </a:r>
            <a:r>
              <a:rPr lang="en-GB" sz="2000" i="1" dirty="0" smtClean="0">
                <a:latin typeface="Times New Roman" panose="02020603050405020304" pitchFamily="18" charset="0"/>
                <a:cs typeface="Times New Roman" panose="02020603050405020304" pitchFamily="18" charset="0"/>
              </a:rPr>
              <a:t>The </a:t>
            </a:r>
            <a:r>
              <a:rPr lang="en-GB" sz="2000" i="1" dirty="0">
                <a:latin typeface="Times New Roman" panose="02020603050405020304" pitchFamily="18" charset="0"/>
                <a:cs typeface="Times New Roman" panose="02020603050405020304" pitchFamily="18" charset="0"/>
              </a:rPr>
              <a:t>desired algorithm will be applied for detecting stress levels based on vivid attributes or features inputted depending on the type of user under observation</a:t>
            </a:r>
            <a:r>
              <a:rPr lang="en-GB" sz="2000" i="1" dirty="0" smtClean="0">
                <a:latin typeface="Times New Roman" panose="02020603050405020304" pitchFamily="18" charset="0"/>
                <a:cs typeface="Times New Roman" panose="02020603050405020304" pitchFamily="18" charset="0"/>
              </a:rPr>
              <a:t>.</a:t>
            </a:r>
          </a:p>
          <a:p>
            <a:pPr marL="0" indent="0">
              <a:buNone/>
            </a:pPr>
            <a:endParaRPr lang="en-GB" sz="2000" i="1" dirty="0" smtClean="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Performance Evaluation</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r>
              <a:rPr lang="en-GB" sz="2000" i="1" dirty="0" smtClean="0">
                <a:latin typeface="Times New Roman" panose="02020603050405020304" pitchFamily="18" charset="0"/>
                <a:cs typeface="Times New Roman" panose="02020603050405020304" pitchFamily="18" charset="0"/>
              </a:rPr>
              <a:t>The </a:t>
            </a:r>
            <a:r>
              <a:rPr lang="en-GB" sz="2000" i="1" dirty="0">
                <a:latin typeface="Times New Roman" panose="02020603050405020304" pitchFamily="18" charset="0"/>
                <a:cs typeface="Times New Roman" panose="02020603050405020304" pitchFamily="18" charset="0"/>
              </a:rPr>
              <a:t>model performance will be evaluated in terms of various parameters like accuracy, precision, F-score etc. to check the correctness of the algorithm used.</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824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22176" y="645459"/>
            <a:ext cx="8027895" cy="5714999"/>
          </a:xfrm>
          <a:prstGeom prst="rect">
            <a:avLst/>
          </a:prstGeom>
        </p:spPr>
      </p:pic>
    </p:spTree>
    <p:extLst>
      <p:ext uri="{BB962C8B-B14F-4D97-AF65-F5344CB8AC3E}">
        <p14:creationId xmlns:p14="http://schemas.microsoft.com/office/powerpoint/2010/main" val="1528060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793122" cy="814725"/>
          </a:xfrm>
        </p:spPr>
        <p:txBody>
          <a:bodyPr>
            <a:normAutofit/>
          </a:bodyPr>
          <a:lstStyle/>
          <a:p>
            <a:r>
              <a:rPr lang="en-GB" sz="4000" i="1" dirty="0" smtClean="0">
                <a:solidFill>
                  <a:schemeClr val="tx2"/>
                </a:solidFill>
                <a:latin typeface="Times New Roman" panose="02020603050405020304" pitchFamily="18" charset="0"/>
                <a:cs typeface="Times New Roman" panose="02020603050405020304" pitchFamily="18" charset="0"/>
              </a:rPr>
              <a:t>LITERATURE REVIEW</a:t>
            </a:r>
            <a:endParaRPr lang="en-IN" sz="4000" i="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2212" y="1600200"/>
            <a:ext cx="9272400" cy="4311022"/>
          </a:xfrm>
        </p:spPr>
        <p:txBody>
          <a:bodyPr>
            <a:normAutofit/>
          </a:bodyPr>
          <a:lstStyle/>
          <a:p>
            <a:r>
              <a:rPr lang="en-GB" sz="2000" i="1" dirty="0">
                <a:latin typeface="Times New Roman" panose="02020603050405020304" pitchFamily="18" charset="0"/>
                <a:cs typeface="Times New Roman" panose="02020603050405020304" pitchFamily="18" charset="0"/>
              </a:rPr>
              <a:t>Several studies have been conducted in recent years on the use of machine learning and image processing techniques to detect stress levels in employees. One such study by </a:t>
            </a:r>
            <a:r>
              <a:rPr lang="en-GB" sz="2000" i="1" dirty="0" err="1">
                <a:latin typeface="Times New Roman" panose="02020603050405020304" pitchFamily="18" charset="0"/>
                <a:cs typeface="Times New Roman" panose="02020603050405020304" pitchFamily="18" charset="0"/>
              </a:rPr>
              <a:t>Alghowinem</a:t>
            </a:r>
            <a:r>
              <a:rPr lang="en-GB" sz="2000" i="1" dirty="0">
                <a:latin typeface="Times New Roman" panose="02020603050405020304" pitchFamily="18" charset="0"/>
                <a:cs typeface="Times New Roman" panose="02020603050405020304" pitchFamily="18" charset="0"/>
              </a:rPr>
              <a:t> </a:t>
            </a:r>
            <a:r>
              <a:rPr lang="en-GB" sz="2000" i="1" dirty="0" smtClean="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used facial expression recognition and machine learning algorithms to predict stress levels in individuals. The study reported an accuracy of 81% in detecting stress levels using facial expressions</a:t>
            </a:r>
            <a:r>
              <a:rPr lang="en-GB" sz="2000" i="1" dirty="0" smtClean="0">
                <a:latin typeface="Times New Roman" panose="02020603050405020304" pitchFamily="18" charset="0"/>
                <a:cs typeface="Times New Roman" panose="02020603050405020304" pitchFamily="18" charset="0"/>
              </a:rPr>
              <a:t>.</a:t>
            </a:r>
          </a:p>
          <a:p>
            <a:r>
              <a:rPr lang="en-GB" sz="2000" i="1" dirty="0">
                <a:latin typeface="Times New Roman" panose="02020603050405020304" pitchFamily="18" charset="0"/>
                <a:cs typeface="Times New Roman" panose="02020603050405020304" pitchFamily="18" charset="0"/>
              </a:rPr>
              <a:t>IT industry, a study by Park et al. (2012) used a mobile application to collect data on the stress levels of software developers. The study reported that software developers experience high levels of stress and suggested that continuous monitoring of their stress levels could help reduce the negative impact on their health and performance</a:t>
            </a:r>
            <a:r>
              <a:rPr lang="en-GB" sz="2000" i="1" dirty="0" smtClean="0">
                <a:latin typeface="Times New Roman" panose="02020603050405020304" pitchFamily="18" charset="0"/>
                <a:cs typeface="Times New Roman" panose="02020603050405020304" pitchFamily="18" charset="0"/>
              </a:rPr>
              <a:t>.</a:t>
            </a:r>
          </a:p>
          <a:p>
            <a:r>
              <a:rPr lang="en-GB" sz="2000" i="1" dirty="0">
                <a:latin typeface="Times New Roman" panose="02020603050405020304" pitchFamily="18" charset="0"/>
                <a:cs typeface="Times New Roman" panose="02020603050405020304" pitchFamily="18" charset="0"/>
              </a:rPr>
              <a:t> </a:t>
            </a:r>
            <a:r>
              <a:rPr lang="en-GB" sz="2000" i="1" dirty="0" smtClean="0">
                <a:latin typeface="Times New Roman" panose="02020603050405020304" pitchFamily="18" charset="0"/>
                <a:cs typeface="Times New Roman" panose="02020603050405020304" pitchFamily="18" charset="0"/>
              </a:rPr>
              <a:t>The </a:t>
            </a:r>
            <a:r>
              <a:rPr lang="en-GB" sz="2000" i="1" dirty="0">
                <a:latin typeface="Times New Roman" panose="02020603050405020304" pitchFamily="18" charset="0"/>
                <a:cs typeface="Times New Roman" panose="02020603050405020304" pitchFamily="18" charset="0"/>
              </a:rPr>
              <a:t>literature suggests that machine learning and image processing techniques can be effective in detecting stress levels in employees. </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15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941040" cy="760937"/>
          </a:xfrm>
        </p:spPr>
        <p:txBody>
          <a:bodyPr/>
          <a:lstStyle/>
          <a:p>
            <a:r>
              <a:rPr lang="en-GB" i="1" dirty="0" smtClean="0">
                <a:solidFill>
                  <a:schemeClr val="accent1"/>
                </a:solidFill>
                <a:latin typeface="Times New Roman" panose="02020603050405020304" pitchFamily="18" charset="0"/>
                <a:cs typeface="Times New Roman" panose="02020603050405020304" pitchFamily="18" charset="0"/>
              </a:rPr>
              <a:t>TEAM GUIDE AND MEMBERS</a:t>
            </a:r>
            <a:endParaRPr lang="en-IN"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19711" y="1505503"/>
            <a:ext cx="9191718" cy="4418598"/>
          </a:xfrm>
        </p:spPr>
        <p:txBody>
          <a:bodyPr>
            <a:normAutofit/>
          </a:bodyPr>
          <a:lstStyle/>
          <a:p>
            <a:pPr marL="0" indent="0">
              <a:buNone/>
            </a:pPr>
            <a:r>
              <a:rPr lang="en-GB" sz="2400" i="1" dirty="0" smtClean="0">
                <a:latin typeface="Times New Roman" panose="02020603050405020304" pitchFamily="18" charset="0"/>
                <a:cs typeface="Times New Roman" panose="02020603050405020304" pitchFamily="18" charset="0"/>
              </a:rPr>
              <a:t>Under the guidance of</a:t>
            </a:r>
          </a:p>
          <a:p>
            <a:pPr marL="0" indent="0">
              <a:buNone/>
            </a:pPr>
            <a:r>
              <a:rPr lang="en-GB" sz="2000" i="1" dirty="0" smtClean="0">
                <a:latin typeface="Times New Roman" panose="02020603050405020304" pitchFamily="18" charset="0"/>
                <a:cs typeface="Times New Roman" panose="02020603050405020304" pitchFamily="18" charset="0"/>
              </a:rPr>
              <a:t>          </a:t>
            </a:r>
            <a:r>
              <a:rPr lang="en-GB" sz="2000" i="1" dirty="0" err="1" smtClean="0">
                <a:latin typeface="Times New Roman" panose="02020603050405020304" pitchFamily="18" charset="0"/>
                <a:cs typeface="Times New Roman" panose="02020603050405020304" pitchFamily="18" charset="0"/>
              </a:rPr>
              <a:t>Mr.N.Seshu</a:t>
            </a:r>
            <a:r>
              <a:rPr lang="en-GB" sz="2000" i="1" dirty="0" smtClean="0">
                <a:latin typeface="Times New Roman" panose="02020603050405020304" pitchFamily="18" charset="0"/>
                <a:cs typeface="Times New Roman" panose="02020603050405020304" pitchFamily="18" charset="0"/>
              </a:rPr>
              <a:t> </a:t>
            </a:r>
            <a:r>
              <a:rPr lang="en-GB" sz="2000" i="1" dirty="0" err="1" smtClean="0">
                <a:latin typeface="Times New Roman" panose="02020603050405020304" pitchFamily="18" charset="0"/>
                <a:cs typeface="Times New Roman" panose="02020603050405020304" pitchFamily="18" charset="0"/>
              </a:rPr>
              <a:t>kumar</a:t>
            </a:r>
            <a:r>
              <a:rPr lang="en-GB" sz="2000" i="1" dirty="0" smtClean="0">
                <a:latin typeface="Times New Roman" panose="02020603050405020304" pitchFamily="18" charset="0"/>
                <a:cs typeface="Times New Roman" panose="02020603050405020304" pitchFamily="18" charset="0"/>
              </a:rPr>
              <a:t>  Sir,</a:t>
            </a:r>
          </a:p>
          <a:p>
            <a:pPr marL="0" indent="0">
              <a:buNone/>
            </a:pPr>
            <a:r>
              <a:rPr lang="en-GB" sz="2000" i="1" dirty="0">
                <a:latin typeface="Times New Roman" panose="02020603050405020304" pitchFamily="18" charset="0"/>
                <a:cs typeface="Times New Roman" panose="02020603050405020304" pitchFamily="18" charset="0"/>
              </a:rPr>
              <a:t> </a:t>
            </a:r>
            <a:r>
              <a:rPr lang="en-GB" sz="2000" i="1" dirty="0" smtClean="0">
                <a:latin typeface="Times New Roman" panose="02020603050405020304" pitchFamily="18" charset="0"/>
                <a:cs typeface="Times New Roman" panose="02020603050405020304" pitchFamily="18" charset="0"/>
              </a:rPr>
              <a:t>         Department of CSE</a:t>
            </a:r>
          </a:p>
          <a:p>
            <a:pPr marL="0" indent="0">
              <a:buNone/>
            </a:pPr>
            <a:endParaRPr lang="en-GB" sz="2000" i="1" dirty="0">
              <a:latin typeface="Lucida Bright" panose="02040602050505020304" pitchFamily="18" charset="0"/>
            </a:endParaRPr>
          </a:p>
          <a:p>
            <a:pPr marL="0" indent="0">
              <a:buNone/>
            </a:pPr>
            <a:r>
              <a:rPr lang="en-GB" sz="2400" b="1" i="1" u="sng" dirty="0" smtClean="0">
                <a:latin typeface="Times New Roman" panose="02020603050405020304" pitchFamily="18" charset="0"/>
                <a:cs typeface="Times New Roman" panose="02020603050405020304" pitchFamily="18" charset="0"/>
              </a:rPr>
              <a:t>TEAM MEMBERS: </a:t>
            </a:r>
          </a:p>
          <a:p>
            <a:pPr>
              <a:buFont typeface="Wingdings" panose="05000000000000000000" pitchFamily="2" charset="2"/>
              <a:buChar char="§"/>
            </a:pPr>
            <a:r>
              <a:rPr lang="en-GB" sz="2000" i="1" dirty="0" err="1" smtClean="0">
                <a:latin typeface="Times New Roman" panose="02020603050405020304" pitchFamily="18" charset="0"/>
                <a:cs typeface="Times New Roman" panose="02020603050405020304" pitchFamily="18" charset="0"/>
              </a:rPr>
              <a:t>D.Vandana</a:t>
            </a:r>
            <a:r>
              <a:rPr lang="en-GB" sz="2000" i="1" dirty="0" smtClean="0">
                <a:latin typeface="Times New Roman" panose="02020603050405020304" pitchFamily="18" charset="0"/>
                <a:cs typeface="Times New Roman" panose="02020603050405020304" pitchFamily="18" charset="0"/>
              </a:rPr>
              <a:t>(S180247)</a:t>
            </a:r>
          </a:p>
          <a:p>
            <a:pPr>
              <a:buFont typeface="Wingdings" panose="05000000000000000000" pitchFamily="2" charset="2"/>
              <a:buChar char="§"/>
            </a:pPr>
            <a:r>
              <a:rPr lang="en-GB" sz="2000" i="1" dirty="0" err="1" smtClean="0">
                <a:latin typeface="Times New Roman" panose="02020603050405020304" pitchFamily="18" charset="0"/>
                <a:cs typeface="Times New Roman" panose="02020603050405020304" pitchFamily="18" charset="0"/>
              </a:rPr>
              <a:t>V.Keerthi</a:t>
            </a:r>
            <a:r>
              <a:rPr lang="en-GB" sz="2000" i="1" dirty="0" smtClean="0">
                <a:latin typeface="Times New Roman" panose="02020603050405020304" pitchFamily="18" charset="0"/>
                <a:cs typeface="Times New Roman" panose="02020603050405020304" pitchFamily="18" charset="0"/>
              </a:rPr>
              <a:t> </a:t>
            </a:r>
            <a:r>
              <a:rPr lang="en-GB" sz="2000" i="1" dirty="0" err="1" smtClean="0">
                <a:latin typeface="Times New Roman" panose="02020603050405020304" pitchFamily="18" charset="0"/>
                <a:cs typeface="Times New Roman" panose="02020603050405020304" pitchFamily="18" charset="0"/>
              </a:rPr>
              <a:t>chavla</a:t>
            </a:r>
            <a:r>
              <a:rPr lang="en-GB" sz="2000" i="1" dirty="0" smtClean="0">
                <a:latin typeface="Times New Roman" panose="02020603050405020304" pitchFamily="18" charset="0"/>
                <a:cs typeface="Times New Roman" panose="02020603050405020304" pitchFamily="18" charset="0"/>
              </a:rPr>
              <a:t>(s180657)</a:t>
            </a:r>
          </a:p>
          <a:p>
            <a:pPr>
              <a:buFont typeface="Wingdings" panose="05000000000000000000" pitchFamily="2" charset="2"/>
              <a:buChar char="§"/>
            </a:pPr>
            <a:r>
              <a:rPr lang="en-GB" sz="2000" i="1" dirty="0" err="1" smtClean="0">
                <a:latin typeface="Times New Roman" panose="02020603050405020304" pitchFamily="18" charset="0"/>
                <a:cs typeface="Times New Roman" panose="02020603050405020304" pitchFamily="18" charset="0"/>
              </a:rPr>
              <a:t>Sk.v.Shareef</a:t>
            </a:r>
            <a:r>
              <a:rPr lang="en-GB" sz="2000" i="1" dirty="0" smtClean="0">
                <a:latin typeface="Times New Roman" panose="02020603050405020304" pitchFamily="18" charset="0"/>
                <a:cs typeface="Times New Roman" panose="02020603050405020304" pitchFamily="18" charset="0"/>
              </a:rPr>
              <a:t>(S180258) </a:t>
            </a:r>
          </a:p>
          <a:p>
            <a:pPr marL="0" indent="0">
              <a:buNone/>
            </a:pPr>
            <a:endParaRPr lang="en-IN" sz="2400" b="1" i="1" u="sng" dirty="0">
              <a:latin typeface="Lucida Bright" panose="02040602050505020304" pitchFamily="18" charset="0"/>
            </a:endParaRPr>
          </a:p>
        </p:txBody>
      </p:sp>
    </p:spTree>
    <p:extLst>
      <p:ext uri="{BB962C8B-B14F-4D97-AF65-F5344CB8AC3E}">
        <p14:creationId xmlns:p14="http://schemas.microsoft.com/office/powerpoint/2010/main" val="1768207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i="1" dirty="0" smtClean="0">
                <a:latin typeface="Times New Roman" panose="02020603050405020304" pitchFamily="18" charset="0"/>
                <a:cs typeface="Times New Roman" panose="02020603050405020304" pitchFamily="18" charset="0"/>
              </a:rPr>
              <a:t>REFERENCE</a:t>
            </a:r>
            <a:endParaRPr lang="en-IN" sz="4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i="1" dirty="0">
                <a:latin typeface="Times New Roman" panose="02020603050405020304" pitchFamily="18" charset="0"/>
                <a:cs typeface="Times New Roman" panose="02020603050405020304" pitchFamily="18" charset="0"/>
              </a:rPr>
              <a:t>Suresh Kumar </a:t>
            </a:r>
            <a:r>
              <a:rPr lang="en-GB" sz="2000" i="1" dirty="0" err="1" smtClean="0">
                <a:latin typeface="Times New Roman" panose="02020603050405020304" pitchFamily="18" charset="0"/>
                <a:cs typeface="Times New Roman" panose="02020603050405020304" pitchFamily="18" charset="0"/>
              </a:rPr>
              <a:t>Kanaparthi</a:t>
            </a:r>
            <a:r>
              <a:rPr lang="en-GB" sz="2000" i="1" dirty="0" smtClean="0">
                <a:latin typeface="Times New Roman" panose="02020603050405020304" pitchFamily="18" charset="0"/>
                <a:cs typeface="Times New Roman" panose="02020603050405020304" pitchFamily="18" charset="0"/>
              </a:rPr>
              <a:t> ; </a:t>
            </a:r>
            <a:r>
              <a:rPr lang="en-GB" sz="2000" i="1" dirty="0" err="1">
                <a:latin typeface="Times New Roman" panose="02020603050405020304" pitchFamily="18" charset="0"/>
                <a:cs typeface="Times New Roman" panose="02020603050405020304" pitchFamily="18" charset="0"/>
              </a:rPr>
              <a:t>Surekha</a:t>
            </a:r>
            <a:r>
              <a:rPr lang="en-GB" sz="2000" i="1" dirty="0">
                <a:latin typeface="Times New Roman" panose="02020603050405020304" pitchFamily="18" charset="0"/>
                <a:cs typeface="Times New Roman" panose="02020603050405020304" pitchFamily="18" charset="0"/>
              </a:rPr>
              <a:t> P; Lakshmi </a:t>
            </a:r>
            <a:r>
              <a:rPr lang="en-GB" sz="2000" i="1" dirty="0" err="1">
                <a:latin typeface="Times New Roman" panose="02020603050405020304" pitchFamily="18" charset="0"/>
                <a:cs typeface="Times New Roman" panose="02020603050405020304" pitchFamily="18" charset="0"/>
              </a:rPr>
              <a:t>Priya</a:t>
            </a:r>
            <a:r>
              <a:rPr lang="en-GB" sz="2000" i="1"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Bellamkonda</a:t>
            </a:r>
            <a:r>
              <a:rPr lang="en-GB" sz="2000" i="1"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Bhavya</a:t>
            </a:r>
            <a:r>
              <a:rPr lang="en-GB" sz="2000" i="1"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Kadiam</a:t>
            </a:r>
            <a:r>
              <a:rPr lang="en-GB" sz="2000" i="1" dirty="0">
                <a:latin typeface="Times New Roman" panose="02020603050405020304" pitchFamily="18" charset="0"/>
                <a:cs typeface="Times New Roman" panose="02020603050405020304" pitchFamily="18" charset="0"/>
              </a:rPr>
              <a:t>; Beulah </a:t>
            </a:r>
            <a:r>
              <a:rPr lang="en-GB" sz="2000" i="1" dirty="0" err="1">
                <a:latin typeface="Times New Roman" panose="02020603050405020304" pitchFamily="18" charset="0"/>
                <a:cs typeface="Times New Roman" panose="02020603050405020304" pitchFamily="18" charset="0"/>
              </a:rPr>
              <a:t>Mungara</a:t>
            </a:r>
            <a:r>
              <a:rPr lang="en-GB" sz="2000" i="1" dirty="0">
                <a:latin typeface="Times New Roman" panose="02020603050405020304" pitchFamily="18" charset="0"/>
                <a:cs typeface="Times New Roman" panose="02020603050405020304" pitchFamily="18" charset="0"/>
              </a:rPr>
              <a:t>, “Detection of Stress in IT Employees using Machine Learning Technique”, 2022 International Conference on Applied Artificial Intelligence and Computing (ICAAIC),  IEEE Conference, 2022.</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804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707149"/>
          </a:xfrm>
        </p:spPr>
        <p:txBody>
          <a:bodyPr/>
          <a:lstStyle/>
          <a:p>
            <a:r>
              <a:rPr lang="en-GB" i="1" dirty="0" smtClean="0">
                <a:latin typeface="Times New Roman" panose="02020603050405020304" pitchFamily="18" charset="0"/>
                <a:cs typeface="Times New Roman" panose="02020603050405020304" pitchFamily="18" charset="0"/>
              </a:rPr>
              <a:t>CONCLUSION</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2223247"/>
          </a:xfrm>
        </p:spPr>
        <p:txBody>
          <a:bodyPr/>
          <a:lstStyle/>
          <a:p>
            <a:r>
              <a:rPr lang="en-IN" i="1" dirty="0">
                <a:latin typeface="Times New Roman" panose="02020603050405020304" pitchFamily="18" charset="0"/>
                <a:cs typeface="Times New Roman" panose="02020603050405020304" pitchFamily="18" charset="0"/>
              </a:rPr>
              <a:t>The stress detection system will help IT employees manage their stress levels by providing real-time feedback and recommendations. The system will use image processing and machine learning techniques to </a:t>
            </a:r>
            <a:r>
              <a:rPr lang="en-IN" i="1" dirty="0" err="1">
                <a:latin typeface="Times New Roman" panose="02020603050405020304" pitchFamily="18" charset="0"/>
                <a:cs typeface="Times New Roman" panose="02020603050405020304" pitchFamily="18" charset="0"/>
              </a:rPr>
              <a:t>analyze</a:t>
            </a:r>
            <a:r>
              <a:rPr lang="en-IN" i="1" dirty="0">
                <a:latin typeface="Times New Roman" panose="02020603050405020304" pitchFamily="18" charset="0"/>
                <a:cs typeface="Times New Roman" panose="02020603050405020304" pitchFamily="18" charset="0"/>
              </a:rPr>
              <a:t> facial expressions and generate reports for employees</a:t>
            </a:r>
            <a:r>
              <a:rPr lang="en-IN" dirty="0" smtClean="0">
                <a:latin typeface="Times New Roman" panose="02020603050405020304" pitchFamily="18" charset="0"/>
                <a:cs typeface="Times New Roman" panose="02020603050405020304" pitchFamily="18" charset="0"/>
              </a:rPr>
              <a:t>.</a:t>
            </a:r>
          </a:p>
          <a:p>
            <a:r>
              <a:rPr lang="en-GB" i="1" dirty="0">
                <a:latin typeface="Times New Roman" panose="02020603050405020304" pitchFamily="18" charset="0"/>
                <a:cs typeface="Times New Roman" panose="02020603050405020304" pitchFamily="18" charset="0"/>
              </a:rPr>
              <a:t>H</a:t>
            </a:r>
            <a:r>
              <a:rPr lang="en-GB" i="1" dirty="0" smtClean="0">
                <a:latin typeface="Times New Roman" panose="02020603050405020304" pitchFamily="18" charset="0"/>
                <a:cs typeface="Times New Roman" panose="02020603050405020304" pitchFamily="18" charset="0"/>
              </a:rPr>
              <a:t>elp </a:t>
            </a:r>
            <a:r>
              <a:rPr lang="en-GB" i="1" dirty="0">
                <a:latin typeface="Times New Roman" panose="02020603050405020304" pitchFamily="18" charset="0"/>
                <a:cs typeface="Times New Roman" panose="02020603050405020304" pitchFamily="18" charset="0"/>
              </a:rPr>
              <a:t>organizations to monitor the stress levels of their employees and take necessary measures to improve their well-being and performance.</a:t>
            </a:r>
            <a:endParaRPr lang="en-IN" i="1"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34148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47069" y="1352280"/>
            <a:ext cx="7836045" cy="4404575"/>
          </a:xfrm>
          <a:prstGeom prst="rect">
            <a:avLst/>
          </a:prstGeom>
        </p:spPr>
      </p:pic>
    </p:spTree>
    <p:extLst>
      <p:ext uri="{BB962C8B-B14F-4D97-AF65-F5344CB8AC3E}">
        <p14:creationId xmlns:p14="http://schemas.microsoft.com/office/powerpoint/2010/main" val="407959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821322" cy="707149"/>
          </a:xfrm>
        </p:spPr>
        <p:txBody>
          <a:bodyPr>
            <a:normAutofit/>
          </a:bodyPr>
          <a:lstStyle/>
          <a:p>
            <a:r>
              <a:rPr lang="en-GB" sz="4000" i="1" dirty="0" smtClean="0">
                <a:solidFill>
                  <a:schemeClr val="tx1">
                    <a:lumMod val="75000"/>
                    <a:lumOff val="25000"/>
                  </a:schemeClr>
                </a:solidFill>
                <a:latin typeface="Lucida Bright" panose="02040602050505020304" pitchFamily="18" charset="0"/>
              </a:rPr>
              <a:t>  </a:t>
            </a:r>
            <a:r>
              <a:rPr lang="en-GB" sz="4000" i="1" dirty="0" smtClean="0">
                <a:solidFill>
                  <a:schemeClr val="tx1">
                    <a:lumMod val="75000"/>
                    <a:lumOff val="25000"/>
                  </a:schemeClr>
                </a:solidFill>
                <a:latin typeface="Times New Roman" panose="02020603050405020304" pitchFamily="18" charset="0"/>
                <a:cs typeface="Times New Roman" panose="02020603050405020304" pitchFamily="18" charset="0"/>
              </a:rPr>
              <a:t>CONTENT</a:t>
            </a:r>
            <a:endParaRPr lang="en-IN" sz="4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Abstract</a:t>
            </a:r>
          </a:p>
          <a:p>
            <a:r>
              <a:rPr lang="en-GB" dirty="0" smtClean="0">
                <a:latin typeface="Times New Roman" panose="02020603050405020304" pitchFamily="18" charset="0"/>
                <a:cs typeface="Times New Roman" panose="02020603050405020304" pitchFamily="18" charset="0"/>
              </a:rPr>
              <a:t>Problem Statement</a:t>
            </a:r>
          </a:p>
          <a:p>
            <a:r>
              <a:rPr lang="en-GB" dirty="0" smtClean="0">
                <a:latin typeface="Times New Roman" panose="02020603050405020304" pitchFamily="18" charset="0"/>
                <a:cs typeface="Times New Roman" panose="02020603050405020304" pitchFamily="18" charset="0"/>
              </a:rPr>
              <a:t>Existing system </a:t>
            </a:r>
            <a:r>
              <a:rPr lang="en-GB" dirty="0" err="1" smtClean="0">
                <a:latin typeface="Times New Roman" panose="02020603050405020304" pitchFamily="18" charset="0"/>
                <a:cs typeface="Times New Roman" panose="02020603050405020304" pitchFamily="18" charset="0"/>
              </a:rPr>
              <a:t>vs</a:t>
            </a:r>
            <a:r>
              <a:rPr lang="en-GB" dirty="0" smtClean="0">
                <a:latin typeface="Times New Roman" panose="02020603050405020304" pitchFamily="18" charset="0"/>
                <a:cs typeface="Times New Roman" panose="02020603050405020304" pitchFamily="18" charset="0"/>
              </a:rPr>
              <a:t> Proposed System</a:t>
            </a:r>
          </a:p>
          <a:p>
            <a:r>
              <a:rPr lang="en-GB" dirty="0" smtClean="0">
                <a:latin typeface="Times New Roman" panose="02020603050405020304" pitchFamily="18" charset="0"/>
                <a:cs typeface="Times New Roman" panose="02020603050405020304" pitchFamily="18" charset="0"/>
              </a:rPr>
              <a:t>Functional and Non-functional requirements</a:t>
            </a:r>
          </a:p>
          <a:p>
            <a:r>
              <a:rPr lang="en-GB" dirty="0" smtClean="0">
                <a:latin typeface="Times New Roman" panose="02020603050405020304" pitchFamily="18" charset="0"/>
                <a:cs typeface="Times New Roman" panose="02020603050405020304" pitchFamily="18" charset="0"/>
              </a:rPr>
              <a:t>Hardware and Software Requirements</a:t>
            </a:r>
          </a:p>
          <a:p>
            <a:r>
              <a:rPr lang="en-GB" dirty="0" smtClean="0">
                <a:latin typeface="Times New Roman" panose="02020603050405020304" pitchFamily="18" charset="0"/>
                <a:cs typeface="Times New Roman" panose="02020603050405020304" pitchFamily="18" charset="0"/>
              </a:rPr>
              <a:t>Methodology</a:t>
            </a:r>
          </a:p>
          <a:p>
            <a:r>
              <a:rPr lang="en-GB" dirty="0" smtClean="0">
                <a:latin typeface="Times New Roman" panose="02020603050405020304" pitchFamily="18" charset="0"/>
                <a:cs typeface="Times New Roman" panose="02020603050405020304" pitchFamily="18" charset="0"/>
              </a:rPr>
              <a:t>Literature Review</a:t>
            </a:r>
          </a:p>
          <a:p>
            <a:r>
              <a:rPr lang="en-GB" dirty="0" smtClean="0">
                <a:latin typeface="Times New Roman" panose="02020603050405020304" pitchFamily="18" charset="0"/>
                <a:cs typeface="Times New Roman" panose="02020603050405020304" pitchFamily="18" charset="0"/>
              </a:rPr>
              <a:t>References</a:t>
            </a:r>
          </a:p>
          <a:p>
            <a:endParaRPr lang="en-GB" dirty="0" smtClean="0"/>
          </a:p>
          <a:p>
            <a:endParaRPr lang="en-GB" dirty="0"/>
          </a:p>
        </p:txBody>
      </p:sp>
    </p:spTree>
    <p:extLst>
      <p:ext uri="{BB962C8B-B14F-4D97-AF65-F5344CB8AC3E}">
        <p14:creationId xmlns:p14="http://schemas.microsoft.com/office/powerpoint/2010/main" val="291499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683638" cy="805445"/>
          </a:xfrm>
        </p:spPr>
        <p:txBody>
          <a:bodyPr>
            <a:normAutofit/>
          </a:bodyPr>
          <a:lstStyle/>
          <a:p>
            <a:r>
              <a:rPr lang="en-GB" b="1" i="1" dirty="0" smtClean="0">
                <a:solidFill>
                  <a:schemeClr val="tx2"/>
                </a:solidFill>
                <a:latin typeface="Times New Roman" panose="02020603050405020304" pitchFamily="18" charset="0"/>
                <a:cs typeface="Times New Roman" panose="02020603050405020304" pitchFamily="18" charset="0"/>
              </a:rPr>
              <a:t>ABSTRACT</a:t>
            </a:r>
            <a:endParaRPr lang="en-IN" b="1" i="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3657" y="1429555"/>
            <a:ext cx="9764272" cy="5109882"/>
          </a:xfrm>
        </p:spPr>
        <p:txBody>
          <a:bodyPr>
            <a:normAutofit/>
          </a:bodyPr>
          <a:lstStyle/>
          <a:p>
            <a:r>
              <a:rPr lang="en-GB" sz="2000" i="1" dirty="0">
                <a:latin typeface="Times New Roman" panose="02020603050405020304" pitchFamily="18" charset="0"/>
                <a:cs typeface="Times New Roman" panose="02020603050405020304" pitchFamily="18" charset="0"/>
              </a:rPr>
              <a:t>This project proposes a novel approach to detect stress in the IT professionals using machine learning and image processing </a:t>
            </a:r>
            <a:r>
              <a:rPr lang="en-GB" sz="2000" i="1" dirty="0" smtClean="0">
                <a:latin typeface="Times New Roman" panose="02020603050405020304" pitchFamily="18" charset="0"/>
                <a:cs typeface="Times New Roman" panose="02020603050405020304" pitchFamily="18" charset="0"/>
              </a:rPr>
              <a:t>technique . </a:t>
            </a:r>
            <a:endParaRPr lang="en-GB" sz="2000" i="1" dirty="0" smtClean="0">
              <a:latin typeface="Times New Roman" panose="02020603050405020304" pitchFamily="18" charset="0"/>
              <a:cs typeface="Times New Roman" panose="02020603050405020304" pitchFamily="18" charset="0"/>
            </a:endParaRPr>
          </a:p>
          <a:p>
            <a:pPr marL="0" indent="0">
              <a:buNone/>
            </a:pPr>
            <a:r>
              <a:rPr lang="en-GB" sz="2000" i="1" dirty="0" smtClean="0">
                <a:latin typeface="Times New Roman" panose="02020603050405020304" pitchFamily="18" charset="0"/>
                <a:cs typeface="Times New Roman" panose="02020603050405020304" pitchFamily="18" charset="0"/>
              </a:rPr>
              <a:t>Our </a:t>
            </a:r>
            <a:r>
              <a:rPr lang="en-GB" sz="2000" i="1" dirty="0">
                <a:latin typeface="Times New Roman" panose="02020603050405020304" pitchFamily="18" charset="0"/>
                <a:cs typeface="Times New Roman" panose="02020603050405020304" pitchFamily="18" charset="0"/>
              </a:rPr>
              <a:t>system is an upgraded version of the old stress detection systems which excluded the </a:t>
            </a:r>
            <a:r>
              <a:rPr lang="en-GB" sz="2000" i="1" dirty="0" smtClean="0">
                <a:latin typeface="Times New Roman" panose="02020603050405020304" pitchFamily="18" charset="0"/>
                <a:cs typeface="Times New Roman" panose="02020603050405020304" pitchFamily="18" charset="0"/>
              </a:rPr>
              <a:t> live </a:t>
            </a:r>
            <a:r>
              <a:rPr lang="en-GB" sz="2000" i="1" dirty="0">
                <a:latin typeface="Times New Roman" panose="02020603050405020304" pitchFamily="18" charset="0"/>
                <a:cs typeface="Times New Roman" panose="02020603050405020304" pitchFamily="18" charset="0"/>
              </a:rPr>
              <a:t>detection and the personal counselling but this system comprises of live detection and periodic analysis of employees and detecting physical as well as mental stress levels in </a:t>
            </a:r>
            <a:r>
              <a:rPr lang="en-GB" sz="2000" i="1" dirty="0" smtClean="0">
                <a:latin typeface="Times New Roman" panose="02020603050405020304" pitchFamily="18" charset="0"/>
                <a:cs typeface="Times New Roman" panose="02020603050405020304" pitchFamily="18" charset="0"/>
              </a:rPr>
              <a:t>his/her and generate report .The </a:t>
            </a:r>
            <a:r>
              <a:rPr lang="en-GB" sz="2000" i="1" dirty="0">
                <a:latin typeface="Times New Roman" panose="02020603050405020304" pitchFamily="18" charset="0"/>
                <a:cs typeface="Times New Roman" panose="02020603050405020304" pitchFamily="18" charset="0"/>
              </a:rPr>
              <a:t>proposed system captures images of employees using a webcam and </a:t>
            </a:r>
            <a:r>
              <a:rPr lang="en-GB" sz="2000" i="1" dirty="0" err="1">
                <a:latin typeface="Times New Roman" panose="02020603050405020304" pitchFamily="18" charset="0"/>
                <a:cs typeface="Times New Roman" panose="02020603050405020304" pitchFamily="18" charset="0"/>
              </a:rPr>
              <a:t>analyzes</a:t>
            </a:r>
            <a:r>
              <a:rPr lang="en-GB" sz="2000" i="1" dirty="0">
                <a:latin typeface="Times New Roman" panose="02020603050405020304" pitchFamily="18" charset="0"/>
                <a:cs typeface="Times New Roman" panose="02020603050405020304" pitchFamily="18" charset="0"/>
              </a:rPr>
              <a:t> them to detect facial expressions and other features that are indicative of stress. The captured data is processed using machine learning algorithms to classify the stress levels of employees into various categories. The system will also provide insights into the factors contributing to stress and suggest measures to reduce stress levels. The accuracy of our suggested system model, which is developed using CNN Model </a:t>
            </a:r>
            <a:r>
              <a:rPr lang="en-GB" sz="2000" i="1" dirty="0" smtClean="0">
                <a:latin typeface="Times New Roman" panose="02020603050405020304" pitchFamily="18" charset="0"/>
                <a:cs typeface="Times New Roman" panose="02020603050405020304" pitchFamily="18" charset="0"/>
              </a:rPr>
              <a:t>Architecture. </a:t>
            </a:r>
            <a:r>
              <a:rPr lang="en-GB" sz="2000" i="1" dirty="0">
                <a:latin typeface="Times New Roman" panose="02020603050405020304" pitchFamily="18" charset="0"/>
                <a:cs typeface="Times New Roman" panose="02020603050405020304" pitchFamily="18" charset="0"/>
              </a:rPr>
              <a:t>Our system mainly focuses on managing </a:t>
            </a:r>
            <a:r>
              <a:rPr lang="en-GB" sz="2000" i="1" dirty="0" smtClean="0">
                <a:latin typeface="Times New Roman" panose="02020603050405020304" pitchFamily="18" charset="0"/>
                <a:cs typeface="Times New Roman" panose="02020603050405020304" pitchFamily="18" charset="0"/>
              </a:rPr>
              <a:t>employees stress </a:t>
            </a:r>
            <a:r>
              <a:rPr lang="en-GB" sz="2000" i="1" dirty="0">
                <a:latin typeface="Times New Roman" panose="02020603050405020304" pitchFamily="18" charset="0"/>
                <a:cs typeface="Times New Roman" panose="02020603050405020304" pitchFamily="18" charset="0"/>
              </a:rPr>
              <a:t>and to get the best out of them during working hours.</a:t>
            </a:r>
            <a:endParaRPr lang="en-IN" sz="20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547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5147278" cy="844082"/>
          </a:xfrm>
        </p:spPr>
        <p:txBody>
          <a:bodyPr>
            <a:normAutofit fontScale="90000"/>
          </a:bodyPr>
          <a:lstStyle/>
          <a:p>
            <a:r>
              <a:rPr lang="en-GB" b="1" i="1" dirty="0" smtClean="0">
                <a:solidFill>
                  <a:schemeClr val="accent1"/>
                </a:solidFill>
                <a:latin typeface="Times New Roman" panose="02020603050405020304" pitchFamily="18" charset="0"/>
                <a:cs typeface="Times New Roman" panose="02020603050405020304" pitchFamily="18" charset="0"/>
              </a:rPr>
              <a:t>PROBLEM STATEMENT</a:t>
            </a:r>
            <a:endParaRPr lang="en-IN" b="1"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68192"/>
            <a:ext cx="8915400" cy="4443030"/>
          </a:xfrm>
        </p:spPr>
        <p:txBody>
          <a:bodyPr>
            <a:normAutofit/>
          </a:bodyPr>
          <a:lstStyle/>
          <a:p>
            <a:r>
              <a:rPr lang="en-IN" sz="2000" i="1" dirty="0">
                <a:latin typeface="Times New Roman" panose="02020603050405020304" pitchFamily="18" charset="0"/>
                <a:cs typeface="Times New Roman" panose="02020603050405020304" pitchFamily="18" charset="0"/>
              </a:rPr>
              <a:t>In the modern world with latest technology gadgets, Stress is raising most to everyone. According to the World Health Organization (WHO), one in four people suffer from the mental health issue of stress. Human stress causes mental and socioeconomic issues, loss of focus at work, strained relationships with co-workers, despair, and in the worst circumstances, suicide</a:t>
            </a:r>
            <a:r>
              <a:rPr lang="en-IN" sz="2000" i="1" dirty="0" smtClean="0">
                <a:latin typeface="Times New Roman" panose="02020603050405020304" pitchFamily="18" charset="0"/>
                <a:cs typeface="Times New Roman" panose="02020603050405020304" pitchFamily="18" charset="0"/>
              </a:rPr>
              <a:t>.</a:t>
            </a:r>
          </a:p>
          <a:p>
            <a:r>
              <a:rPr lang="en-IN" sz="2000" i="1"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high-stress levels experienced by IT employees can have significant negative impacts on their productivity, job satisfaction, and overall well-being. Therefore, there is a need for a reliable and non-invasive method to detect stress levels in IT employees in real-time to provide timely interventions and support</a:t>
            </a:r>
            <a:r>
              <a:rPr lang="en-US" sz="2000" i="1" dirty="0" smtClean="0">
                <a:latin typeface="Times New Roman" panose="02020603050405020304" pitchFamily="18" charset="0"/>
                <a:cs typeface="Times New Roman" panose="02020603050405020304" pitchFamily="18" charset="0"/>
              </a:rPr>
              <a:t>.</a:t>
            </a:r>
          </a:p>
          <a:p>
            <a:pPr marL="0" indent="0">
              <a:buNone/>
            </a:pPr>
            <a:endParaRPr lang="en-IN" sz="2400" i="1" dirty="0">
              <a:latin typeface="Lucida Bright" panose="02040602050505020304" pitchFamily="18" charset="0"/>
            </a:endParaRPr>
          </a:p>
          <a:p>
            <a:pPr marL="0" indent="0">
              <a:buNone/>
            </a:pPr>
            <a:endParaRPr lang="en-IN" sz="2000" i="1" dirty="0">
              <a:latin typeface="Lucida Bright" panose="02040602050505020304" pitchFamily="18" charset="0"/>
            </a:endParaRPr>
          </a:p>
          <a:p>
            <a:endParaRPr lang="en-IN" sz="2000" i="1" dirty="0">
              <a:latin typeface="Lucida Bright" panose="02040602050505020304" pitchFamily="18" charset="0"/>
            </a:endParaRPr>
          </a:p>
        </p:txBody>
      </p:sp>
    </p:spTree>
    <p:extLst>
      <p:ext uri="{BB962C8B-B14F-4D97-AF65-F5344CB8AC3E}">
        <p14:creationId xmlns:p14="http://schemas.microsoft.com/office/powerpoint/2010/main" val="464691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806" y="772732"/>
            <a:ext cx="8825806" cy="5138490"/>
          </a:xfrm>
        </p:spPr>
        <p:txBody>
          <a:bodyPr/>
          <a:lstStyle/>
          <a:p>
            <a:r>
              <a:rPr lang="en-US" sz="2000" i="1" dirty="0">
                <a:latin typeface="Times New Roman" panose="02020603050405020304" pitchFamily="18" charset="0"/>
                <a:cs typeface="Times New Roman" panose="02020603050405020304" pitchFamily="18" charset="0"/>
              </a:rPr>
              <a:t>To address this problem, we propose a machine learning and image processing-based approach to detect stress levels in IT employees. The proposed system will use a camera to capture images of the employee's face and then use machine learning algorithms to analyze facial expressions and detect signs of stress such as frowning, tense facial muscles, and other physical indicators. The system will also collect data on the employee's heart rate and other physiological parameters to provide a more comprehensive understanding of their stress levels</a:t>
            </a:r>
            <a:r>
              <a:rPr lang="en-US" sz="2000" i="1" dirty="0" smtClean="0">
                <a:latin typeface="Times New Roman" panose="02020603050405020304" pitchFamily="18" charset="0"/>
                <a:cs typeface="Times New Roman" panose="02020603050405020304" pitchFamily="18" charset="0"/>
              </a:rPr>
              <a:t>.</a:t>
            </a:r>
          </a:p>
          <a:p>
            <a:r>
              <a:rPr lang="en-US" sz="2000" i="1" dirty="0">
                <a:latin typeface="Times New Roman" panose="02020603050405020304" pitchFamily="18" charset="0"/>
                <a:cs typeface="Times New Roman" panose="02020603050405020304" pitchFamily="18" charset="0"/>
              </a:rPr>
              <a:t>The proposed system will provide an objective and automated method to detect stress levels in IT employees, which can be used to provide timely interventions and support to reduce stress levels and improve employee well-being and job satisfaction.</a:t>
            </a:r>
            <a:endParaRPr lang="en-IN" sz="2000" i="1" dirty="0">
              <a:latin typeface="Times New Roman" panose="02020603050405020304" pitchFamily="18" charset="0"/>
              <a:cs typeface="Times New Roman" panose="02020603050405020304" pitchFamily="18" charset="0"/>
            </a:endParaRPr>
          </a:p>
          <a:p>
            <a:endParaRPr lang="en-IN" sz="2000" i="1" dirty="0">
              <a:latin typeface="Lucida Bright" panose="02040602050505020304" pitchFamily="18" charset="0"/>
            </a:endParaRPr>
          </a:p>
          <a:p>
            <a:endParaRPr lang="en-IN" dirty="0"/>
          </a:p>
        </p:txBody>
      </p:sp>
    </p:spTree>
    <p:extLst>
      <p:ext uri="{BB962C8B-B14F-4D97-AF65-F5344CB8AC3E}">
        <p14:creationId xmlns:p14="http://schemas.microsoft.com/office/powerpoint/2010/main" val="1936772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i="1" dirty="0" smtClean="0">
                <a:solidFill>
                  <a:schemeClr val="accent1"/>
                </a:solidFill>
                <a:latin typeface="Times New Roman" panose="02020603050405020304" pitchFamily="18" charset="0"/>
                <a:cs typeface="Times New Roman" panose="02020603050405020304" pitchFamily="18" charset="0"/>
              </a:rPr>
              <a:t>OBJECTIVES</a:t>
            </a:r>
            <a:endParaRPr lang="en-IN" sz="4000" i="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4672" y="1905000"/>
            <a:ext cx="9399494" cy="2747682"/>
          </a:xfrm>
        </p:spPr>
        <p:txBody>
          <a:bodyPr>
            <a:normAutofit/>
          </a:bodyPr>
          <a:lstStyle/>
          <a:p>
            <a:r>
              <a:rPr lang="en-GB" sz="2000" i="1" dirty="0" smtClean="0">
                <a:latin typeface="Times New Roman" panose="02020603050405020304" pitchFamily="18" charset="0"/>
                <a:cs typeface="Times New Roman" panose="02020603050405020304" pitchFamily="18" charset="0"/>
              </a:rPr>
              <a:t>To detect stress in a person by the symptoms calculated by monitoring the live face detection.</a:t>
            </a:r>
          </a:p>
          <a:p>
            <a:r>
              <a:rPr lang="en-GB" sz="2000" i="1" dirty="0" smtClean="0">
                <a:latin typeface="Times New Roman" panose="02020603050405020304" pitchFamily="18" charset="0"/>
                <a:cs typeface="Times New Roman" panose="02020603050405020304" pitchFamily="18" charset="0"/>
              </a:rPr>
              <a:t>To analyse the stress levels in the employee.</a:t>
            </a:r>
          </a:p>
          <a:p>
            <a:r>
              <a:rPr lang="en-GB" sz="2000" i="1" dirty="0" smtClean="0">
                <a:latin typeface="Times New Roman" panose="02020603050405020304" pitchFamily="18" charset="0"/>
                <a:cs typeface="Times New Roman" panose="02020603050405020304" pitchFamily="18" charset="0"/>
              </a:rPr>
              <a:t>To provide solutions and remedies for the person to recover his/her stress</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18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194241" cy="676656"/>
          </a:xfrm>
        </p:spPr>
        <p:txBody>
          <a:bodyPr>
            <a:noAutofit/>
          </a:bodyPr>
          <a:lstStyle/>
          <a:p>
            <a:r>
              <a:rPr lang="en-GB" sz="4000" b="1" i="1" dirty="0" smtClean="0">
                <a:solidFill>
                  <a:schemeClr val="accent3"/>
                </a:solidFill>
                <a:latin typeface="Times New Roman" panose="02020603050405020304" pitchFamily="18" charset="0"/>
                <a:cs typeface="Times New Roman" panose="02020603050405020304" pitchFamily="18" charset="0"/>
              </a:rPr>
              <a:t>INTRODUCTION</a:t>
            </a:r>
            <a:endParaRPr lang="en-IN" sz="4000" b="1" i="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9866" y="2228044"/>
            <a:ext cx="8873542" cy="3464418"/>
          </a:xfrm>
        </p:spPr>
        <p:txBody>
          <a:bodyPr/>
          <a:lstStyle/>
          <a:p>
            <a:r>
              <a:rPr lang="en-IN" sz="2000" i="1" dirty="0">
                <a:latin typeface="Times New Roman" panose="02020603050405020304" pitchFamily="18" charset="0"/>
                <a:cs typeface="Times New Roman" panose="02020603050405020304" pitchFamily="18" charset="0"/>
              </a:rPr>
              <a:t>The purpose of this project is to develop a system that can detect stress levels in IT employees using machine learning and image processing techniques. The system will use computer vision algorithms to </a:t>
            </a:r>
            <a:r>
              <a:rPr lang="en-IN" sz="2000" i="1" dirty="0" err="1" smtClean="0">
                <a:latin typeface="Times New Roman" panose="02020603050405020304" pitchFamily="18" charset="0"/>
                <a:cs typeface="Times New Roman" panose="02020603050405020304" pitchFamily="18" charset="0"/>
              </a:rPr>
              <a:t>analyze</a:t>
            </a:r>
            <a:r>
              <a:rPr lang="en-IN" sz="2000" i="1" dirty="0" smtClean="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physiological and behavioural changes in employees' facial expressions, posture, and other physical features to determine their stress levels. The system aims to provide early detection of stress in IT employees, which could lead to interventions that improve employee well-being and prevent burnout.</a:t>
            </a:r>
          </a:p>
          <a:p>
            <a:endParaRPr lang="en-IN" dirty="0"/>
          </a:p>
        </p:txBody>
      </p:sp>
    </p:spTree>
    <p:extLst>
      <p:ext uri="{BB962C8B-B14F-4D97-AF65-F5344CB8AC3E}">
        <p14:creationId xmlns:p14="http://schemas.microsoft.com/office/powerpoint/2010/main" val="74216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11188" y="416859"/>
            <a:ext cx="8969188" cy="5535332"/>
          </a:xfrm>
          <a:prstGeom prst="rect">
            <a:avLst/>
          </a:prstGeom>
        </p:spPr>
      </p:pic>
    </p:spTree>
    <p:extLst>
      <p:ext uri="{BB962C8B-B14F-4D97-AF65-F5344CB8AC3E}">
        <p14:creationId xmlns:p14="http://schemas.microsoft.com/office/powerpoint/2010/main" val="352394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1007</TotalTime>
  <Words>1513</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Century Gothic</vt:lpstr>
      <vt:lpstr>Lucida Bright</vt:lpstr>
      <vt:lpstr>Times New Roman</vt:lpstr>
      <vt:lpstr>Wingdings</vt:lpstr>
      <vt:lpstr>Wingdings 3</vt:lpstr>
      <vt:lpstr>Wisp</vt:lpstr>
      <vt:lpstr>PowerPoint Presentation</vt:lpstr>
      <vt:lpstr>TEAM GUIDE AND MEMBERS</vt:lpstr>
      <vt:lpstr>  CONTENT</vt:lpstr>
      <vt:lpstr>ABSTRACT</vt:lpstr>
      <vt:lpstr>PROBLEM STATEMENT</vt:lpstr>
      <vt:lpstr>PowerPoint Presentation</vt:lpstr>
      <vt:lpstr>OBJECTIVES</vt:lpstr>
      <vt:lpstr>INTRODUCTION</vt:lpstr>
      <vt:lpstr>PowerPoint Presentation</vt:lpstr>
      <vt:lpstr>EXISTING SYSTEM</vt:lpstr>
      <vt:lpstr>PROPOSED SYSTEM</vt:lpstr>
      <vt:lpstr>FUNCTIONAL REQUIREMENTS</vt:lpstr>
      <vt:lpstr>NON-FUNCTIONAL REQUIREMENTS</vt:lpstr>
      <vt:lpstr>HARDWARE REQUIREMENTS</vt:lpstr>
      <vt:lpstr>SOFTWARE REQUIREMENTS</vt:lpstr>
      <vt:lpstr>METHODOLOGY</vt:lpstr>
      <vt:lpstr>PowerPoint Presentation</vt:lpstr>
      <vt:lpstr>PowerPoint Presentation</vt:lpstr>
      <vt:lpstr>LITERATURE REVIEW</vt:lpstr>
      <vt:lpstr>REFERENCE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 A N D A N A</dc:creator>
  <cp:lastModifiedBy>V A N D A N A</cp:lastModifiedBy>
  <cp:revision>53</cp:revision>
  <dcterms:created xsi:type="dcterms:W3CDTF">2023-05-09T08:26:43Z</dcterms:created>
  <dcterms:modified xsi:type="dcterms:W3CDTF">2023-06-17T05:29:13Z</dcterms:modified>
</cp:coreProperties>
</file>