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6954825" cy="9309100"/>
  <p:embeddedFontLst>
    <p:embeddedFont>
      <p:font typeface="Acme"/>
      <p:regular r:id="rId35"/>
    </p:embeddedFont>
    <p:embeddedFont>
      <p:font typeface="Book Antiqu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cme-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BookAntiqua-bold.fntdata"/><Relationship Id="rId14" Type="http://schemas.openxmlformats.org/officeDocument/2006/relationships/slide" Target="slides/slide8.xml"/><Relationship Id="rId36" Type="http://schemas.openxmlformats.org/officeDocument/2006/relationships/font" Target="fonts/BookAntiqua-regular.fntdata"/><Relationship Id="rId17" Type="http://schemas.openxmlformats.org/officeDocument/2006/relationships/slide" Target="slides/slide11.xml"/><Relationship Id="rId39" Type="http://schemas.openxmlformats.org/officeDocument/2006/relationships/font" Target="fonts/BookAntiqua-boldItalic.fntdata"/><Relationship Id="rId16" Type="http://schemas.openxmlformats.org/officeDocument/2006/relationships/slide" Target="slides/slide10.xml"/><Relationship Id="rId38" Type="http://schemas.openxmlformats.org/officeDocument/2006/relationships/font" Target="fonts/BookAntiqu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5137"/>
          </a:xfrm>
          <a:prstGeom prst="rect">
            <a:avLst/>
          </a:prstGeom>
          <a:noFill/>
          <a:ln>
            <a:noFill/>
          </a:ln>
        </p:spPr>
        <p:txBody>
          <a:bodyPr anchorCtr="0" anchor="t" bIns="46450" lIns="92925" spcFirstLastPara="1" rIns="92925" wrap="square" tIns="4645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40175" y="0"/>
            <a:ext cx="3013075" cy="465137"/>
          </a:xfrm>
          <a:prstGeom prst="rect">
            <a:avLst/>
          </a:prstGeom>
          <a:noFill/>
          <a:ln>
            <a:noFill/>
          </a:ln>
        </p:spPr>
        <p:txBody>
          <a:bodyPr anchorCtr="0" anchor="t" bIns="46450" lIns="92925" spcFirstLastPara="1" rIns="92925" wrap="square" tIns="4645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95325" y="4421187"/>
            <a:ext cx="5564187" cy="4189412"/>
          </a:xfrm>
          <a:prstGeom prst="rect">
            <a:avLst/>
          </a:prstGeom>
          <a:noFill/>
          <a:ln>
            <a:noFill/>
          </a:ln>
        </p:spPr>
        <p:txBody>
          <a:bodyPr anchorCtr="0" anchor="t" bIns="46450" lIns="92925" spcFirstLastPara="1" rIns="92925" wrap="square" tIns="46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42375"/>
            <a:ext cx="3013075" cy="465137"/>
          </a:xfrm>
          <a:prstGeom prst="rect">
            <a:avLst/>
          </a:prstGeom>
          <a:noFill/>
          <a:ln>
            <a:noFill/>
          </a:ln>
        </p:spPr>
        <p:txBody>
          <a:bodyPr anchorCtr="0" anchor="b" bIns="46450" lIns="92925" spcFirstLastPara="1" rIns="92925" wrap="square" tIns="4645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40175" y="8842375"/>
            <a:ext cx="3013075" cy="465137"/>
          </a:xfrm>
          <a:prstGeom prst="rect">
            <a:avLst/>
          </a:prstGeom>
          <a:noFill/>
          <a:ln>
            <a:noFill/>
          </a:ln>
        </p:spPr>
        <p:txBody>
          <a:bodyPr anchorCtr="0" anchor="b" bIns="46450" lIns="92925" spcFirstLastPara="1" rIns="92925" wrap="square" tIns="46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35" name="Google Shape;35;p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c42363571_0_53: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60" name="Google Shape;160;g20c42363571_0_53: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38e8c855c_0_31: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78" name="Google Shape;178;g2238e8c855c_0_31: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1c2e186a_0_8: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61c2e186a_0_8: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88" name="Google Shape;188;g2261c2e186a_0_8:notes"/>
          <p:cNvSpPr txBox="1"/>
          <p:nvPr>
            <p:ph idx="12" type="sldNum"/>
          </p:nvPr>
        </p:nvSpPr>
        <p:spPr>
          <a:xfrm>
            <a:off x="3940175" y="8842375"/>
            <a:ext cx="3013200" cy="4650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38e8c855c_0_25: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96" name="Google Shape;196;g2238e8c855c_0_25: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c42363571_0_26: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05" name="Google Shape;205;g20c42363571_0_26: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238e8c855c_0_0: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47" name="Google Shape;47;g2238e8c855c_0_0: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c42363571_0_34: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14" name="Google Shape;214;g20c42363571_0_34: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38e8c855c_0_19: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23" name="Google Shape;223;g2238e8c855c_0_19: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38e8c855c_0_13: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32" name="Google Shape;232;g2238e8c855c_0_13: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38e8c855c_0_7: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39" name="Google Shape;239;g2238e8c855c_0_7: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61c2e186a_0_26: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61c2e186a_0_26: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61" name="Google Shape;261;g2261c2e186a_0_26:notes"/>
          <p:cNvSpPr txBox="1"/>
          <p:nvPr>
            <p:ph idx="12" type="sldNum"/>
          </p:nvPr>
        </p:nvSpPr>
        <p:spPr>
          <a:xfrm>
            <a:off x="3940175" y="8842375"/>
            <a:ext cx="3013200" cy="4650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73" name="Google Shape;273;p1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38e8c855c_0_50: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294" name="Google Shape;294;g2238e8c855c_0_50: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61c2e186a_0_50:notes"/>
          <p:cNvSpPr/>
          <p:nvPr>
            <p:ph idx="2" type="sldImg"/>
          </p:nvPr>
        </p:nvSpPr>
        <p:spPr>
          <a:xfrm>
            <a:off x="1150937" y="698500"/>
            <a:ext cx="4653000" cy="34908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61c2e186a_0_50:notes"/>
          <p:cNvSpPr txBox="1"/>
          <p:nvPr>
            <p:ph idx="1" type="body"/>
          </p:nvPr>
        </p:nvSpPr>
        <p:spPr>
          <a:xfrm>
            <a:off x="695325" y="4421187"/>
            <a:ext cx="5564100" cy="4189500"/>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74" name="Google Shape;74;g2261c2e186a_0_50:notes"/>
          <p:cNvSpPr txBox="1"/>
          <p:nvPr>
            <p:ph idx="12" type="sldNum"/>
          </p:nvPr>
        </p:nvSpPr>
        <p:spPr>
          <a:xfrm>
            <a:off x="3940175" y="8842375"/>
            <a:ext cx="3013200" cy="465000"/>
          </a:xfrm>
          <a:prstGeom prst="rect">
            <a:avLst/>
          </a:prstGeom>
        </p:spPr>
        <p:txBody>
          <a:bodyPr anchorCtr="0" anchor="b" bIns="46450" lIns="92925" spcFirstLastPara="1" rIns="92925" wrap="square" tIns="4645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95325" y="4421187"/>
            <a:ext cx="5564187" cy="4189412"/>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50937" y="698500"/>
            <a:ext cx="4652962" cy="3490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2"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None/>
              <a:defRPr sz="16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
          <p:cNvSpPr txBox="1"/>
          <p:nvPr>
            <p:ph idx="12" type="sldNum"/>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2"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None/>
              <a:defRPr sz="16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2" type="sldNum"/>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ropped-CMRCP-Logo-3.jpg" id="10" name="Google Shape;10;p1"/>
          <p:cNvPicPr preferRelativeResize="0"/>
          <p:nvPr/>
        </p:nvPicPr>
        <p:blipFill rotWithShape="1">
          <a:blip r:embed="rId1">
            <a:alphaModFix/>
          </a:blip>
          <a:srcRect b="0" l="0" r="0" t="0"/>
          <a:stretch/>
        </p:blipFill>
        <p:spPr>
          <a:xfrm>
            <a:off x="152400" y="177800"/>
            <a:ext cx="812800" cy="812800"/>
          </a:xfrm>
          <a:prstGeom prst="rect">
            <a:avLst/>
          </a:prstGeom>
          <a:noFill/>
          <a:ln>
            <a:noFill/>
          </a:ln>
        </p:spPr>
      </p:pic>
      <p:sp>
        <p:nvSpPr>
          <p:cNvPr id="11" name="Google Shape;11;p1"/>
          <p:cNvSpPr txBox="1"/>
          <p:nvPr/>
        </p:nvSpPr>
        <p:spPr>
          <a:xfrm>
            <a:off x="0" y="6553200"/>
            <a:ext cx="4800600" cy="304800"/>
          </a:xfrm>
          <a:prstGeom prst="rect">
            <a:avLst/>
          </a:prstGeom>
          <a:solidFill>
            <a:srgbClr val="77933C"/>
          </a:solidFill>
          <a:ln cap="flat" cmpd="sng" w="25400">
            <a:solidFill>
              <a:srgbClr val="7189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txBox="1"/>
          <p:nvPr/>
        </p:nvSpPr>
        <p:spPr>
          <a:xfrm>
            <a:off x="4800600" y="6553200"/>
            <a:ext cx="4343400" cy="304800"/>
          </a:xfrm>
          <a:prstGeom prst="rect">
            <a:avLst/>
          </a:prstGeom>
          <a:solidFill>
            <a:srgbClr val="E46C0A"/>
          </a:solidFill>
          <a:ln cap="flat" cmpd="sng" w="25400">
            <a:solidFill>
              <a:srgbClr val="E46C0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54061"/>
              </a:buClr>
              <a:buSzPts val="1600"/>
              <a:buFont typeface="Times New Roman"/>
              <a:buNone/>
              <a:defRPr b="0" i="0" sz="1600" u="none">
                <a:solidFill>
                  <a:srgbClr val="25406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pic>
        <p:nvPicPr>
          <p:cNvPr descr="cropped-CMRCP-Logo-3.jpg" id="22" name="Google Shape;22;p3"/>
          <p:cNvPicPr preferRelativeResize="0"/>
          <p:nvPr/>
        </p:nvPicPr>
        <p:blipFill rotWithShape="1">
          <a:blip r:embed="rId1">
            <a:alphaModFix/>
          </a:blip>
          <a:srcRect b="0" l="0" r="0" t="0"/>
          <a:stretch/>
        </p:blipFill>
        <p:spPr>
          <a:xfrm>
            <a:off x="152400" y="177800"/>
            <a:ext cx="812800" cy="812800"/>
          </a:xfrm>
          <a:prstGeom prst="rect">
            <a:avLst/>
          </a:prstGeom>
          <a:noFill/>
          <a:ln>
            <a:noFill/>
          </a:ln>
        </p:spPr>
      </p:pic>
      <p:sp>
        <p:nvSpPr>
          <p:cNvPr id="23" name="Google Shape;23;p3"/>
          <p:cNvSpPr txBox="1"/>
          <p:nvPr/>
        </p:nvSpPr>
        <p:spPr>
          <a:xfrm>
            <a:off x="0" y="6553200"/>
            <a:ext cx="4800600" cy="304800"/>
          </a:xfrm>
          <a:prstGeom prst="rect">
            <a:avLst/>
          </a:prstGeom>
          <a:solidFill>
            <a:srgbClr val="77933C"/>
          </a:solidFill>
          <a:ln cap="flat" cmpd="sng" w="25400">
            <a:solidFill>
              <a:srgbClr val="7189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3"/>
          <p:cNvSpPr txBox="1"/>
          <p:nvPr/>
        </p:nvSpPr>
        <p:spPr>
          <a:xfrm>
            <a:off x="4800600" y="6553200"/>
            <a:ext cx="4343400" cy="304800"/>
          </a:xfrm>
          <a:prstGeom prst="rect">
            <a:avLst/>
          </a:prstGeom>
          <a:solidFill>
            <a:srgbClr val="E46C0A"/>
          </a:solidFill>
          <a:ln cap="flat" cmpd="sng" w="25400">
            <a:solidFill>
              <a:srgbClr val="E46C0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1"/>
                </a:solidFill>
                <a:latin typeface="Times New Roman"/>
                <a:ea typeface="Times New Roman"/>
                <a:cs typeface="Times New Roman"/>
                <a:sym typeface="Times New Roman"/>
              </a:defRPr>
            </a:lvl9pPr>
          </a:lstStyle>
          <a:p/>
        </p:txBody>
      </p:sp>
      <p:sp>
        <p:nvSpPr>
          <p:cNvPr id="26" name="Google Shape;26;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transition spd="slow">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5"/>
          <p:cNvSpPr txBox="1"/>
          <p:nvPr/>
        </p:nvSpPr>
        <p:spPr>
          <a:xfrm>
            <a:off x="762000" y="152400"/>
            <a:ext cx="8305800" cy="1292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CMR College of Engineering &amp; Technology</a:t>
            </a:r>
            <a:endParaRPr/>
          </a:p>
          <a:p>
            <a:pPr indent="0" lvl="0" marL="0" marR="0" rtl="0" algn="ctr">
              <a:lnSpc>
                <a:spcPct val="100000"/>
              </a:lnSpc>
              <a:spcBef>
                <a:spcPts val="0"/>
              </a:spcBef>
              <a:spcAft>
                <a:spcPts val="0"/>
              </a:spcAft>
              <a:buClr>
                <a:srgbClr val="C00000"/>
              </a:buClr>
              <a:buSzPts val="1600"/>
              <a:buFont typeface="Times New Roman"/>
              <a:buNone/>
            </a:pPr>
            <a:r>
              <a:rPr b="1" i="0" lang="en-US" sz="1600" u="none">
                <a:solidFill>
                  <a:srgbClr val="C00000"/>
                </a:solidFill>
                <a:latin typeface="Times New Roman"/>
                <a:ea typeface="Times New Roman"/>
                <a:cs typeface="Times New Roman"/>
                <a:sym typeface="Times New Roman"/>
              </a:rPr>
              <a:t>(UGC Autonomous)</a:t>
            </a:r>
            <a:endParaRPr/>
          </a:p>
          <a:p>
            <a:pPr indent="0" lvl="0" marL="0" marR="0" rtl="0" algn="ctr">
              <a:lnSpc>
                <a:spcPct val="100000"/>
              </a:lnSpc>
              <a:spcBef>
                <a:spcPts val="0"/>
              </a:spcBef>
              <a:spcAft>
                <a:spcPts val="0"/>
              </a:spcAft>
              <a:buClr>
                <a:srgbClr val="17375E"/>
              </a:buClr>
              <a:buSzPts val="1600"/>
              <a:buFont typeface="Times New Roman"/>
              <a:buNone/>
            </a:pPr>
            <a:r>
              <a:rPr b="1" i="0" lang="en-US" sz="1600" u="none">
                <a:solidFill>
                  <a:srgbClr val="17375E"/>
                </a:solidFill>
                <a:latin typeface="Times New Roman"/>
                <a:ea typeface="Times New Roman"/>
                <a:cs typeface="Times New Roman"/>
                <a:sym typeface="Times New Roman"/>
              </a:rPr>
              <a:t>Accredited by NAAC with “A” Grade</a:t>
            </a:r>
            <a:endParaRPr/>
          </a:p>
          <a:p>
            <a:pPr indent="0" lvl="0" marL="0" marR="0" rtl="0" algn="ctr">
              <a:lnSpc>
                <a:spcPct val="100000"/>
              </a:lnSpc>
              <a:spcBef>
                <a:spcPts val="0"/>
              </a:spcBef>
              <a:spcAft>
                <a:spcPts val="0"/>
              </a:spcAft>
              <a:buClr>
                <a:srgbClr val="17375E"/>
              </a:buClr>
              <a:buSzPts val="1600"/>
              <a:buFont typeface="Times New Roman"/>
              <a:buNone/>
            </a:pPr>
            <a:r>
              <a:rPr b="0" i="0" lang="en-US" sz="1600" u="none">
                <a:solidFill>
                  <a:srgbClr val="17375E"/>
                </a:solidFill>
                <a:latin typeface="Times New Roman"/>
                <a:ea typeface="Times New Roman"/>
                <a:cs typeface="Times New Roman"/>
                <a:sym typeface="Times New Roman"/>
              </a:rPr>
              <a:t>Kandlakoya, Medchal Road, Hyderabad-501401</a:t>
            </a:r>
            <a:endParaRPr/>
          </a:p>
        </p:txBody>
      </p:sp>
      <p:sp>
        <p:nvSpPr>
          <p:cNvPr id="38" name="Google Shape;38;p5"/>
          <p:cNvSpPr txBox="1"/>
          <p:nvPr/>
        </p:nvSpPr>
        <p:spPr>
          <a:xfrm>
            <a:off x="1447800" y="2351100"/>
            <a:ext cx="6096000" cy="1077300"/>
          </a:xfrm>
          <a:prstGeom prst="rect">
            <a:avLst/>
          </a:prstGeom>
          <a:noFill/>
          <a:ln cap="flat" cmpd="sng" w="9525">
            <a:solidFill>
              <a:srgbClr val="7030A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060"/>
              </a:buClr>
              <a:buSzPts val="3200"/>
              <a:buFont typeface="Book Antiqua"/>
              <a:buNone/>
            </a:pPr>
            <a:r>
              <a:rPr b="1" i="0" lang="en-US" sz="3200" u="none">
                <a:solidFill>
                  <a:srgbClr val="002060"/>
                </a:solidFill>
                <a:latin typeface="Book Antiqua"/>
                <a:ea typeface="Book Antiqua"/>
                <a:cs typeface="Book Antiqua"/>
                <a:sym typeface="Book Antiqua"/>
              </a:rPr>
              <a:t>Bitcoin price prediction using Machine Learning Algorithms</a:t>
            </a:r>
            <a:endParaRPr/>
          </a:p>
        </p:txBody>
      </p:sp>
      <p:sp>
        <p:nvSpPr>
          <p:cNvPr id="39" name="Google Shape;39;p5"/>
          <p:cNvSpPr txBox="1"/>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0" name="Google Shape;40;p5"/>
          <p:cNvSpPr txBox="1"/>
          <p:nvPr/>
        </p:nvSpPr>
        <p:spPr>
          <a:xfrm>
            <a:off x="-381000" y="1397000"/>
            <a:ext cx="9906000" cy="523875"/>
          </a:xfrm>
          <a:prstGeom prst="rect">
            <a:avLst/>
          </a:prstGeom>
          <a:noFill/>
          <a:ln>
            <a:noFill/>
          </a:ln>
          <a:effectLst>
            <a:outerShdw blurRad="63500" dir="5400000" dist="50800">
              <a:schemeClr val="lt1"/>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060"/>
              </a:buClr>
              <a:buSzPts val="2800"/>
              <a:buFont typeface="Book Antiqua"/>
              <a:buNone/>
            </a:pPr>
            <a:r>
              <a:rPr b="1" i="0" lang="en-US" sz="2800" u="none">
                <a:solidFill>
                  <a:srgbClr val="002060"/>
                </a:solidFill>
                <a:latin typeface="Book Antiqua"/>
                <a:ea typeface="Book Antiqua"/>
                <a:cs typeface="Book Antiqua"/>
                <a:sym typeface="Book Antiqua"/>
              </a:rPr>
              <a:t>Department of Computer Science &amp; Engineering</a:t>
            </a:r>
            <a:endParaRPr/>
          </a:p>
        </p:txBody>
      </p:sp>
      <p:sp>
        <p:nvSpPr>
          <p:cNvPr id="41" name="Google Shape;41;p5"/>
          <p:cNvSpPr txBox="1"/>
          <p:nvPr>
            <p:ph idx="2" type="body"/>
          </p:nvPr>
        </p:nvSpPr>
        <p:spPr>
          <a:xfrm>
            <a:off x="0" y="6553200"/>
            <a:ext cx="16764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 - CSE</a:t>
            </a:r>
            <a:endParaRPr/>
          </a:p>
        </p:txBody>
      </p:sp>
      <p:sp>
        <p:nvSpPr>
          <p:cNvPr id="42" name="Google Shape;42;p5"/>
          <p:cNvSpPr txBox="1"/>
          <p:nvPr/>
        </p:nvSpPr>
        <p:spPr>
          <a:xfrm>
            <a:off x="483975" y="4052887"/>
            <a:ext cx="2286000" cy="985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060"/>
              </a:buClr>
              <a:buSzPts val="2000"/>
              <a:buFont typeface="Book Antiqua"/>
              <a:buNone/>
            </a:pPr>
            <a:r>
              <a:rPr b="1" i="0" lang="en-US" sz="2000" u="none">
                <a:solidFill>
                  <a:srgbClr val="002060"/>
                </a:solidFill>
                <a:latin typeface="Book Antiqua"/>
                <a:ea typeface="Book Antiqua"/>
                <a:cs typeface="Book Antiqua"/>
                <a:sym typeface="Book Antiqua"/>
              </a:rPr>
              <a:t>Guide Name:</a:t>
            </a:r>
            <a:endParaRPr/>
          </a:p>
          <a:p>
            <a:pPr indent="0" lvl="0" marL="0" marR="0" rtl="0" algn="ctr">
              <a:lnSpc>
                <a:spcPct val="100000"/>
              </a:lnSpc>
              <a:spcBef>
                <a:spcPts val="0"/>
              </a:spcBef>
              <a:spcAft>
                <a:spcPts val="0"/>
              </a:spcAft>
              <a:buClr>
                <a:srgbClr val="002060"/>
              </a:buClr>
              <a:buSzPts val="1800"/>
              <a:buFont typeface="Book Antiqua"/>
              <a:buNone/>
            </a:pPr>
            <a:r>
              <a:rPr b="1" i="0" lang="en-US" sz="1800" u="none">
                <a:solidFill>
                  <a:srgbClr val="002060"/>
                </a:solidFill>
                <a:latin typeface="Book Antiqua"/>
                <a:ea typeface="Book Antiqua"/>
                <a:cs typeface="Book Antiqua"/>
                <a:sym typeface="Book Antiqua"/>
              </a:rPr>
              <a:t>Mr. B. SIVAIAH </a:t>
            </a:r>
            <a:endParaRPr/>
          </a:p>
          <a:p>
            <a:pPr indent="0" lvl="0" marL="0" marR="0" rtl="0" algn="ctr">
              <a:lnSpc>
                <a:spcPct val="100000"/>
              </a:lnSpc>
              <a:spcBef>
                <a:spcPts val="0"/>
              </a:spcBef>
              <a:spcAft>
                <a:spcPts val="0"/>
              </a:spcAft>
              <a:buClr>
                <a:srgbClr val="002060"/>
              </a:buClr>
              <a:buSzPts val="2000"/>
              <a:buFont typeface="Book Antiqua"/>
              <a:buNone/>
            </a:pPr>
            <a:r>
              <a:rPr b="1" i="0" lang="en-US" sz="2000" u="none">
                <a:solidFill>
                  <a:srgbClr val="002060"/>
                </a:solidFill>
                <a:latin typeface="Book Antiqua"/>
                <a:ea typeface="Book Antiqua"/>
                <a:cs typeface="Book Antiqua"/>
                <a:sym typeface="Book Antiqua"/>
              </a:rPr>
              <a:t> </a:t>
            </a:r>
            <a:endParaRPr/>
          </a:p>
        </p:txBody>
      </p:sp>
      <p:sp>
        <p:nvSpPr>
          <p:cNvPr id="43" name="Google Shape;43;p5"/>
          <p:cNvSpPr txBox="1"/>
          <p:nvPr/>
        </p:nvSpPr>
        <p:spPr>
          <a:xfrm>
            <a:off x="5923250" y="3989087"/>
            <a:ext cx="2286000" cy="7080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060"/>
              </a:buClr>
              <a:buSzPts val="2000"/>
              <a:buFont typeface="Book Antiqua"/>
              <a:buNone/>
            </a:pPr>
            <a:r>
              <a:rPr b="1" i="0" lang="en-US" sz="2000" u="none">
                <a:solidFill>
                  <a:srgbClr val="002060"/>
                </a:solidFill>
                <a:latin typeface="Book Antiqua"/>
                <a:ea typeface="Book Antiqua"/>
                <a:cs typeface="Book Antiqua"/>
                <a:sym typeface="Book Antiqua"/>
              </a:rPr>
              <a:t>Batch Number : 54  </a:t>
            </a:r>
            <a:endParaRPr/>
          </a:p>
        </p:txBody>
      </p:sp>
      <p:sp>
        <p:nvSpPr>
          <p:cNvPr id="44" name="Google Shape;44;p5"/>
          <p:cNvSpPr txBox="1"/>
          <p:nvPr/>
        </p:nvSpPr>
        <p:spPr>
          <a:xfrm>
            <a:off x="5727700" y="4874425"/>
            <a:ext cx="29718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t/>
            </a:r>
            <a:endParaRPr b="1" i="0" sz="1600" u="none">
              <a:solidFill>
                <a:srgbClr val="002060"/>
              </a:solidFill>
              <a:latin typeface="Book Antiqua"/>
              <a:ea typeface="Book Antiqua"/>
              <a:cs typeface="Book Antiqua"/>
              <a:sym typeface="Book Antiqua"/>
            </a:endParaRPr>
          </a:p>
          <a:p>
            <a:pPr indent="0" lvl="0" marL="0" marR="0" rtl="0" algn="l">
              <a:lnSpc>
                <a:spcPct val="100000"/>
              </a:lnSpc>
              <a:spcBef>
                <a:spcPts val="0"/>
              </a:spcBef>
              <a:spcAft>
                <a:spcPts val="0"/>
              </a:spcAft>
              <a:buClr>
                <a:srgbClr val="002060"/>
              </a:buClr>
              <a:buSzPts val="1600"/>
              <a:buFont typeface="Book Antiqua"/>
              <a:buNone/>
            </a:pPr>
            <a:r>
              <a:rPr b="1" i="0" lang="en-US" sz="1600" u="none">
                <a:solidFill>
                  <a:srgbClr val="002060"/>
                </a:solidFill>
                <a:latin typeface="Book Antiqua"/>
                <a:ea typeface="Book Antiqua"/>
                <a:cs typeface="Book Antiqua"/>
                <a:sym typeface="Book Antiqua"/>
              </a:rPr>
              <a:t>19H51A0572  : G. Keerthi</a:t>
            </a:r>
            <a:endParaRPr/>
          </a:p>
          <a:p>
            <a:pPr indent="0" lvl="0" marL="0" marR="0" rtl="0" algn="l">
              <a:lnSpc>
                <a:spcPct val="100000"/>
              </a:lnSpc>
              <a:spcBef>
                <a:spcPts val="0"/>
              </a:spcBef>
              <a:spcAft>
                <a:spcPts val="0"/>
              </a:spcAft>
              <a:buClr>
                <a:srgbClr val="002060"/>
              </a:buClr>
              <a:buSzPts val="1600"/>
              <a:buFont typeface="Book Antiqua"/>
              <a:buNone/>
            </a:pPr>
            <a:r>
              <a:rPr b="1" i="0" lang="en-US" sz="1600" u="none">
                <a:solidFill>
                  <a:srgbClr val="002060"/>
                </a:solidFill>
                <a:latin typeface="Book Antiqua"/>
                <a:ea typeface="Book Antiqua"/>
                <a:cs typeface="Book Antiqua"/>
                <a:sym typeface="Book Antiqua"/>
              </a:rPr>
              <a:t>19H51A05D6 : K.V. Sri Divya</a:t>
            </a:r>
            <a:endParaRPr/>
          </a:p>
          <a:p>
            <a:pPr indent="0" lvl="0" marL="0" marR="0" rtl="0" algn="l">
              <a:lnSpc>
                <a:spcPct val="100000"/>
              </a:lnSpc>
              <a:spcBef>
                <a:spcPts val="0"/>
              </a:spcBef>
              <a:spcAft>
                <a:spcPts val="0"/>
              </a:spcAft>
              <a:buClr>
                <a:srgbClr val="002060"/>
              </a:buClr>
              <a:buSzPts val="1600"/>
              <a:buFont typeface="Book Antiqua"/>
              <a:buNone/>
            </a:pPr>
            <a:r>
              <a:rPr b="1" i="0" lang="en-US" sz="1600" u="none">
                <a:solidFill>
                  <a:srgbClr val="002060"/>
                </a:solidFill>
                <a:latin typeface="Book Antiqua"/>
                <a:ea typeface="Book Antiqua"/>
                <a:cs typeface="Book Antiqua"/>
                <a:sym typeface="Book Antiqua"/>
              </a:rPr>
              <a:t>19H51A05D8 : L. Bhargavi</a:t>
            </a:r>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Existing Works</a:t>
            </a:r>
            <a:endParaRPr/>
          </a:p>
        </p:txBody>
      </p:sp>
      <p:sp>
        <p:nvSpPr>
          <p:cNvPr id="124" name="Google Shape;124;p14"/>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25" name="Google Shape;125;p14"/>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26" name="Google Shape;126;p14"/>
          <p:cNvSpPr txBox="1"/>
          <p:nvPr/>
        </p:nvSpPr>
        <p:spPr>
          <a:xfrm>
            <a:off x="695325" y="1295400"/>
            <a:ext cx="8001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Time-Series Prediction of Cryptocurrency Market using Machine Learning Techniques</a:t>
            </a:r>
            <a:br>
              <a:rPr b="0" i="0" lang="en-US" sz="1800" u="none">
                <a:solidFill>
                  <a:schemeClr val="dk1"/>
                </a:solidFill>
                <a:latin typeface="Times New Roman"/>
                <a:ea typeface="Times New Roman"/>
                <a:cs typeface="Times New Roman"/>
                <a:sym typeface="Times New Roman"/>
              </a:rPr>
            </a:br>
            <a:endParaRPr/>
          </a:p>
        </p:txBody>
      </p:sp>
      <p:pic>
        <p:nvPicPr>
          <p:cNvPr descr="https://lh3.googleusercontent.com/akRbxjHfm7Et6IeDIbIlPv2mOgvy6NyJ_lCutOrfHJpY0ceMuBojXD5JV8EI2mV-WGC4cRdVU3cbRuRoiPqXF63L-FY2HFpmPiCNexukG8I5ugvt-VABAYH1024lerWC1MHn0zuaW5-dRYU=s2048" id="127" name="Google Shape;127;p14"/>
          <p:cNvPicPr preferRelativeResize="0"/>
          <p:nvPr/>
        </p:nvPicPr>
        <p:blipFill rotWithShape="1">
          <a:blip r:embed="rId3">
            <a:alphaModFix/>
          </a:blip>
          <a:srcRect b="0" l="0" r="0" t="0"/>
          <a:stretch/>
        </p:blipFill>
        <p:spPr>
          <a:xfrm>
            <a:off x="2362200" y="2219400"/>
            <a:ext cx="4419600" cy="4029000"/>
          </a:xfrm>
          <a:prstGeom prst="rect">
            <a:avLst/>
          </a:prstGeom>
          <a:noFill/>
          <a:ln>
            <a:noFill/>
          </a:ln>
        </p:spPr>
      </p:pic>
      <p:pic>
        <p:nvPicPr>
          <p:cNvPr id="128" name="Google Shape;128;p14"/>
          <p:cNvPicPr preferRelativeResize="0"/>
          <p:nvPr/>
        </p:nvPicPr>
        <p:blipFill>
          <a:blip r:embed="rId4">
            <a:alphaModFix/>
          </a:blip>
          <a:stretch>
            <a:fillRect/>
          </a:stretch>
        </p:blipFill>
        <p:spPr>
          <a:xfrm>
            <a:off x="1929225" y="252050"/>
            <a:ext cx="704525" cy="699200"/>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Existing Works</a:t>
            </a:r>
            <a:endParaRPr/>
          </a:p>
        </p:txBody>
      </p:sp>
      <p:sp>
        <p:nvSpPr>
          <p:cNvPr id="134" name="Google Shape;134;p15"/>
          <p:cNvSpPr txBox="1"/>
          <p:nvPr>
            <p:ph idx="1" type="body"/>
          </p:nvPr>
        </p:nvSpPr>
        <p:spPr>
          <a:xfrm>
            <a:off x="466725" y="2332037"/>
            <a:ext cx="8229600" cy="3840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proposed model is more focused on leveraging the accurate forecast of bitcoin prices via the normalization of a particular dataset. It is a classification problem which is used to predict a binary outcome given a set of independent variables. It is a regression model to predict the probability that a given data entry belongs to the category numbered as “1”.</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logistic regression model computes a weighted sum of the input variables similar to the linear regression, but it runs the result through a special non-linear function, the logistic function or sigmoid function to produce the output y this dataset has been trained to deploy a more accurate forecast of the bitcoin price.</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135" name="Google Shape;135;p15"/>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36" name="Google Shape;136;p15"/>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37" name="Google Shape;137;p15"/>
          <p:cNvSpPr txBox="1"/>
          <p:nvPr/>
        </p:nvSpPr>
        <p:spPr>
          <a:xfrm>
            <a:off x="695325" y="1295400"/>
            <a:ext cx="8001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 An Accurate Bitcoin Price Prediction using logistic regression Machine Learning model</a:t>
            </a:r>
            <a:br>
              <a:rPr b="0" i="0" lang="en-US" sz="1800" u="none">
                <a:solidFill>
                  <a:schemeClr val="dk1"/>
                </a:solidFill>
                <a:latin typeface="Times New Roman"/>
                <a:ea typeface="Times New Roman"/>
                <a:cs typeface="Times New Roman"/>
                <a:sym typeface="Times New Roman"/>
              </a:rPr>
            </a:br>
            <a:endParaRPr/>
          </a:p>
        </p:txBody>
      </p:sp>
      <p:pic>
        <p:nvPicPr>
          <p:cNvPr id="138" name="Google Shape;138;p15"/>
          <p:cNvPicPr preferRelativeResize="0"/>
          <p:nvPr/>
        </p:nvPicPr>
        <p:blipFill>
          <a:blip r:embed="rId3">
            <a:alphaModFix/>
          </a:blip>
          <a:stretch>
            <a:fillRect/>
          </a:stretch>
        </p:blipFill>
        <p:spPr>
          <a:xfrm>
            <a:off x="1944825" y="252050"/>
            <a:ext cx="704525" cy="69920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Existing Works</a:t>
            </a:r>
            <a:endParaRPr/>
          </a:p>
        </p:txBody>
      </p:sp>
      <p:sp>
        <p:nvSpPr>
          <p:cNvPr id="144" name="Google Shape;144;p16"/>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45" name="Google Shape;145;p16"/>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46" name="Google Shape;146;p16"/>
          <p:cNvSpPr txBox="1"/>
          <p:nvPr/>
        </p:nvSpPr>
        <p:spPr>
          <a:xfrm>
            <a:off x="695325" y="1295400"/>
            <a:ext cx="8001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 An Accurate Bitcoin Price Prediction using logistic regression Machine Learning model</a:t>
            </a:r>
            <a:br>
              <a:rPr b="0" i="0" lang="en-US" sz="1800" u="none">
                <a:solidFill>
                  <a:schemeClr val="dk1"/>
                </a:solidFill>
                <a:latin typeface="Times New Roman"/>
                <a:ea typeface="Times New Roman"/>
                <a:cs typeface="Times New Roman"/>
                <a:sym typeface="Times New Roman"/>
              </a:rPr>
            </a:br>
            <a:endParaRPr/>
          </a:p>
        </p:txBody>
      </p:sp>
      <p:pic>
        <p:nvPicPr>
          <p:cNvPr descr="https://lh5.googleusercontent.com/Pu6HmyCdNKftcOzuX2fcxbRB0AGoLwIHGGnoRKnhiT33sdjArHQNLJAs3_alxLXvSqkjXN6Q_Q_0pqsNgfr02T8sLWMT5_Jda87WQMLiPSKTjS2fc75q6dPOyhduo1ytWoq3HYOsAXImhNI=s2048" id="147" name="Google Shape;147;p16"/>
          <p:cNvPicPr preferRelativeResize="0"/>
          <p:nvPr/>
        </p:nvPicPr>
        <p:blipFill rotWithShape="1">
          <a:blip r:embed="rId3">
            <a:alphaModFix/>
          </a:blip>
          <a:srcRect b="0" l="0" r="0" t="0"/>
          <a:stretch/>
        </p:blipFill>
        <p:spPr>
          <a:xfrm>
            <a:off x="914400" y="2133600"/>
            <a:ext cx="7391400" cy="3657600"/>
          </a:xfrm>
          <a:prstGeom prst="rect">
            <a:avLst/>
          </a:prstGeom>
          <a:noFill/>
          <a:ln>
            <a:noFill/>
          </a:ln>
        </p:spPr>
      </p:pic>
      <p:pic>
        <p:nvPicPr>
          <p:cNvPr id="148" name="Google Shape;148;p16"/>
          <p:cNvPicPr preferRelativeResize="0"/>
          <p:nvPr/>
        </p:nvPicPr>
        <p:blipFill>
          <a:blip r:embed="rId4">
            <a:alphaModFix/>
          </a:blip>
          <a:stretch>
            <a:fillRect/>
          </a:stretch>
        </p:blipFill>
        <p:spPr>
          <a:xfrm>
            <a:off x="1975975" y="252050"/>
            <a:ext cx="704525" cy="69920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          </a:t>
            </a:r>
            <a:r>
              <a:rPr b="1" i="0" lang="en-US" sz="4400" u="none">
                <a:solidFill>
                  <a:schemeClr val="dk1"/>
                </a:solidFill>
                <a:latin typeface="Times New Roman"/>
                <a:ea typeface="Times New Roman"/>
                <a:cs typeface="Times New Roman"/>
                <a:sym typeface="Times New Roman"/>
              </a:rPr>
              <a:t>Results of Existing System</a:t>
            </a:r>
            <a:endParaRPr/>
          </a:p>
        </p:txBody>
      </p:sp>
      <p:sp>
        <p:nvSpPr>
          <p:cNvPr id="154" name="Google Shape;154;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800"/>
              </a:spcBef>
              <a:spcAft>
                <a:spcPts val="0"/>
              </a:spcAft>
              <a:buSzPts val="2400"/>
              <a:buChar char="•"/>
            </a:pPr>
            <a:r>
              <a:rPr lang="en-US" sz="2400"/>
              <a:t>Accuracy of SVM based Approach is 75 %</a:t>
            </a:r>
            <a:endParaRPr sz="2400"/>
          </a:p>
          <a:p>
            <a:pPr indent="-381000" lvl="0" marL="457200" rtl="0" algn="just">
              <a:lnSpc>
                <a:spcPct val="115000"/>
              </a:lnSpc>
              <a:spcBef>
                <a:spcPts val="0"/>
              </a:spcBef>
              <a:spcAft>
                <a:spcPts val="0"/>
              </a:spcAft>
              <a:buSzPts val="2400"/>
              <a:buChar char="•"/>
            </a:pPr>
            <a:r>
              <a:rPr lang="en-US" sz="2400"/>
              <a:t>Accuracy of Time series prediction is ARIMA considered as the best model for forecasting Bitcoin price in the crypto-market with RMSE score of 322.4 and MAE score of 227.3. </a:t>
            </a:r>
            <a:endParaRPr sz="2400"/>
          </a:p>
          <a:p>
            <a:pPr indent="-381000" lvl="0" marL="457200" rtl="0" algn="l">
              <a:lnSpc>
                <a:spcPct val="115000"/>
              </a:lnSpc>
              <a:spcBef>
                <a:spcPts val="0"/>
              </a:spcBef>
              <a:spcAft>
                <a:spcPts val="0"/>
              </a:spcAft>
              <a:buSzPts val="2400"/>
              <a:buChar char="•"/>
            </a:pPr>
            <a:r>
              <a:rPr lang="en-US" sz="2400"/>
              <a:t>Accuracy of Bitcoin price prediction using Logistic regression machine learning algorithm is 70-80 %</a:t>
            </a:r>
            <a:endParaRPr sz="2400"/>
          </a:p>
          <a:p>
            <a:pPr indent="-139700" lvl="0" marL="342900" marR="0" rtl="0" algn="l">
              <a:spcBef>
                <a:spcPts val="0"/>
              </a:spcBef>
              <a:spcAft>
                <a:spcPts val="0"/>
              </a:spcAft>
              <a:buClr>
                <a:schemeClr val="dk1"/>
              </a:buClr>
              <a:buSzPts val="3200"/>
              <a:buFont typeface="Arial"/>
              <a:buNone/>
            </a:pPr>
            <a:r>
              <a:t/>
            </a:r>
            <a:endParaRPr sz="2400"/>
          </a:p>
          <a:p>
            <a:pPr indent="-139700" lvl="0" marL="342900" marR="0" rtl="0" algn="l">
              <a:spcBef>
                <a:spcPts val="0"/>
              </a:spcBef>
              <a:spcAft>
                <a:spcPts val="0"/>
              </a:spcAft>
              <a:buClr>
                <a:schemeClr val="dk1"/>
              </a:buClr>
              <a:buSzPts val="3200"/>
              <a:buFont typeface="Arial"/>
              <a:buNone/>
            </a:pPr>
            <a:r>
              <a:t/>
            </a:r>
            <a:endParaRPr/>
          </a:p>
          <a:p>
            <a:pPr indent="0" lvl="0" marL="190500" marR="190500" rtl="0" algn="l">
              <a:lnSpc>
                <a:spcPct val="115000"/>
              </a:lnSpc>
              <a:spcBef>
                <a:spcPts val="0"/>
              </a:spcBef>
              <a:spcAft>
                <a:spcPts val="0"/>
              </a:spcAft>
              <a:buClr>
                <a:schemeClr val="dk1"/>
              </a:buClr>
              <a:buSzPts val="1100"/>
              <a:buFont typeface="Arial"/>
              <a:buNone/>
            </a:pPr>
            <a:r>
              <a:t/>
            </a:r>
            <a:endParaRPr sz="2000">
              <a:solidFill>
                <a:srgbClr val="273239"/>
              </a:solidFill>
            </a:endParaRPr>
          </a:p>
          <a:p>
            <a:pPr indent="-139700" lvl="0" marL="342900" marR="0" rtl="0" algn="l">
              <a:spcBef>
                <a:spcPts val="800"/>
              </a:spcBef>
              <a:spcAft>
                <a:spcPts val="0"/>
              </a:spcAft>
              <a:buClr>
                <a:schemeClr val="dk1"/>
              </a:buClr>
              <a:buSzPts val="3200"/>
              <a:buFont typeface="Arial"/>
              <a:buNone/>
            </a:pPr>
            <a:r>
              <a:t/>
            </a:r>
            <a:endParaRPr/>
          </a:p>
        </p:txBody>
      </p:sp>
      <p:sp>
        <p:nvSpPr>
          <p:cNvPr id="155" name="Google Shape;155;p17"/>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56" name="Google Shape;156;p17"/>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157" name="Google Shape;157;p17"/>
          <p:cNvPicPr preferRelativeResize="0"/>
          <p:nvPr/>
        </p:nvPicPr>
        <p:blipFill>
          <a:blip r:embed="rId3">
            <a:alphaModFix/>
          </a:blip>
          <a:stretch>
            <a:fillRect/>
          </a:stretch>
        </p:blipFill>
        <p:spPr>
          <a:xfrm>
            <a:off x="1317900" y="252050"/>
            <a:ext cx="704525" cy="699200"/>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       </a:t>
            </a:r>
            <a:r>
              <a:rPr b="1" i="0" lang="en-US" sz="4400" u="none">
                <a:solidFill>
                  <a:schemeClr val="dk1"/>
                </a:solidFill>
                <a:latin typeface="Times New Roman"/>
                <a:ea typeface="Times New Roman"/>
                <a:cs typeface="Times New Roman"/>
                <a:sym typeface="Times New Roman"/>
              </a:rPr>
              <a:t>Results of Existing System</a:t>
            </a:r>
            <a:endParaRPr/>
          </a:p>
        </p:txBody>
      </p:sp>
      <p:sp>
        <p:nvSpPr>
          <p:cNvPr id="163" name="Google Shape;163;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2400"/>
          </a:p>
          <a:p>
            <a:pPr indent="-139700" lvl="0" marL="342900" marR="0" rtl="0" algn="l">
              <a:spcBef>
                <a:spcPts val="0"/>
              </a:spcBef>
              <a:spcAft>
                <a:spcPts val="0"/>
              </a:spcAft>
              <a:buClr>
                <a:schemeClr val="dk1"/>
              </a:buClr>
              <a:buSzPts val="3200"/>
              <a:buFont typeface="Arial"/>
              <a:buNone/>
            </a:pPr>
            <a:r>
              <a:t/>
            </a:r>
            <a:endParaRPr/>
          </a:p>
          <a:p>
            <a:pPr indent="0" lvl="0" marL="190500" marR="190500" rtl="0" algn="l">
              <a:lnSpc>
                <a:spcPct val="115000"/>
              </a:lnSpc>
              <a:spcBef>
                <a:spcPts val="0"/>
              </a:spcBef>
              <a:spcAft>
                <a:spcPts val="0"/>
              </a:spcAft>
              <a:buClr>
                <a:schemeClr val="dk1"/>
              </a:buClr>
              <a:buSzPts val="1100"/>
              <a:buFont typeface="Arial"/>
              <a:buNone/>
            </a:pPr>
            <a:r>
              <a:t/>
            </a:r>
            <a:endParaRPr sz="2000">
              <a:solidFill>
                <a:srgbClr val="273239"/>
              </a:solidFill>
            </a:endParaRPr>
          </a:p>
          <a:p>
            <a:pPr indent="-139700" lvl="0" marL="342900" marR="0" rtl="0" algn="l">
              <a:spcBef>
                <a:spcPts val="800"/>
              </a:spcBef>
              <a:spcAft>
                <a:spcPts val="0"/>
              </a:spcAft>
              <a:buClr>
                <a:schemeClr val="dk1"/>
              </a:buClr>
              <a:buSzPts val="3200"/>
              <a:buFont typeface="Arial"/>
              <a:buNone/>
            </a:pPr>
            <a:r>
              <a:t/>
            </a:r>
            <a:endParaRPr/>
          </a:p>
        </p:txBody>
      </p:sp>
      <p:sp>
        <p:nvSpPr>
          <p:cNvPr id="164" name="Google Shape;164;p18"/>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65" name="Google Shape;165;p18"/>
          <p:cNvSpPr txBox="1"/>
          <p:nvPr/>
        </p:nvSpPr>
        <p:spPr>
          <a:xfrm>
            <a:off x="6858000" y="6492875"/>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166" name="Google Shape;166;p18"/>
          <p:cNvPicPr preferRelativeResize="0"/>
          <p:nvPr/>
        </p:nvPicPr>
        <p:blipFill>
          <a:blip r:embed="rId3">
            <a:alphaModFix/>
          </a:blip>
          <a:stretch>
            <a:fillRect/>
          </a:stretch>
        </p:blipFill>
        <p:spPr>
          <a:xfrm>
            <a:off x="895350" y="1095375"/>
            <a:ext cx="7353300" cy="4667250"/>
          </a:xfrm>
          <a:prstGeom prst="rect">
            <a:avLst/>
          </a:prstGeom>
          <a:noFill/>
          <a:ln>
            <a:noFill/>
          </a:ln>
        </p:spPr>
      </p:pic>
      <p:pic>
        <p:nvPicPr>
          <p:cNvPr id="167" name="Google Shape;167;p18"/>
          <p:cNvPicPr preferRelativeResize="0"/>
          <p:nvPr/>
        </p:nvPicPr>
        <p:blipFill>
          <a:blip r:embed="rId4">
            <a:alphaModFix/>
          </a:blip>
          <a:stretch>
            <a:fillRect/>
          </a:stretch>
        </p:blipFill>
        <p:spPr>
          <a:xfrm>
            <a:off x="1165500" y="252050"/>
            <a:ext cx="704525" cy="699200"/>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592150" y="136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3700"/>
              <a:t>        Research Objective of Presentation</a:t>
            </a:r>
            <a:endParaRPr sz="3500"/>
          </a:p>
        </p:txBody>
      </p:sp>
      <p:sp>
        <p:nvSpPr>
          <p:cNvPr id="173" name="Google Shape;173;p19"/>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None/>
            </a:pPr>
            <a:r>
              <a:rPr lang="en-US"/>
              <a:t>CMRCET-CSE</a:t>
            </a:r>
            <a:endParaRPr/>
          </a:p>
        </p:txBody>
      </p:sp>
      <p:sp>
        <p:nvSpPr>
          <p:cNvPr id="174" name="Google Shape;174;p19"/>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sp>
        <p:nvSpPr>
          <p:cNvPr id="175" name="Google Shape;175;p19"/>
          <p:cNvSpPr txBox="1"/>
          <p:nvPr/>
        </p:nvSpPr>
        <p:spPr>
          <a:xfrm>
            <a:off x="791700" y="1419400"/>
            <a:ext cx="75606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000">
                <a:latin typeface="Times New Roman"/>
                <a:ea typeface="Times New Roman"/>
                <a:cs typeface="Times New Roman"/>
                <a:sym typeface="Times New Roman"/>
              </a:rPr>
              <a:t>Existing System uses Linear Regression or several other algorithms which are less accurate in forecasting the accurate values of cryptocurrencies.These systems tries to linearize the whole data which is simply not an efficient method to forecast a complex system like cryptocurrency.</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000"/>
          </a:p>
          <a:p>
            <a:pPr indent="0" lvl="0" marL="0" rtl="0" algn="just">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659050" y="1685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Problem Defination</a:t>
            </a:r>
            <a:endParaRPr/>
          </a:p>
        </p:txBody>
      </p:sp>
      <p:sp>
        <p:nvSpPr>
          <p:cNvPr id="181" name="Google Shape;181;p20"/>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82" name="Google Shape;182;p20"/>
          <p:cNvSpPr txBox="1"/>
          <p:nvPr/>
        </p:nvSpPr>
        <p:spPr>
          <a:xfrm>
            <a:off x="6036625" y="6490050"/>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a:p>
        </p:txBody>
      </p:sp>
      <p:sp>
        <p:nvSpPr>
          <p:cNvPr id="183" name="Google Shape;183;p20"/>
          <p:cNvSpPr txBox="1"/>
          <p:nvPr/>
        </p:nvSpPr>
        <p:spPr>
          <a:xfrm>
            <a:off x="437750" y="2115775"/>
            <a:ext cx="82296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cost of Bitcoin doesn't rely upon the business occasions or mediating government not at all like securities exchange.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Hence, to anticipate the worth we feel it is important to use ML and DL  innovation to foresee the cost of Bitcoin.</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pic>
        <p:nvPicPr>
          <p:cNvPr id="184" name="Google Shape;184;p20"/>
          <p:cNvPicPr preferRelativeResize="0"/>
          <p:nvPr/>
        </p:nvPicPr>
        <p:blipFill>
          <a:blip r:embed="rId3">
            <a:alphaModFix/>
          </a:blip>
          <a:stretch>
            <a:fillRect/>
          </a:stretch>
        </p:blipFill>
        <p:spPr>
          <a:xfrm>
            <a:off x="1600200" y="390475"/>
            <a:ext cx="704525" cy="699200"/>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457200" y="2518087"/>
            <a:ext cx="8229600" cy="1143000"/>
          </a:xfrm>
          <a:prstGeom prst="rect">
            <a:avLst/>
          </a:prstGeom>
        </p:spPr>
        <p:txBody>
          <a:bodyPr anchorCtr="0" anchor="ctr" bIns="45700" lIns="91425" spcFirstLastPara="1" rIns="91425" wrap="square" tIns="45700">
            <a:noAutofit/>
          </a:bodyPr>
          <a:lstStyle/>
          <a:p>
            <a:pPr indent="0" lvl="0" marL="457200" rtl="0" algn="ctr">
              <a:spcBef>
                <a:spcPts val="0"/>
              </a:spcBef>
              <a:spcAft>
                <a:spcPts val="0"/>
              </a:spcAft>
              <a:buNone/>
            </a:pPr>
            <a:r>
              <a:rPr b="1" lang="en-US"/>
              <a:t>RESEARCH OBJECTIVE</a:t>
            </a:r>
            <a:endParaRPr b="1"/>
          </a:p>
        </p:txBody>
      </p:sp>
      <p:sp>
        <p:nvSpPr>
          <p:cNvPr id="191" name="Google Shape;191;p21"/>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0" lvl="0" marL="0" rtl="0" algn="l">
              <a:spcBef>
                <a:spcPts val="320"/>
              </a:spcBef>
              <a:spcAft>
                <a:spcPts val="0"/>
              </a:spcAft>
              <a:buNone/>
            </a:pPr>
            <a:r>
              <a:t/>
            </a:r>
            <a:endParaRPr/>
          </a:p>
        </p:txBody>
      </p:sp>
      <p:sp>
        <p:nvSpPr>
          <p:cNvPr id="192" name="Google Shape;192;p21"/>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pic>
        <p:nvPicPr>
          <p:cNvPr id="193" name="Google Shape;193;p21"/>
          <p:cNvPicPr preferRelativeResize="0"/>
          <p:nvPr/>
        </p:nvPicPr>
        <p:blipFill>
          <a:blip r:embed="rId3">
            <a:alphaModFix/>
          </a:blip>
          <a:stretch>
            <a:fillRect/>
          </a:stretch>
        </p:blipFill>
        <p:spPr>
          <a:xfrm>
            <a:off x="791450" y="2739975"/>
            <a:ext cx="704525" cy="69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3900"/>
              <a:t>         </a:t>
            </a:r>
            <a:r>
              <a:rPr b="1" i="0" lang="en-US" sz="3900" u="none">
                <a:solidFill>
                  <a:schemeClr val="dk1"/>
                </a:solidFill>
                <a:latin typeface="Times New Roman"/>
                <a:ea typeface="Times New Roman"/>
                <a:cs typeface="Times New Roman"/>
                <a:sym typeface="Times New Roman"/>
              </a:rPr>
              <a:t>Proposed System architecture</a:t>
            </a:r>
            <a:endParaRPr sz="3900"/>
          </a:p>
        </p:txBody>
      </p:sp>
      <p:sp>
        <p:nvSpPr>
          <p:cNvPr id="199" name="Google Shape;199;p22"/>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None/>
            </a:pPr>
            <a:r>
              <a:rPr lang="en-US"/>
              <a:t>CMRCET-CSE</a:t>
            </a:r>
            <a:endParaRPr/>
          </a:p>
        </p:txBody>
      </p:sp>
      <p:sp>
        <p:nvSpPr>
          <p:cNvPr id="200" name="Google Shape;200;p22"/>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pic>
        <p:nvPicPr>
          <p:cNvPr id="201" name="Google Shape;201;p22"/>
          <p:cNvPicPr preferRelativeResize="0"/>
          <p:nvPr/>
        </p:nvPicPr>
        <p:blipFill>
          <a:blip r:embed="rId3">
            <a:alphaModFix/>
          </a:blip>
          <a:stretch>
            <a:fillRect/>
          </a:stretch>
        </p:blipFill>
        <p:spPr>
          <a:xfrm>
            <a:off x="862225" y="2460900"/>
            <a:ext cx="7248850" cy="3198950"/>
          </a:xfrm>
          <a:prstGeom prst="rect">
            <a:avLst/>
          </a:prstGeom>
          <a:noFill/>
          <a:ln>
            <a:noFill/>
          </a:ln>
        </p:spPr>
      </p:pic>
      <p:pic>
        <p:nvPicPr>
          <p:cNvPr id="202" name="Google Shape;202;p22"/>
          <p:cNvPicPr preferRelativeResize="0"/>
          <p:nvPr/>
        </p:nvPicPr>
        <p:blipFill>
          <a:blip r:embed="rId4">
            <a:alphaModFix/>
          </a:blip>
          <a:stretch>
            <a:fillRect/>
          </a:stretch>
        </p:blipFill>
        <p:spPr>
          <a:xfrm>
            <a:off x="1149950" y="496525"/>
            <a:ext cx="704525" cy="699200"/>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457200" y="-10378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3900"/>
              <a:t>Use case Diagram</a:t>
            </a:r>
            <a:endParaRPr sz="3900"/>
          </a:p>
        </p:txBody>
      </p:sp>
      <p:sp>
        <p:nvSpPr>
          <p:cNvPr id="208" name="Google Shape;208;p23"/>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pic>
        <p:nvPicPr>
          <p:cNvPr id="209" name="Google Shape;209;p23"/>
          <p:cNvPicPr preferRelativeResize="0"/>
          <p:nvPr/>
        </p:nvPicPr>
        <p:blipFill>
          <a:blip r:embed="rId3">
            <a:alphaModFix/>
          </a:blip>
          <a:stretch>
            <a:fillRect/>
          </a:stretch>
        </p:blipFill>
        <p:spPr>
          <a:xfrm>
            <a:off x="304800" y="1169088"/>
            <a:ext cx="8396000" cy="5231713"/>
          </a:xfrm>
          <a:prstGeom prst="rect">
            <a:avLst/>
          </a:prstGeom>
          <a:noFill/>
          <a:ln>
            <a:noFill/>
          </a:ln>
        </p:spPr>
      </p:pic>
      <p:sp>
        <p:nvSpPr>
          <p:cNvPr id="210" name="Google Shape;210;p23"/>
          <p:cNvSpPr txBox="1"/>
          <p:nvPr/>
        </p:nvSpPr>
        <p:spPr>
          <a:xfrm>
            <a:off x="6029500" y="6490050"/>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a:p>
        </p:txBody>
      </p:sp>
      <p:pic>
        <p:nvPicPr>
          <p:cNvPr id="211" name="Google Shape;211;p23"/>
          <p:cNvPicPr preferRelativeResize="0"/>
          <p:nvPr/>
        </p:nvPicPr>
        <p:blipFill>
          <a:blip r:embed="rId4">
            <a:alphaModFix/>
          </a:blip>
          <a:stretch>
            <a:fillRect/>
          </a:stretch>
        </p:blipFill>
        <p:spPr>
          <a:xfrm>
            <a:off x="1788950" y="118100"/>
            <a:ext cx="704525" cy="6992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6"/>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Contents</a:t>
            </a:r>
            <a:endParaRPr/>
          </a:p>
        </p:txBody>
      </p:sp>
      <p:sp>
        <p:nvSpPr>
          <p:cNvPr id="50" name="Google Shape;50;p6"/>
          <p:cNvSpPr txBox="1"/>
          <p:nvPr>
            <p:ph idx="1" type="body"/>
          </p:nvPr>
        </p:nvSpPr>
        <p:spPr>
          <a:xfrm>
            <a:off x="457200" y="969625"/>
            <a:ext cx="8229600" cy="55233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Abstrac</a:t>
            </a:r>
            <a:r>
              <a:rPr lang="en-US" sz="1600"/>
              <a:t>t</a:t>
            </a:r>
            <a:endParaRPr sz="1600"/>
          </a:p>
          <a:p>
            <a:pPr indent="-241300" lvl="0" marL="342900" marR="0" rtl="0" algn="l">
              <a:lnSpc>
                <a:spcPct val="100000"/>
              </a:lnSpc>
              <a:spcBef>
                <a:spcPts val="0"/>
              </a:spcBef>
              <a:spcAft>
                <a:spcPts val="0"/>
              </a:spcAft>
              <a:buSzPts val="1600"/>
              <a:buChar char="●"/>
            </a:pPr>
            <a:r>
              <a:rPr lang="en-US" sz="1600"/>
              <a:t>Introduction</a:t>
            </a:r>
            <a:endParaRPr sz="1600"/>
          </a:p>
          <a:p>
            <a:pPr indent="-241300" lvl="0" marL="342900" marR="0" rtl="0" algn="l">
              <a:lnSpc>
                <a:spcPct val="100000"/>
              </a:lnSpc>
              <a:spcBef>
                <a:spcPts val="64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Literature </a:t>
            </a:r>
            <a:r>
              <a:rPr lang="en-US" sz="1600"/>
              <a:t>Survey</a:t>
            </a:r>
            <a:endParaRPr sz="1600"/>
          </a:p>
          <a:p>
            <a:pPr indent="-273050" lvl="1" marL="742950" marR="0" rtl="0" algn="l">
              <a:lnSpc>
                <a:spcPct val="100000"/>
              </a:lnSpc>
              <a:spcBef>
                <a:spcPts val="64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Existing works</a:t>
            </a:r>
            <a:endParaRPr sz="1600"/>
          </a:p>
          <a:p>
            <a:pPr indent="-215900" lvl="2" marL="1143000" marR="0" rtl="0" algn="l">
              <a:lnSpc>
                <a:spcPct val="100000"/>
              </a:lnSpc>
              <a:spcBef>
                <a:spcPts val="640"/>
              </a:spcBef>
              <a:spcAft>
                <a:spcPts val="0"/>
              </a:spcAft>
              <a:buClr>
                <a:schemeClr val="dk1"/>
              </a:buClr>
              <a:buSzPts val="1600"/>
              <a:buFont typeface="Arial"/>
              <a:buChar char="■"/>
            </a:pPr>
            <a:r>
              <a:rPr lang="en-US" sz="1600"/>
              <a:t>problems in existed system</a:t>
            </a:r>
            <a:endParaRPr sz="1600"/>
          </a:p>
          <a:p>
            <a:pPr indent="-241300" lvl="0" marL="342900" marR="0" rtl="0" algn="l">
              <a:lnSpc>
                <a:spcPct val="100000"/>
              </a:lnSpc>
              <a:spcBef>
                <a:spcPts val="640"/>
              </a:spcBef>
              <a:spcAft>
                <a:spcPts val="0"/>
              </a:spcAft>
              <a:buClr>
                <a:schemeClr val="dk1"/>
              </a:buClr>
              <a:buSzPts val="1600"/>
              <a:buFont typeface="Arial"/>
              <a:buChar char="●"/>
            </a:pPr>
            <a:r>
              <a:rPr lang="en-US" sz="1600"/>
              <a:t>Research Objective of Presentation</a:t>
            </a:r>
            <a:endParaRPr sz="1600"/>
          </a:p>
          <a:p>
            <a:pPr indent="-241300" lvl="0" marL="342900" marR="0" rtl="0" algn="l">
              <a:lnSpc>
                <a:spcPct val="100000"/>
              </a:lnSpc>
              <a:spcBef>
                <a:spcPts val="640"/>
              </a:spcBef>
              <a:spcAft>
                <a:spcPts val="0"/>
              </a:spcAft>
              <a:buSzPts val="1600"/>
              <a:buChar char="●"/>
            </a:pPr>
            <a:r>
              <a:rPr lang="en-US" sz="1600"/>
              <a:t>Problem Definition</a:t>
            </a:r>
            <a:endParaRPr sz="1600"/>
          </a:p>
          <a:p>
            <a:pPr indent="-241300" lvl="0" marL="342900" marR="0" rtl="0" algn="l">
              <a:lnSpc>
                <a:spcPct val="100000"/>
              </a:lnSpc>
              <a:spcBef>
                <a:spcPts val="640"/>
              </a:spcBef>
              <a:spcAft>
                <a:spcPts val="0"/>
              </a:spcAft>
              <a:buClr>
                <a:schemeClr val="dk1"/>
              </a:buClr>
              <a:buSzPts val="1600"/>
              <a:buFont typeface="Arial"/>
              <a:buChar char="●"/>
            </a:pPr>
            <a:r>
              <a:rPr lang="en-US" sz="1600"/>
              <a:t>Research work</a:t>
            </a:r>
            <a:endParaRPr sz="1600"/>
          </a:p>
          <a:p>
            <a:pPr indent="-273050" lvl="1" marL="742950" marR="0" rtl="0" algn="l">
              <a:lnSpc>
                <a:spcPct val="100000"/>
              </a:lnSpc>
              <a:spcBef>
                <a:spcPts val="640"/>
              </a:spcBef>
              <a:spcAft>
                <a:spcPts val="0"/>
              </a:spcAft>
              <a:buClr>
                <a:schemeClr val="dk1"/>
              </a:buClr>
              <a:buSzPts val="1600"/>
              <a:buFont typeface="Arial"/>
              <a:buChar char="○"/>
            </a:pPr>
            <a:r>
              <a:rPr lang="en-US" sz="1600"/>
              <a:t>Proposed system architecture</a:t>
            </a:r>
            <a:endParaRPr sz="1600"/>
          </a:p>
          <a:p>
            <a:pPr indent="-273050" lvl="1" marL="742950" marR="0" rtl="0" algn="l">
              <a:lnSpc>
                <a:spcPct val="100000"/>
              </a:lnSpc>
              <a:spcBef>
                <a:spcPts val="640"/>
              </a:spcBef>
              <a:spcAft>
                <a:spcPts val="0"/>
              </a:spcAft>
              <a:buClr>
                <a:schemeClr val="dk1"/>
              </a:buClr>
              <a:buSzPts val="1600"/>
              <a:buFont typeface="Arial"/>
              <a:buChar char="○"/>
            </a:pPr>
            <a:r>
              <a:rPr lang="en-US" sz="1600"/>
              <a:t>Methods</a:t>
            </a:r>
            <a:endParaRPr sz="1600"/>
          </a:p>
          <a:p>
            <a:pPr indent="-273050" lvl="1" marL="742950" marR="0" rtl="0" algn="l">
              <a:lnSpc>
                <a:spcPct val="100000"/>
              </a:lnSpc>
              <a:spcBef>
                <a:spcPts val="640"/>
              </a:spcBef>
              <a:spcAft>
                <a:spcPts val="0"/>
              </a:spcAft>
              <a:buClr>
                <a:schemeClr val="dk1"/>
              </a:buClr>
              <a:buSzPts val="1600"/>
              <a:buFont typeface="Arial"/>
              <a:buChar char="○"/>
            </a:pPr>
            <a:r>
              <a:rPr lang="en-US" sz="1600"/>
              <a:t>Comparison of proposed system</a:t>
            </a:r>
            <a:endParaRPr sz="1600"/>
          </a:p>
          <a:p>
            <a:pPr indent="-241300" lvl="0" marL="342900" rtl="0" algn="l">
              <a:spcBef>
                <a:spcPts val="640"/>
              </a:spcBef>
              <a:spcAft>
                <a:spcPts val="0"/>
              </a:spcAft>
              <a:buSzPts val="1600"/>
              <a:buChar char="●"/>
            </a:pPr>
            <a:r>
              <a:rPr lang="en-US" sz="1600"/>
              <a:t>Performance Measure</a:t>
            </a:r>
            <a:endParaRPr sz="1600"/>
          </a:p>
          <a:p>
            <a:pPr indent="-241300" lvl="0" marL="342900" rtl="0" algn="l">
              <a:spcBef>
                <a:spcPts val="640"/>
              </a:spcBef>
              <a:spcAft>
                <a:spcPts val="0"/>
              </a:spcAft>
              <a:buSzPts val="1600"/>
              <a:buChar char="●"/>
            </a:pPr>
            <a:r>
              <a:rPr lang="en-US" sz="1600"/>
              <a:t>Results</a:t>
            </a:r>
            <a:endParaRPr sz="1600"/>
          </a:p>
          <a:p>
            <a:pPr indent="-241300" lvl="0" marL="342900" rtl="0" algn="l">
              <a:spcBef>
                <a:spcPts val="640"/>
              </a:spcBef>
              <a:spcAft>
                <a:spcPts val="0"/>
              </a:spcAft>
              <a:buSzPts val="1600"/>
              <a:buChar char="●"/>
            </a:pPr>
            <a:r>
              <a:rPr lang="en-US" sz="1600"/>
              <a:t>Conclusion</a:t>
            </a:r>
            <a:endParaRPr sz="1600"/>
          </a:p>
          <a:p>
            <a:pPr indent="-241300" lvl="0" marL="342900" rtl="0" algn="l">
              <a:spcBef>
                <a:spcPts val="640"/>
              </a:spcBef>
              <a:spcAft>
                <a:spcPts val="0"/>
              </a:spcAft>
              <a:buSzPts val="1600"/>
              <a:buChar char="●"/>
            </a:pPr>
            <a:r>
              <a:rPr lang="en-US" sz="1600"/>
              <a:t>Future Work</a:t>
            </a:r>
            <a:endParaRPr sz="1600"/>
          </a:p>
          <a:p>
            <a:pPr indent="-241300" lvl="0" marL="342900" rtl="0" algn="l">
              <a:spcBef>
                <a:spcPts val="640"/>
              </a:spcBef>
              <a:spcAft>
                <a:spcPts val="0"/>
              </a:spcAft>
              <a:buSzPts val="1600"/>
              <a:buChar char="●"/>
            </a:pPr>
            <a:r>
              <a:rPr lang="en-US" sz="1600"/>
              <a:t>References</a:t>
            </a:r>
            <a:endParaRPr sz="1600"/>
          </a:p>
          <a:p>
            <a:pPr indent="0" lvl="0" marL="342900" marR="0" rtl="0" algn="l">
              <a:lnSpc>
                <a:spcPct val="100000"/>
              </a:lnSpc>
              <a:spcBef>
                <a:spcPts val="640"/>
              </a:spcBef>
              <a:spcAft>
                <a:spcPts val="0"/>
              </a:spcAft>
              <a:buNone/>
            </a:pPr>
            <a:r>
              <a:t/>
            </a:r>
            <a:endParaRPr sz="1600"/>
          </a:p>
          <a:p>
            <a:pPr indent="-139700" lvl="0" marL="342900" marR="0" rtl="0" algn="l">
              <a:spcBef>
                <a:spcPts val="640"/>
              </a:spcBef>
              <a:spcAft>
                <a:spcPts val="0"/>
              </a:spcAft>
              <a:buClr>
                <a:schemeClr val="dk1"/>
              </a:buClr>
              <a:buSzPts val="3200"/>
              <a:buFont typeface="Arial"/>
              <a:buNone/>
            </a:pPr>
            <a:r>
              <a:t/>
            </a:r>
            <a:endParaRPr b="0" i="0" sz="2700" u="none">
              <a:solidFill>
                <a:schemeClr val="dk1"/>
              </a:solidFill>
              <a:latin typeface="Times New Roman"/>
              <a:ea typeface="Times New Roman"/>
              <a:cs typeface="Times New Roman"/>
              <a:sym typeface="Times New Roman"/>
            </a:endParaRPr>
          </a:p>
        </p:txBody>
      </p:sp>
      <p:sp>
        <p:nvSpPr>
          <p:cNvPr id="51" name="Google Shape;51;p6"/>
          <p:cNvSpPr txBox="1"/>
          <p:nvPr>
            <p:ph idx="1" type="body"/>
          </p:nvPr>
        </p:nvSpPr>
        <p:spPr>
          <a:xfrm>
            <a:off x="152400" y="6553200"/>
            <a:ext cx="23622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 - CSE</a:t>
            </a:r>
            <a:endParaRPr/>
          </a:p>
          <a:p>
            <a:pPr indent="-241300" lvl="0" marL="342900" rtl="0" algn="l">
              <a:spcBef>
                <a:spcPts val="32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p:txBody>
      </p:sp>
      <p:sp>
        <p:nvSpPr>
          <p:cNvPr id="52" name="Google Shape;52;p6"/>
          <p:cNvSpPr txBox="1"/>
          <p:nvPr/>
        </p:nvSpPr>
        <p:spPr>
          <a:xfrm>
            <a:off x="6858000" y="6492875"/>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457200" y="-10378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3900"/>
              <a:t>Sequence Diagram</a:t>
            </a:r>
            <a:endParaRPr sz="3900"/>
          </a:p>
        </p:txBody>
      </p:sp>
      <p:sp>
        <p:nvSpPr>
          <p:cNvPr id="217" name="Google Shape;217;p24"/>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pic>
        <p:nvPicPr>
          <p:cNvPr id="218" name="Google Shape;218;p24"/>
          <p:cNvPicPr preferRelativeResize="0"/>
          <p:nvPr/>
        </p:nvPicPr>
        <p:blipFill>
          <a:blip r:embed="rId3">
            <a:alphaModFix/>
          </a:blip>
          <a:stretch>
            <a:fillRect/>
          </a:stretch>
        </p:blipFill>
        <p:spPr>
          <a:xfrm>
            <a:off x="1784150" y="1189850"/>
            <a:ext cx="5773049" cy="4760600"/>
          </a:xfrm>
          <a:prstGeom prst="rect">
            <a:avLst/>
          </a:prstGeom>
          <a:noFill/>
          <a:ln>
            <a:noFill/>
          </a:ln>
        </p:spPr>
      </p:pic>
      <p:sp>
        <p:nvSpPr>
          <p:cNvPr id="219" name="Google Shape;219;p24"/>
          <p:cNvSpPr txBox="1"/>
          <p:nvPr/>
        </p:nvSpPr>
        <p:spPr>
          <a:xfrm>
            <a:off x="6060200" y="6490050"/>
            <a:ext cx="3000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US" sz="1600">
                <a:solidFill>
                  <a:schemeClr val="dk1"/>
                </a:solidFill>
                <a:latin typeface="Times New Roman"/>
                <a:ea typeface="Times New Roman"/>
                <a:cs typeface="Times New Roman"/>
                <a:sym typeface="Times New Roman"/>
              </a:rPr>
              <a:t>‹#›</a:t>
            </a:fld>
            <a:endParaRPr/>
          </a:p>
        </p:txBody>
      </p:sp>
      <p:pic>
        <p:nvPicPr>
          <p:cNvPr id="220" name="Google Shape;220;p24"/>
          <p:cNvPicPr preferRelativeResize="0"/>
          <p:nvPr/>
        </p:nvPicPr>
        <p:blipFill>
          <a:blip r:embed="rId4">
            <a:alphaModFix/>
          </a:blip>
          <a:stretch>
            <a:fillRect/>
          </a:stretch>
        </p:blipFill>
        <p:spPr>
          <a:xfrm>
            <a:off x="1679850" y="118100"/>
            <a:ext cx="704525" cy="699200"/>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3900"/>
              <a:t>Methods</a:t>
            </a:r>
            <a:endParaRPr sz="3900"/>
          </a:p>
        </p:txBody>
      </p:sp>
      <p:sp>
        <p:nvSpPr>
          <p:cNvPr id="226" name="Google Shape;22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1" lang="en-US" sz="2000"/>
              <a:t>Recurrent Neural Networks (RNNs)</a:t>
            </a:r>
            <a:r>
              <a:rPr lang="en-US" sz="2000"/>
              <a:t>:RNNs are a type of neural network that are designed to handle sequential data. They work by passing information from one step of the sequence to the next using a hidden state. The hidden state is updated at each step based on the current input and the previous hidden state. In the context of Bitcoin price prediction, an RNN would take in a sequence of historical Bitcoin prices as inputs and predict the next price in the sequence</a:t>
            </a:r>
            <a:endParaRPr sz="2000"/>
          </a:p>
          <a:p>
            <a:pPr indent="-342900" lvl="0" marL="342900" rtl="0" algn="l">
              <a:lnSpc>
                <a:spcPct val="100000"/>
              </a:lnSpc>
              <a:spcBef>
                <a:spcPts val="0"/>
              </a:spcBef>
              <a:spcAft>
                <a:spcPts val="0"/>
              </a:spcAft>
              <a:buClr>
                <a:schemeClr val="dk1"/>
              </a:buClr>
              <a:buSzPts val="1600"/>
              <a:buNone/>
            </a:pPr>
            <a:r>
              <a:t/>
            </a:r>
            <a:endParaRPr sz="2000"/>
          </a:p>
          <a:p>
            <a:pPr indent="-342900" lvl="0" marL="342900" rtl="0" algn="l">
              <a:lnSpc>
                <a:spcPct val="100000"/>
              </a:lnSpc>
              <a:spcBef>
                <a:spcPts val="0"/>
              </a:spcBef>
              <a:spcAft>
                <a:spcPts val="0"/>
              </a:spcAft>
              <a:buClr>
                <a:schemeClr val="dk1"/>
              </a:buClr>
              <a:buSzPts val="1600"/>
              <a:buNone/>
            </a:pPr>
            <a:r>
              <a:rPr b="1" lang="en-US" sz="2000"/>
              <a:t>Long Short-Term Memory (LSTM)</a:t>
            </a:r>
            <a:r>
              <a:rPr lang="en-US" sz="2000"/>
              <a:t>: handle the vanishing gradient problem. It works by adding a "memory cell" to the hidden state, which allows the network to remember information for longer periods of time. The memory cell has three gates: an input gate, an output gate, and a forget gate. These gates control the flow of information into and out of the memory cell, allowing the network to selectively remember or forget information as needed.</a:t>
            </a:r>
            <a:endParaRPr sz="2000"/>
          </a:p>
        </p:txBody>
      </p:sp>
      <p:sp>
        <p:nvSpPr>
          <p:cNvPr id="227" name="Google Shape;227;p25"/>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None/>
            </a:pPr>
            <a:r>
              <a:rPr lang="en-US"/>
              <a:t>CMRCET-CSE</a:t>
            </a:r>
            <a:endParaRPr/>
          </a:p>
        </p:txBody>
      </p:sp>
      <p:sp>
        <p:nvSpPr>
          <p:cNvPr id="228" name="Google Shape;228;p25"/>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pic>
        <p:nvPicPr>
          <p:cNvPr id="229" name="Google Shape;229;p25"/>
          <p:cNvPicPr preferRelativeResize="0"/>
          <p:nvPr/>
        </p:nvPicPr>
        <p:blipFill>
          <a:blip r:embed="rId3">
            <a:alphaModFix/>
          </a:blip>
          <a:stretch>
            <a:fillRect/>
          </a:stretch>
        </p:blipFill>
        <p:spPr>
          <a:xfrm>
            <a:off x="2708550" y="496525"/>
            <a:ext cx="704525" cy="699200"/>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593025"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sz="3300"/>
              <a:t>Comparison</a:t>
            </a:r>
            <a:r>
              <a:rPr b="1" lang="en-US" sz="3300"/>
              <a:t> of proposed </a:t>
            </a:r>
            <a:r>
              <a:rPr b="1" lang="en-US" sz="3300"/>
              <a:t>system</a:t>
            </a:r>
            <a:r>
              <a:rPr b="1" lang="en-US" sz="3300"/>
              <a:t> </a:t>
            </a:r>
            <a:r>
              <a:rPr b="1" lang="en-US" sz="3300"/>
              <a:t>with</a:t>
            </a:r>
            <a:r>
              <a:rPr b="1" lang="en-US" sz="3300"/>
              <a:t> an existed system</a:t>
            </a:r>
            <a:endParaRPr sz="3300"/>
          </a:p>
        </p:txBody>
      </p:sp>
      <p:sp>
        <p:nvSpPr>
          <p:cNvPr id="235" name="Google Shape;235;p26"/>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None/>
            </a:pPr>
            <a:r>
              <a:rPr lang="en-US"/>
              <a:t>CMRCET-CSE</a:t>
            </a:r>
            <a:endParaRPr/>
          </a:p>
        </p:txBody>
      </p:sp>
      <p:sp>
        <p:nvSpPr>
          <p:cNvPr id="236" name="Google Shape;236;p26"/>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3900" u="none">
                <a:solidFill>
                  <a:schemeClr val="dk1"/>
                </a:solidFill>
                <a:latin typeface="Times New Roman"/>
                <a:ea typeface="Times New Roman"/>
                <a:cs typeface="Times New Roman"/>
                <a:sym typeface="Times New Roman"/>
              </a:rPr>
              <a:t>P</a:t>
            </a:r>
            <a:r>
              <a:rPr b="1" lang="en-US" sz="3900"/>
              <a:t>erformance Measure</a:t>
            </a:r>
            <a:endParaRPr sz="3900"/>
          </a:p>
        </p:txBody>
      </p:sp>
      <p:sp>
        <p:nvSpPr>
          <p:cNvPr id="242" name="Google Shape;242;p27"/>
          <p:cNvSpPr txBox="1"/>
          <p:nvPr>
            <p:ph idx="1" type="body"/>
          </p:nvPr>
        </p:nvSpPr>
        <p:spPr>
          <a:xfrm>
            <a:off x="457200" y="1600200"/>
            <a:ext cx="8229600" cy="2923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1100"/>
              <a:buFont typeface="Arial"/>
              <a:buNone/>
            </a:pPr>
            <a:r>
              <a:rPr b="1" lang="en-US" sz="2000"/>
              <a:t>Mean Squared Error (MSE)</a:t>
            </a:r>
            <a:r>
              <a:rPr lang="en-US" sz="2000"/>
              <a:t>: This measures the average of the squared differences between the predicted and actual Bitcoin prices. A lower MSE indicates better performance.</a:t>
            </a:r>
            <a:endParaRPr sz="2000"/>
          </a:p>
          <a:p>
            <a:pPr indent="-342900" lvl="0" marL="342900" rtl="0" algn="just">
              <a:lnSpc>
                <a:spcPct val="100000"/>
              </a:lnSpc>
              <a:spcBef>
                <a:spcPts val="0"/>
              </a:spcBef>
              <a:spcAft>
                <a:spcPts val="0"/>
              </a:spcAft>
              <a:buClr>
                <a:schemeClr val="dk1"/>
              </a:buClr>
              <a:buSzPts val="1100"/>
              <a:buFont typeface="Arial"/>
              <a:buNone/>
            </a:pPr>
            <a:r>
              <a:rPr b="1" lang="en-US" sz="2000"/>
              <a:t>Mean Absolute Error (MAE)</a:t>
            </a:r>
            <a:r>
              <a:rPr lang="en-US" sz="2000"/>
              <a:t>: This measures the average of the absolute differences between the predicted and actual Bitcoin prices. A lower MAE indicates better performance.</a:t>
            </a:r>
            <a:endParaRPr sz="2000"/>
          </a:p>
          <a:p>
            <a:pPr indent="-342900" lvl="0" marL="342900" rtl="0" algn="just">
              <a:lnSpc>
                <a:spcPct val="100000"/>
              </a:lnSpc>
              <a:spcBef>
                <a:spcPts val="0"/>
              </a:spcBef>
              <a:spcAft>
                <a:spcPts val="0"/>
              </a:spcAft>
              <a:buClr>
                <a:schemeClr val="dk1"/>
              </a:buClr>
              <a:buSzPts val="1600"/>
              <a:buNone/>
            </a:pPr>
            <a:r>
              <a:t/>
            </a:r>
            <a:endParaRPr sz="2000"/>
          </a:p>
        </p:txBody>
      </p:sp>
      <p:sp>
        <p:nvSpPr>
          <p:cNvPr id="243" name="Google Shape;243;p27"/>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None/>
            </a:pPr>
            <a:r>
              <a:rPr lang="en-US"/>
              <a:t>CMRCET-CSE</a:t>
            </a:r>
            <a:endParaRPr/>
          </a:p>
        </p:txBody>
      </p:sp>
      <p:sp>
        <p:nvSpPr>
          <p:cNvPr id="244" name="Google Shape;244;p27"/>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pic>
        <p:nvPicPr>
          <p:cNvPr id="245" name="Google Shape;245;p27"/>
          <p:cNvPicPr preferRelativeResize="0"/>
          <p:nvPr/>
        </p:nvPicPr>
        <p:blipFill>
          <a:blip r:embed="rId3">
            <a:alphaModFix/>
          </a:blip>
          <a:stretch>
            <a:fillRect/>
          </a:stretch>
        </p:blipFill>
        <p:spPr>
          <a:xfrm>
            <a:off x="1399300" y="496525"/>
            <a:ext cx="704525" cy="699200"/>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Results</a:t>
            </a:r>
            <a:r>
              <a:rPr b="1" i="0" lang="en-US" sz="4400" u="none">
                <a:solidFill>
                  <a:schemeClr val="dk1"/>
                </a:solidFill>
                <a:latin typeface="Times New Roman"/>
                <a:ea typeface="Times New Roman"/>
                <a:cs typeface="Times New Roman"/>
                <a:sym typeface="Times New Roman"/>
              </a:rPr>
              <a:t> </a:t>
            </a:r>
            <a:endParaRPr/>
          </a:p>
        </p:txBody>
      </p:sp>
      <p:sp>
        <p:nvSpPr>
          <p:cNvPr id="251" name="Google Shape;251;p28"/>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252" name="Google Shape;252;p28"/>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253" name="Google Shape;253;p28"/>
          <p:cNvPicPr preferRelativeResize="0"/>
          <p:nvPr/>
        </p:nvPicPr>
        <p:blipFill>
          <a:blip r:embed="rId3">
            <a:alphaModFix/>
          </a:blip>
          <a:stretch>
            <a:fillRect/>
          </a:stretch>
        </p:blipFill>
        <p:spPr>
          <a:xfrm>
            <a:off x="255375" y="1947962"/>
            <a:ext cx="4419600" cy="2962072"/>
          </a:xfrm>
          <a:prstGeom prst="rect">
            <a:avLst/>
          </a:prstGeom>
          <a:noFill/>
          <a:ln>
            <a:noFill/>
          </a:ln>
        </p:spPr>
      </p:pic>
      <p:pic>
        <p:nvPicPr>
          <p:cNvPr id="254" name="Google Shape;254;p28"/>
          <p:cNvPicPr preferRelativeResize="0"/>
          <p:nvPr/>
        </p:nvPicPr>
        <p:blipFill>
          <a:blip r:embed="rId4">
            <a:alphaModFix/>
          </a:blip>
          <a:stretch>
            <a:fillRect/>
          </a:stretch>
        </p:blipFill>
        <p:spPr>
          <a:xfrm>
            <a:off x="4961100" y="1947950"/>
            <a:ext cx="3906450" cy="2867250"/>
          </a:xfrm>
          <a:prstGeom prst="rect">
            <a:avLst/>
          </a:prstGeom>
          <a:noFill/>
          <a:ln>
            <a:noFill/>
          </a:ln>
        </p:spPr>
      </p:pic>
      <p:sp>
        <p:nvSpPr>
          <p:cNvPr id="255" name="Google Shape;255;p28"/>
          <p:cNvSpPr txBox="1"/>
          <p:nvPr/>
        </p:nvSpPr>
        <p:spPr>
          <a:xfrm>
            <a:off x="1741275" y="5235863"/>
            <a:ext cx="144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Dataset</a:t>
            </a:r>
            <a:endParaRPr b="1" sz="2000">
              <a:latin typeface="Times New Roman"/>
              <a:ea typeface="Times New Roman"/>
              <a:cs typeface="Times New Roman"/>
              <a:sym typeface="Times New Roman"/>
            </a:endParaRPr>
          </a:p>
        </p:txBody>
      </p:sp>
      <p:sp>
        <p:nvSpPr>
          <p:cNvPr id="256" name="Google Shape;256;p28"/>
          <p:cNvSpPr txBox="1"/>
          <p:nvPr/>
        </p:nvSpPr>
        <p:spPr>
          <a:xfrm>
            <a:off x="5763600" y="5235875"/>
            <a:ext cx="292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Predicted vs. True Price</a:t>
            </a:r>
            <a:endParaRPr b="1" sz="2000">
              <a:latin typeface="Times New Roman"/>
              <a:ea typeface="Times New Roman"/>
              <a:cs typeface="Times New Roman"/>
              <a:sym typeface="Times New Roman"/>
            </a:endParaRPr>
          </a:p>
        </p:txBody>
      </p:sp>
      <p:pic>
        <p:nvPicPr>
          <p:cNvPr id="257" name="Google Shape;257;p28"/>
          <p:cNvPicPr preferRelativeResize="0"/>
          <p:nvPr/>
        </p:nvPicPr>
        <p:blipFill>
          <a:blip r:embed="rId5">
            <a:alphaModFix/>
          </a:blip>
          <a:stretch>
            <a:fillRect/>
          </a:stretch>
        </p:blipFill>
        <p:spPr>
          <a:xfrm>
            <a:off x="2786500" y="252050"/>
            <a:ext cx="704525" cy="699200"/>
          </a:xfrm>
          <a:prstGeom prst="rect">
            <a:avLst/>
          </a:prstGeom>
          <a:noFill/>
          <a:ln>
            <a:noFill/>
          </a:ln>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Results</a:t>
            </a:r>
            <a:endParaRPr b="1"/>
          </a:p>
        </p:txBody>
      </p:sp>
      <p:sp>
        <p:nvSpPr>
          <p:cNvPr id="264" name="Google Shape;264;p29"/>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0" lvl="0" marL="0" rtl="0" algn="l">
              <a:spcBef>
                <a:spcPts val="320"/>
              </a:spcBef>
              <a:spcAft>
                <a:spcPts val="0"/>
              </a:spcAft>
              <a:buNone/>
            </a:pPr>
            <a:r>
              <a:t/>
            </a:r>
            <a:endParaRPr/>
          </a:p>
        </p:txBody>
      </p:sp>
      <p:sp>
        <p:nvSpPr>
          <p:cNvPr id="265" name="Google Shape;265;p29"/>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pic>
        <p:nvPicPr>
          <p:cNvPr id="266" name="Google Shape;266;p29"/>
          <p:cNvPicPr preferRelativeResize="0"/>
          <p:nvPr/>
        </p:nvPicPr>
        <p:blipFill>
          <a:blip r:embed="rId3">
            <a:alphaModFix/>
          </a:blip>
          <a:stretch>
            <a:fillRect/>
          </a:stretch>
        </p:blipFill>
        <p:spPr>
          <a:xfrm>
            <a:off x="152400" y="1744500"/>
            <a:ext cx="3531950" cy="2800350"/>
          </a:xfrm>
          <a:prstGeom prst="rect">
            <a:avLst/>
          </a:prstGeom>
          <a:noFill/>
          <a:ln>
            <a:noFill/>
          </a:ln>
        </p:spPr>
      </p:pic>
      <p:pic>
        <p:nvPicPr>
          <p:cNvPr id="267" name="Google Shape;267;p29"/>
          <p:cNvPicPr preferRelativeResize="0"/>
          <p:nvPr/>
        </p:nvPicPr>
        <p:blipFill>
          <a:blip r:embed="rId4">
            <a:alphaModFix/>
          </a:blip>
          <a:stretch>
            <a:fillRect/>
          </a:stretch>
        </p:blipFill>
        <p:spPr>
          <a:xfrm>
            <a:off x="4432175" y="1674800"/>
            <a:ext cx="4407025" cy="2939750"/>
          </a:xfrm>
          <a:prstGeom prst="rect">
            <a:avLst/>
          </a:prstGeom>
          <a:noFill/>
          <a:ln>
            <a:noFill/>
          </a:ln>
        </p:spPr>
      </p:pic>
      <p:sp>
        <p:nvSpPr>
          <p:cNvPr id="268" name="Google Shape;268;p29"/>
          <p:cNvSpPr txBox="1"/>
          <p:nvPr/>
        </p:nvSpPr>
        <p:spPr>
          <a:xfrm>
            <a:off x="457200" y="5125250"/>
            <a:ext cx="330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Multi Predict vs. True Price</a:t>
            </a:r>
            <a:endParaRPr b="1" sz="2000">
              <a:latin typeface="Times New Roman"/>
              <a:ea typeface="Times New Roman"/>
              <a:cs typeface="Times New Roman"/>
              <a:sym typeface="Times New Roman"/>
            </a:endParaRPr>
          </a:p>
        </p:txBody>
      </p:sp>
      <p:sp>
        <p:nvSpPr>
          <p:cNvPr id="269" name="Google Shape;269;p29"/>
          <p:cNvSpPr txBox="1"/>
          <p:nvPr/>
        </p:nvSpPr>
        <p:spPr>
          <a:xfrm>
            <a:off x="5161750" y="5125250"/>
            <a:ext cx="3301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Times New Roman"/>
                <a:ea typeface="Times New Roman"/>
                <a:cs typeface="Times New Roman"/>
                <a:sym typeface="Times New Roman"/>
              </a:rPr>
              <a:t>Final Result</a:t>
            </a:r>
            <a:endParaRPr b="1" sz="2000">
              <a:latin typeface="Times New Roman"/>
              <a:ea typeface="Times New Roman"/>
              <a:cs typeface="Times New Roman"/>
              <a:sym typeface="Times New Roman"/>
            </a:endParaRPr>
          </a:p>
        </p:txBody>
      </p:sp>
      <p:pic>
        <p:nvPicPr>
          <p:cNvPr id="270" name="Google Shape;270;p29"/>
          <p:cNvPicPr preferRelativeResize="0"/>
          <p:nvPr/>
        </p:nvPicPr>
        <p:blipFill>
          <a:blip r:embed="rId5">
            <a:alphaModFix/>
          </a:blip>
          <a:stretch>
            <a:fillRect/>
          </a:stretch>
        </p:blipFill>
        <p:spPr>
          <a:xfrm>
            <a:off x="2802050" y="496525"/>
            <a:ext cx="704525" cy="69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Conclusion</a:t>
            </a:r>
            <a:endParaRPr/>
          </a:p>
        </p:txBody>
      </p:sp>
      <p:sp>
        <p:nvSpPr>
          <p:cNvPr id="276" name="Google Shape;276;p30"/>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77" name="Google Shape;277;p30"/>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Font typeface="Arial"/>
              <a:buNone/>
            </a:pPr>
            <a:r>
              <a:rPr lang="en-US"/>
              <a:t>CMRCET-CSE</a:t>
            </a:r>
            <a:endParaRPr/>
          </a:p>
        </p:txBody>
      </p:sp>
      <p:sp>
        <p:nvSpPr>
          <p:cNvPr id="278" name="Google Shape;278;p30"/>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sp>
        <p:nvSpPr>
          <p:cNvPr id="279" name="Google Shape;279;p30"/>
          <p:cNvSpPr txBox="1"/>
          <p:nvPr/>
        </p:nvSpPr>
        <p:spPr>
          <a:xfrm>
            <a:off x="620150" y="1639900"/>
            <a:ext cx="76971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000">
                <a:latin typeface="Times New Roman"/>
                <a:ea typeface="Times New Roman"/>
                <a:cs typeface="Times New Roman"/>
                <a:sym typeface="Times New Roman"/>
              </a:rPr>
              <a:t>We have designed a system to provide an accurate prediction of bitcoin prices. The efficiency of the algorithm has been further increased with use of Neural networks specifically by using the Long Short Term Memory algorithm. The system will satisfy customers by providing accurate output and preventing the risk of investing in the wrong house. Additional features for the customer’s benefit can also be added to the system without disturbing its core functionality.</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000">
              <a:latin typeface="Times New Roman"/>
              <a:ea typeface="Times New Roman"/>
              <a:cs typeface="Times New Roman"/>
              <a:sym typeface="Times New Roman"/>
            </a:endParaRPr>
          </a:p>
        </p:txBody>
      </p:sp>
      <p:pic>
        <p:nvPicPr>
          <p:cNvPr id="280" name="Google Shape;280;p30"/>
          <p:cNvPicPr preferRelativeResize="0"/>
          <p:nvPr/>
        </p:nvPicPr>
        <p:blipFill>
          <a:blip r:embed="rId3">
            <a:alphaModFix/>
          </a:blip>
          <a:stretch>
            <a:fillRect/>
          </a:stretch>
        </p:blipFill>
        <p:spPr>
          <a:xfrm>
            <a:off x="2963650" y="4287400"/>
            <a:ext cx="3133094" cy="1978325"/>
          </a:xfrm>
          <a:prstGeom prst="rect">
            <a:avLst/>
          </a:prstGeom>
          <a:noFill/>
          <a:ln>
            <a:noFill/>
          </a:ln>
        </p:spPr>
      </p:pic>
      <p:pic>
        <p:nvPicPr>
          <p:cNvPr id="281" name="Google Shape;281;p30"/>
          <p:cNvPicPr preferRelativeResize="0"/>
          <p:nvPr/>
        </p:nvPicPr>
        <p:blipFill>
          <a:blip r:embed="rId4">
            <a:alphaModFix/>
          </a:blip>
          <a:stretch>
            <a:fillRect/>
          </a:stretch>
        </p:blipFill>
        <p:spPr>
          <a:xfrm>
            <a:off x="2396825" y="496525"/>
            <a:ext cx="704525" cy="699200"/>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Future work</a:t>
            </a:r>
            <a:r>
              <a:rPr b="1" i="0" lang="en-US" sz="4400" u="none">
                <a:solidFill>
                  <a:schemeClr val="dk1"/>
                </a:solidFill>
                <a:latin typeface="Times New Roman"/>
                <a:ea typeface="Times New Roman"/>
                <a:cs typeface="Times New Roman"/>
                <a:sym typeface="Times New Roman"/>
              </a:rPr>
              <a:t> </a:t>
            </a:r>
            <a:endParaRPr/>
          </a:p>
        </p:txBody>
      </p:sp>
      <p:sp>
        <p:nvSpPr>
          <p:cNvPr id="287" name="Google Shape;287;p31"/>
          <p:cNvSpPr txBox="1"/>
          <p:nvPr>
            <p:ph idx="1" type="body"/>
          </p:nvPr>
        </p:nvSpPr>
        <p:spPr>
          <a:xfrm>
            <a:off x="457200" y="1600200"/>
            <a:ext cx="8229600" cy="285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100"/>
              <a:buFont typeface="Arial"/>
              <a:buNone/>
            </a:pPr>
            <a:r>
              <a:rPr lang="en-US" sz="2000"/>
              <a:t>With the rising attention and developments surrounding cryptocurrencies, there are a plethora of cryptocurrencies available in the market and also many new ones being introduced into the market daily. In order to make use of this situation, this system can also be implemented to predict the prices of other major cryptocurrencies like Ethereum, Litecoin, Cardano etc. which would enable investors or traders to diversify their portfolio and also get better returns. </a:t>
            </a:r>
            <a:endParaRPr sz="2000"/>
          </a:p>
          <a:p>
            <a:pPr indent="0" lvl="0" marL="0" marR="0" rtl="0" algn="just">
              <a:lnSpc>
                <a:spcPct val="100000"/>
              </a:lnSpc>
              <a:spcBef>
                <a:spcPts val="0"/>
              </a:spcBef>
              <a:spcAft>
                <a:spcPts val="0"/>
              </a:spcAft>
              <a:buClr>
                <a:schemeClr val="dk1"/>
              </a:buClr>
              <a:buSzPts val="1100"/>
              <a:buFont typeface="Arial"/>
              <a:buNone/>
            </a:pPr>
            <a:r>
              <a:t/>
            </a:r>
            <a:endParaRPr sz="2000"/>
          </a:p>
          <a:p>
            <a:pPr indent="0" lvl="0" marL="0" marR="0" rtl="0" algn="just">
              <a:lnSpc>
                <a:spcPct val="100000"/>
              </a:lnSpc>
              <a:spcBef>
                <a:spcPts val="0"/>
              </a:spcBef>
              <a:spcAft>
                <a:spcPts val="0"/>
              </a:spcAft>
              <a:buNone/>
            </a:pPr>
            <a:r>
              <a:t/>
            </a:r>
            <a:endParaRPr sz="2000"/>
          </a:p>
          <a:p>
            <a:pPr indent="-342900" lvl="0" marL="342900" marR="0" rtl="0" algn="just">
              <a:lnSpc>
                <a:spcPct val="100000"/>
              </a:lnSpc>
              <a:spcBef>
                <a:spcPts val="480"/>
              </a:spcBef>
              <a:spcAft>
                <a:spcPts val="0"/>
              </a:spcAft>
              <a:buClr>
                <a:schemeClr val="dk1"/>
              </a:buClr>
              <a:buSzPts val="2400"/>
              <a:buFont typeface="Arial"/>
              <a:buNone/>
            </a:pPr>
            <a:r>
              <a:t/>
            </a:r>
            <a:endParaRPr sz="2000"/>
          </a:p>
        </p:txBody>
      </p:sp>
      <p:sp>
        <p:nvSpPr>
          <p:cNvPr id="288" name="Google Shape;288;p31"/>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289" name="Google Shape;289;p31"/>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290" name="Google Shape;290;p31"/>
          <p:cNvPicPr preferRelativeResize="0"/>
          <p:nvPr/>
        </p:nvPicPr>
        <p:blipFill>
          <a:blip r:embed="rId3">
            <a:alphaModFix/>
          </a:blip>
          <a:stretch>
            <a:fillRect/>
          </a:stretch>
        </p:blipFill>
        <p:spPr>
          <a:xfrm>
            <a:off x="2437900" y="3658500"/>
            <a:ext cx="3997550" cy="2638375"/>
          </a:xfrm>
          <a:prstGeom prst="rect">
            <a:avLst/>
          </a:prstGeom>
          <a:noFill/>
          <a:ln>
            <a:noFill/>
          </a:ln>
        </p:spPr>
      </p:pic>
      <p:pic>
        <p:nvPicPr>
          <p:cNvPr id="291" name="Google Shape;291;p31"/>
          <p:cNvPicPr preferRelativeResize="0"/>
          <p:nvPr/>
        </p:nvPicPr>
        <p:blipFill>
          <a:blip r:embed="rId4">
            <a:alphaModFix/>
          </a:blip>
          <a:stretch>
            <a:fillRect/>
          </a:stretch>
        </p:blipFill>
        <p:spPr>
          <a:xfrm>
            <a:off x="2272125" y="252050"/>
            <a:ext cx="704525" cy="699200"/>
          </a:xfrm>
          <a:prstGeom prst="rect">
            <a:avLst/>
          </a:prstGeom>
          <a:noFill/>
          <a:ln>
            <a:noFill/>
          </a:ln>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References</a:t>
            </a:r>
            <a:r>
              <a:rPr b="1" i="0" lang="en-US" sz="4400" u="none">
                <a:solidFill>
                  <a:schemeClr val="dk1"/>
                </a:solidFill>
                <a:latin typeface="Times New Roman"/>
                <a:ea typeface="Times New Roman"/>
                <a:cs typeface="Times New Roman"/>
                <a:sym typeface="Times New Roman"/>
              </a:rPr>
              <a:t> </a:t>
            </a:r>
            <a:endParaRPr/>
          </a:p>
        </p:txBody>
      </p:sp>
      <p:sp>
        <p:nvSpPr>
          <p:cNvPr id="297" name="Google Shape;297;p32"/>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298" name="Google Shape;298;p32"/>
          <p:cNvSpPr txBox="1"/>
          <p:nvPr/>
        </p:nvSpPr>
        <p:spPr>
          <a:xfrm>
            <a:off x="6858000" y="6492875"/>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99" name="Google Shape;299;p32"/>
          <p:cNvSpPr txBox="1"/>
          <p:nvPr/>
        </p:nvSpPr>
        <p:spPr>
          <a:xfrm>
            <a:off x="455975" y="1586825"/>
            <a:ext cx="8229600" cy="41868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Rob J Hyndman, “Forecasting: Principles and Practice,” no. September, 2014.</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Agrawal J, Chourasia V, Mittra A. 2013. State-of-the-art in stock prediction  techniques. International Journal of Advanced Research in Electrical, Electronics and Instrumentation Engineering 2(4):1360–1366.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Kazem A, Sharifi E, Hussain FK, Morteza S, Hussain OK. 2013. Support vector regression with chaos-based firefly algorithm for stock market price forecasting. Applied soft computing 13(2):947–958.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R. A. Juanda, Jondri, and A. A. Rohmawati, “Bitcoin Price Prediction by Using Recurrent Neural Network,” eProceeding Eng., vol. 5, no. 2, pp. 3682–3690, 2018.</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R. Albariqi, “Bitcoin Price Change Prediction Using Artificial Neural Network,” 2018.</a:t>
            </a:r>
            <a:endParaRPr sz="2000">
              <a:latin typeface="Times New Roman"/>
              <a:ea typeface="Times New Roman"/>
              <a:cs typeface="Times New Roman"/>
              <a:sym typeface="Times New Roman"/>
            </a:endParaRPr>
          </a:p>
        </p:txBody>
      </p:sp>
      <p:pic>
        <p:nvPicPr>
          <p:cNvPr id="300" name="Google Shape;300;p32"/>
          <p:cNvPicPr preferRelativeResize="0"/>
          <p:nvPr/>
        </p:nvPicPr>
        <p:blipFill>
          <a:blip r:embed="rId3">
            <a:alphaModFix/>
          </a:blip>
          <a:stretch>
            <a:fillRect/>
          </a:stretch>
        </p:blipFill>
        <p:spPr>
          <a:xfrm>
            <a:off x="2334475" y="252050"/>
            <a:ext cx="704525" cy="699200"/>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7"/>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Abstract</a:t>
            </a:r>
            <a:endParaRPr/>
          </a:p>
        </p:txBody>
      </p:sp>
      <p:sp>
        <p:nvSpPr>
          <p:cNvPr id="58" name="Google Shape;58;p7"/>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59" name="Google Shape;59;p7"/>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60" name="Google Shape;60;p7"/>
          <p:cNvSpPr txBox="1"/>
          <p:nvPr/>
        </p:nvSpPr>
        <p:spPr>
          <a:xfrm>
            <a:off x="252475" y="1309600"/>
            <a:ext cx="8671200" cy="4941000"/>
          </a:xfrm>
          <a:prstGeom prst="rect">
            <a:avLst/>
          </a:prstGeom>
          <a:noFill/>
          <a:ln>
            <a:noFill/>
          </a:ln>
        </p:spPr>
        <p:txBody>
          <a:bodyPr anchorCtr="0" anchor="t" bIns="45700" lIns="91425" spcFirstLastPara="1" rIns="91425" wrap="square" tIns="45700">
            <a:spAutoFit/>
          </a:bodyPr>
          <a:lstStyle/>
          <a:p>
            <a:pPr indent="-368300" lvl="0" marL="457200" rtl="0" algn="just">
              <a:lnSpc>
                <a:spcPct val="15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This project  focuses on predicting the prices of Bitcoin, the most in-demand  crypto- currency of today’s world. </a:t>
            </a:r>
            <a:endParaRPr sz="2200">
              <a:solidFill>
                <a:srgbClr val="000000"/>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The goal of this paper is to make sure with what accuracy the direction of Bitcoin price in USD can be predicted.</a:t>
            </a:r>
            <a:endParaRPr sz="2200">
              <a:solidFill>
                <a:srgbClr val="000000"/>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We start with Linear Regression models, and train on several important features, then We proceed with the implementation of Recurrent Neural Networks (RNN) with Long Short Term Memory (LSTM) cells.</a:t>
            </a:r>
            <a:endParaRPr sz="2200">
              <a:solidFill>
                <a:srgbClr val="000000"/>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We show that the price of Bitcoin can be predicted with Machine Learning with high degree of accuracy</a:t>
            </a:r>
            <a:endParaRPr sz="2200">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cme"/>
              <a:ea typeface="Acme"/>
              <a:cs typeface="Acme"/>
              <a:sym typeface="Acme"/>
            </a:endParaRPr>
          </a:p>
        </p:txBody>
      </p:sp>
      <p:pic>
        <p:nvPicPr>
          <p:cNvPr id="61" name="Google Shape;61;p7"/>
          <p:cNvPicPr preferRelativeResize="0"/>
          <p:nvPr/>
        </p:nvPicPr>
        <p:blipFill>
          <a:blip r:embed="rId3">
            <a:alphaModFix/>
          </a:blip>
          <a:stretch>
            <a:fillRect/>
          </a:stretch>
        </p:blipFill>
        <p:spPr>
          <a:xfrm>
            <a:off x="2708550" y="252050"/>
            <a:ext cx="704525" cy="6992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t>Introduction</a:t>
            </a:r>
            <a:endParaRPr/>
          </a:p>
        </p:txBody>
      </p:sp>
      <p:sp>
        <p:nvSpPr>
          <p:cNvPr id="67" name="Google Shape;67;p8"/>
          <p:cNvSpPr txBox="1"/>
          <p:nvPr>
            <p:ph idx="1" type="body"/>
          </p:nvPr>
        </p:nvSpPr>
        <p:spPr>
          <a:xfrm>
            <a:off x="533400" y="1524000"/>
            <a:ext cx="80772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first decentralized digital currency or cryptocurrency, which was introduced in 2008 in a paper by author Satoshi Nakamoto, was Bitcoin .</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Over the past few months, the cryptocurrency market has gone through enormous volatility.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There are various calculations utilized on financial exchange information for value forecasts. In this manner it is important to forecast the estimation of different cryptocurrencies so the right decision can be made.</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cost of these cryptocurrencies doesn't rely upon business occasions or mediating the government, not at all like securities exchanges.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68" name="Google Shape;68;p8"/>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a:p>
            <a:pPr indent="-241300" lvl="0" marL="342900" rtl="0" algn="l">
              <a:spcBef>
                <a:spcPts val="32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p:txBody>
      </p:sp>
      <p:sp>
        <p:nvSpPr>
          <p:cNvPr id="69" name="Google Shape;69;p8"/>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70" name="Google Shape;70;p8"/>
          <p:cNvPicPr preferRelativeResize="0"/>
          <p:nvPr/>
        </p:nvPicPr>
        <p:blipFill>
          <a:blip r:embed="rId3">
            <a:alphaModFix/>
          </a:blip>
          <a:stretch>
            <a:fillRect/>
          </a:stretch>
        </p:blipFill>
        <p:spPr>
          <a:xfrm>
            <a:off x="2209775" y="298100"/>
            <a:ext cx="704525" cy="699200"/>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457200" y="27840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Font typeface="Times New Roman"/>
              <a:buNone/>
            </a:pPr>
            <a:r>
              <a:rPr b="1" lang="en-US" sz="4000"/>
              <a:t>LITERATURE SURVEY</a:t>
            </a:r>
            <a:endParaRPr sz="4000"/>
          </a:p>
          <a:p>
            <a:pPr indent="0" lvl="0" marL="0" rtl="0" algn="ctr">
              <a:spcBef>
                <a:spcPts val="0"/>
              </a:spcBef>
              <a:spcAft>
                <a:spcPts val="0"/>
              </a:spcAft>
              <a:buNone/>
            </a:pPr>
            <a:r>
              <a:t/>
            </a:r>
            <a:endParaRPr/>
          </a:p>
        </p:txBody>
      </p:sp>
      <p:sp>
        <p:nvSpPr>
          <p:cNvPr id="77" name="Google Shape;77;p9"/>
          <p:cNvSpPr txBox="1"/>
          <p:nvPr>
            <p:ph idx="2" type="body"/>
          </p:nvPr>
        </p:nvSpPr>
        <p:spPr>
          <a:xfrm>
            <a:off x="152400" y="6553200"/>
            <a:ext cx="1447800" cy="304800"/>
          </a:xfrm>
          <a:prstGeom prst="rect">
            <a:avLst/>
          </a:prstGeom>
        </p:spPr>
        <p:txBody>
          <a:bodyPr anchorCtr="0" anchor="t" bIns="45700" lIns="91425" spcFirstLastPara="1" rIns="91425" wrap="square" tIns="45700">
            <a:noAutofit/>
          </a:bodyPr>
          <a:lstStyle/>
          <a:p>
            <a:pPr indent="0" lvl="0" marL="0" rtl="0" algn="l">
              <a:spcBef>
                <a:spcPts val="320"/>
              </a:spcBef>
              <a:spcAft>
                <a:spcPts val="0"/>
              </a:spcAft>
              <a:buNone/>
            </a:pPr>
            <a:r>
              <a:t/>
            </a:r>
            <a:endParaRPr/>
          </a:p>
        </p:txBody>
      </p:sp>
      <p:sp>
        <p:nvSpPr>
          <p:cNvPr id="78" name="Google Shape;78;p9"/>
          <p:cNvSpPr txBox="1"/>
          <p:nvPr>
            <p:ph idx="12" type="sldNum"/>
          </p:nvPr>
        </p:nvSpPr>
        <p:spPr>
          <a:xfrm>
            <a:off x="6858000" y="6492875"/>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600"/>
              <a:buFont typeface="Times New Roman"/>
              <a:buNone/>
            </a:pPr>
            <a:fld id="{00000000-1234-1234-1234-123412341234}" type="slidenum">
              <a:rPr lang="en-US"/>
              <a:t>‹#›</a:t>
            </a:fld>
            <a:endParaRPr/>
          </a:p>
        </p:txBody>
      </p:sp>
      <p:pic>
        <p:nvPicPr>
          <p:cNvPr id="79" name="Google Shape;79;p9"/>
          <p:cNvPicPr preferRelativeResize="0"/>
          <p:nvPr/>
        </p:nvPicPr>
        <p:blipFill>
          <a:blip r:embed="rId3">
            <a:alphaModFix/>
          </a:blip>
          <a:stretch>
            <a:fillRect/>
          </a:stretch>
        </p:blipFill>
        <p:spPr>
          <a:xfrm>
            <a:off x="994050" y="2667450"/>
            <a:ext cx="704525" cy="69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1" lang="en-US" sz="4000"/>
              <a:t>LITERATURE SURVEY</a:t>
            </a:r>
            <a:endParaRPr sz="4000"/>
          </a:p>
        </p:txBody>
      </p:sp>
      <p:sp>
        <p:nvSpPr>
          <p:cNvPr id="85" name="Google Shape;85;p10"/>
          <p:cNvSpPr txBox="1"/>
          <p:nvPr>
            <p:ph idx="1" type="body"/>
          </p:nvPr>
        </p:nvSpPr>
        <p:spPr>
          <a:xfrm>
            <a:off x="228600" y="1447800"/>
            <a:ext cx="8458200" cy="4678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Supply and demand influence the prices of most commodities more than any other factor. Bitcoin's market value is primarily affected by how many coins are in circulation and how much people are willing to pay. </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By design, the cryptocurrency is limited to 21 million coins the closer the circulating supply gets to this limit, the higher prices are likely to climb.</a:t>
            </a:r>
            <a:endParaRPr b="0" i="0" sz="2000" u="none">
              <a:solidFill>
                <a:schemeClr val="dk1"/>
              </a:solidFill>
              <a:latin typeface="Times New Roman"/>
              <a:ea typeface="Times New Roman"/>
              <a:cs typeface="Times New Roman"/>
              <a:sym typeface="Times New Roman"/>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Bitcoin's worth fluctuates simply like a stock though in an unexpected way. There are various calculations utilized on financial exchange information for value forecast.</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cost of Bitcoin doesn't rely upon the business occasions or mediating government not at all like securities exchange. Hence, to anticipate the worth we feel it is important to use AI innovation to foresee the cost of Bitcoin.</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86" name="Google Shape;86;p10"/>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a:p>
            <a:pPr indent="-241300" lvl="0" marL="342900" rtl="0" algn="l">
              <a:spcBef>
                <a:spcPts val="32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p:txBody>
      </p:sp>
      <p:sp>
        <p:nvSpPr>
          <p:cNvPr id="87" name="Google Shape;87;p10"/>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88" name="Google Shape;88;p10"/>
          <p:cNvPicPr preferRelativeResize="0"/>
          <p:nvPr/>
        </p:nvPicPr>
        <p:blipFill>
          <a:blip r:embed="rId3">
            <a:alphaModFix/>
          </a:blip>
          <a:stretch>
            <a:fillRect/>
          </a:stretch>
        </p:blipFill>
        <p:spPr>
          <a:xfrm>
            <a:off x="1071975" y="496525"/>
            <a:ext cx="704525" cy="699200"/>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Existing Works</a:t>
            </a:r>
            <a:endParaRPr/>
          </a:p>
        </p:txBody>
      </p:sp>
      <p:sp>
        <p:nvSpPr>
          <p:cNvPr id="94" name="Google Shape;94;p11"/>
          <p:cNvSpPr txBox="1"/>
          <p:nvPr>
            <p:ph idx="1" type="body"/>
          </p:nvPr>
        </p:nvSpPr>
        <p:spPr>
          <a:xfrm>
            <a:off x="457200" y="1981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Particle Swarm Optimization (PSO) is known as a better algorithm for a static and simple optimization problem.</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An optimized Support Vector Machine (SVM) based on Particle Swarm Optimization (PSO) is introduced in forecasting the cryptocurrency future price. It is part of Artificial Intelligence (AI) that uses previous experience to forecast future price.</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This project uses 5 years daily prices from 2013 through 2018 for all data models and is prepared from price of a daily trading for all six types of cryptocurrencies. This covers the open/close as well as highest/lowest price of the day. This models goes through 4 stages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95" name="Google Shape;95;p11"/>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96" name="Google Shape;96;p11"/>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97" name="Google Shape;97;p11"/>
          <p:cNvSpPr txBox="1"/>
          <p:nvPr/>
        </p:nvSpPr>
        <p:spPr>
          <a:xfrm>
            <a:off x="695325" y="1295400"/>
            <a:ext cx="8001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 An Optimized SVM based on PSO for Cryptocurrency Forecasting</a:t>
            </a:r>
            <a:endParaRPr/>
          </a:p>
          <a:p>
            <a:pPr indent="0" lvl="0" marL="0" marR="0" rtl="0" algn="l">
              <a:lnSpc>
                <a:spcPct val="100000"/>
              </a:lnSpc>
              <a:spcBef>
                <a:spcPts val="0"/>
              </a:spcBef>
              <a:spcAft>
                <a:spcPts val="0"/>
              </a:spcAft>
              <a:buClr>
                <a:schemeClr val="dk1"/>
              </a:buClr>
              <a:buSzPts val="1800"/>
              <a:buFont typeface="Times New Roman"/>
              <a:buNone/>
            </a:pPr>
            <a:br>
              <a:rPr b="0" i="0" lang="en-US" sz="1800" u="none">
                <a:solidFill>
                  <a:schemeClr val="dk1"/>
                </a:solidFill>
                <a:latin typeface="Times New Roman"/>
                <a:ea typeface="Times New Roman"/>
                <a:cs typeface="Times New Roman"/>
                <a:sym typeface="Times New Roman"/>
              </a:rPr>
            </a:br>
            <a:endParaRPr/>
          </a:p>
        </p:txBody>
      </p:sp>
      <p:pic>
        <p:nvPicPr>
          <p:cNvPr id="98" name="Google Shape;98;p11"/>
          <p:cNvPicPr preferRelativeResize="0"/>
          <p:nvPr/>
        </p:nvPicPr>
        <p:blipFill>
          <a:blip r:embed="rId3">
            <a:alphaModFix/>
          </a:blip>
          <a:stretch>
            <a:fillRect/>
          </a:stretch>
        </p:blipFill>
        <p:spPr>
          <a:xfrm>
            <a:off x="1898050" y="252050"/>
            <a:ext cx="704525" cy="6992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Existing Works</a:t>
            </a:r>
            <a:endParaRPr/>
          </a:p>
        </p:txBody>
      </p:sp>
      <p:sp>
        <p:nvSpPr>
          <p:cNvPr id="104" name="Google Shape;104;p12"/>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05" name="Google Shape;105;p12"/>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06" name="Google Shape;106;p12"/>
          <p:cNvSpPr txBox="1"/>
          <p:nvPr/>
        </p:nvSpPr>
        <p:spPr>
          <a:xfrm>
            <a:off x="695325" y="1143000"/>
            <a:ext cx="8001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 An Optimized SVM based on PSO for Cryptocurrency Forecasting</a:t>
            </a:r>
            <a:endParaRPr/>
          </a:p>
          <a:p>
            <a:pPr indent="0" lvl="0" marL="0" marR="0" rtl="0" algn="l">
              <a:lnSpc>
                <a:spcPct val="100000"/>
              </a:lnSpc>
              <a:spcBef>
                <a:spcPts val="0"/>
              </a:spcBef>
              <a:spcAft>
                <a:spcPts val="0"/>
              </a:spcAft>
              <a:buClr>
                <a:schemeClr val="dk1"/>
              </a:buClr>
              <a:buSzPts val="1800"/>
              <a:buFont typeface="Times New Roman"/>
              <a:buNone/>
            </a:pPr>
            <a:br>
              <a:rPr b="0" i="0" lang="en-US" sz="1800" u="none">
                <a:solidFill>
                  <a:schemeClr val="dk1"/>
                </a:solidFill>
                <a:latin typeface="Times New Roman"/>
                <a:ea typeface="Times New Roman"/>
                <a:cs typeface="Times New Roman"/>
                <a:sym typeface="Times New Roman"/>
              </a:rPr>
            </a:br>
            <a:endParaRPr/>
          </a:p>
        </p:txBody>
      </p:sp>
      <p:pic>
        <p:nvPicPr>
          <p:cNvPr descr="https://lh6.googleusercontent.com/O78P_eeJmZcofP0mNIwRNdheHWkeK8MzpTrnzYduD4zE38aBXzMio15wxY7JnkspEteoFe5chz6tFFy2lP5Tz6YcRmGmwnYREM-X12WMl2G3c7yCLcpNKEDLPQm-iY8a9yTeh3_ZyBg_8uE=s2048" id="107" name="Google Shape;107;p12"/>
          <p:cNvPicPr preferRelativeResize="0"/>
          <p:nvPr/>
        </p:nvPicPr>
        <p:blipFill rotWithShape="1">
          <a:blip r:embed="rId3">
            <a:alphaModFix/>
          </a:blip>
          <a:srcRect b="0" l="0" r="0" t="0"/>
          <a:stretch/>
        </p:blipFill>
        <p:spPr>
          <a:xfrm>
            <a:off x="990600" y="1757362"/>
            <a:ext cx="6934200" cy="4327525"/>
          </a:xfrm>
          <a:prstGeom prst="rect">
            <a:avLst/>
          </a:prstGeom>
          <a:noFill/>
          <a:ln>
            <a:noFill/>
          </a:ln>
        </p:spPr>
      </p:pic>
      <p:pic>
        <p:nvPicPr>
          <p:cNvPr id="108" name="Google Shape;108;p12"/>
          <p:cNvPicPr preferRelativeResize="0"/>
          <p:nvPr/>
        </p:nvPicPr>
        <p:blipFill>
          <a:blip r:embed="rId4">
            <a:alphaModFix/>
          </a:blip>
          <a:stretch>
            <a:fillRect/>
          </a:stretch>
        </p:blipFill>
        <p:spPr>
          <a:xfrm>
            <a:off x="1882475" y="252050"/>
            <a:ext cx="704525" cy="69920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3"/>
          <p:cNvSpPr txBox="1"/>
          <p:nvPr>
            <p:ph type="title"/>
          </p:nvPr>
        </p:nvSpPr>
        <p:spPr>
          <a:xfrm>
            <a:off x="457200" y="301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Existing Works</a:t>
            </a:r>
            <a:endParaRPr/>
          </a:p>
        </p:txBody>
      </p:sp>
      <p:sp>
        <p:nvSpPr>
          <p:cNvPr id="114" name="Google Shape;114;p13"/>
          <p:cNvSpPr txBox="1"/>
          <p:nvPr>
            <p:ph idx="1" type="body"/>
          </p:nvPr>
        </p:nvSpPr>
        <p:spPr>
          <a:xfrm>
            <a:off x="466725" y="2332037"/>
            <a:ext cx="8229600" cy="3840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 predict the market price and stability of Bitcoin in Crypto-market, a machine learning based time series analysis has been applied. Time-series analysis can predict the future ups and downs in the price of Bitcoin by using three algorithms ARIMA,  XGBoost,  FBProphet.</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This project use ARIMA, FBProphet, XG Boosting for time series analysis as a machine learning techniques. The parameters on the basis of which we have evaluated these models are Root Mean Square Error (RMSE), Mean Absolute Error (MAE) and R2 conducted experiments on these three techniques, after conducting time series analysis, ARIMA considered as the best model.</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115" name="Google Shape;115;p13"/>
          <p:cNvSpPr txBox="1"/>
          <p:nvPr>
            <p:ph idx="1" type="body"/>
          </p:nvPr>
        </p:nvSpPr>
        <p:spPr>
          <a:xfrm>
            <a:off x="152400" y="6553200"/>
            <a:ext cx="1447800" cy="30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CMRCET-CSE</a:t>
            </a:r>
            <a:endParaRPr/>
          </a:p>
        </p:txBody>
      </p:sp>
      <p:sp>
        <p:nvSpPr>
          <p:cNvPr id="116" name="Google Shape;116;p13"/>
          <p:cNvSpPr txBox="1"/>
          <p:nvPr/>
        </p:nvSpPr>
        <p:spPr>
          <a:xfrm>
            <a:off x="6858000" y="64928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600"/>
              <a:buFont typeface="Times New Roman"/>
              <a:buNone/>
            </a:pP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17" name="Google Shape;117;p13"/>
          <p:cNvSpPr txBox="1"/>
          <p:nvPr/>
        </p:nvSpPr>
        <p:spPr>
          <a:xfrm>
            <a:off x="695325" y="1295400"/>
            <a:ext cx="8001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Time-Series Prediction of Cryptocurrency Market using Machine Learning Techniques</a:t>
            </a:r>
            <a:br>
              <a:rPr b="0" i="0" lang="en-US" sz="1800" u="none">
                <a:solidFill>
                  <a:schemeClr val="dk1"/>
                </a:solidFill>
                <a:latin typeface="Times New Roman"/>
                <a:ea typeface="Times New Roman"/>
                <a:cs typeface="Times New Roman"/>
                <a:sym typeface="Times New Roman"/>
              </a:rPr>
            </a:br>
            <a:endParaRPr/>
          </a:p>
        </p:txBody>
      </p:sp>
      <p:pic>
        <p:nvPicPr>
          <p:cNvPr id="118" name="Google Shape;118;p13"/>
          <p:cNvPicPr preferRelativeResize="0"/>
          <p:nvPr/>
        </p:nvPicPr>
        <p:blipFill>
          <a:blip r:embed="rId3">
            <a:alphaModFix/>
          </a:blip>
          <a:stretch>
            <a:fillRect/>
          </a:stretch>
        </p:blipFill>
        <p:spPr>
          <a:xfrm>
            <a:off x="1851300" y="252050"/>
            <a:ext cx="704525" cy="69920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2_new need to update 2017-18-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new need to update 2017-18-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