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BAD8"/>
    <a:srgbClr val="9BBB59"/>
    <a:srgbClr val="E21729"/>
    <a:srgbClr val="F8F8F8"/>
    <a:srgbClr val="87BBEB"/>
    <a:srgbClr val="962A6A"/>
    <a:srgbClr val="4FA6FF"/>
    <a:srgbClr val="FF9D9D"/>
    <a:srgbClr val="E99FDD"/>
    <a:srgbClr val="C600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47" autoAdjust="0"/>
  </p:normalViewPr>
  <p:slideViewPr>
    <p:cSldViewPr>
      <p:cViewPr>
        <p:scale>
          <a:sx n="33" d="100"/>
          <a:sy n="33" d="100"/>
        </p:scale>
        <p:origin x="208" y="-76"/>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987B24-2D22-43A0-84D3-1291F09EEB89}" type="datetimeFigureOut">
              <a:rPr lang="en-US" smtClean="0"/>
              <a:pPr/>
              <a:t>3/5/2024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2A3F-B59A-46E1-B43E-240BB07F7CBA}" type="slidenum">
              <a:rPr lang="en-US" smtClean="0"/>
              <a:pPr/>
              <a:t>‹#›</a:t>
            </a:fld>
            <a:endParaRPr lang="en-US"/>
          </a:p>
        </p:txBody>
      </p:sp>
    </p:spTree>
    <p:extLst>
      <p:ext uri="{BB962C8B-B14F-4D97-AF65-F5344CB8AC3E}">
        <p14:creationId xmlns:p14="http://schemas.microsoft.com/office/powerpoint/2010/main" val="4024676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FB2A3F-B59A-46E1-B43E-240BB07F7CBA}" type="slidenum">
              <a:rPr lang="en-US" smtClean="0"/>
              <a:pPr/>
              <a:t>1</a:t>
            </a:fld>
            <a:endParaRPr lang="en-US"/>
          </a:p>
        </p:txBody>
      </p:sp>
    </p:spTree>
    <p:extLst>
      <p:ext uri="{BB962C8B-B14F-4D97-AF65-F5344CB8AC3E}">
        <p14:creationId xmlns:p14="http://schemas.microsoft.com/office/powerpoint/2010/main" val="240446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BC8750-4104-40B6-A7B2-375D28920A76}"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C8750-4104-40B6-A7B2-375D28920A76}"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BC8750-4104-40B6-A7B2-375D28920A76}"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BC8750-4104-40B6-A7B2-375D28920A76}"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BC8750-4104-40B6-A7B2-375D28920A76}"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C8750-4104-40B6-A7B2-375D28920A76}"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41BC8750-4104-40B6-A7B2-375D28920A76}"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41BC8750-4104-40B6-A7B2-375D28920A76}"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1BC8750-4104-40B6-A7B2-375D28920A76}" type="datetimeFigureOut">
              <a:rPr lang="en-US" smtClean="0"/>
              <a:pPr/>
              <a:t>3/5/2024</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A01D0EEB-14FD-465C-97F2-440B434409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D59688-0118-539C-1277-A683C2D884E3}"/>
              </a:ext>
            </a:extLst>
          </p:cNvPr>
          <p:cNvGrpSpPr/>
          <p:nvPr/>
        </p:nvGrpSpPr>
        <p:grpSpPr>
          <a:xfrm>
            <a:off x="828775" y="490494"/>
            <a:ext cx="31292801" cy="3369728"/>
            <a:chOff x="828775" y="490494"/>
            <a:chExt cx="31292801" cy="3369728"/>
          </a:xfrm>
        </p:grpSpPr>
        <p:sp>
          <p:nvSpPr>
            <p:cNvPr id="10" name="Snip Diagonal Corner Rectangle 9">
              <a:extLst>
                <a:ext uri="{FF2B5EF4-FFF2-40B4-BE49-F238E27FC236}">
                  <a16:creationId xmlns:a16="http://schemas.microsoft.com/office/drawing/2014/main" id="{22440367-54E7-54F7-0B44-2741385029CF}"/>
                </a:ext>
              </a:extLst>
            </p:cNvPr>
            <p:cNvSpPr/>
            <p:nvPr/>
          </p:nvSpPr>
          <p:spPr>
            <a:xfrm>
              <a:off x="828775" y="490494"/>
              <a:ext cx="31292801" cy="3245153"/>
            </a:xfrm>
            <a:prstGeom prst="snip2DiagRect">
              <a:avLst/>
            </a:prstGeom>
            <a:solidFill>
              <a:srgbClr val="F8F8F8"/>
            </a:solidFill>
            <a:ln w="38100">
              <a:solidFill>
                <a:srgbClr val="E21729"/>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endParaRPr lang="en-US" sz="6960" dirty="0">
                <a:solidFill>
                  <a:schemeClr val="tx1"/>
                </a:solidFill>
                <a:latin typeface="Times New Roman" panose="02020603050405020304" pitchFamily="18" charset="0"/>
                <a:ea typeface="Tahoma" pitchFamily="34" charset="0"/>
                <a:cs typeface="Times New Roman" panose="02020603050405020304" pitchFamily="18" charset="0"/>
              </a:endParaRPr>
            </a:p>
          </p:txBody>
        </p:sp>
        <p:pic>
          <p:nvPicPr>
            <p:cNvPr id="13" name="Picture 4">
              <a:extLst>
                <a:ext uri="{FF2B5EF4-FFF2-40B4-BE49-F238E27FC236}">
                  <a16:creationId xmlns:a16="http://schemas.microsoft.com/office/drawing/2014/main" id="{228318BF-5783-BE11-E61D-E801CCECF09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13074" r="-1384" b="10492"/>
            <a:stretch/>
          </p:blipFill>
          <p:spPr bwMode="auto">
            <a:xfrm>
              <a:off x="1600200" y="533400"/>
              <a:ext cx="3265089" cy="3326822"/>
            </a:xfrm>
            <a:prstGeom prst="rect">
              <a:avLst/>
            </a:prstGeom>
            <a:noFill/>
          </p:spPr>
        </p:pic>
        <p:sp>
          <p:nvSpPr>
            <p:cNvPr id="15" name="TextBox 3">
              <a:extLst>
                <a:ext uri="{FF2B5EF4-FFF2-40B4-BE49-F238E27FC236}">
                  <a16:creationId xmlns:a16="http://schemas.microsoft.com/office/drawing/2014/main" id="{CB1F1E4C-2E3B-FD07-9EA7-0FD4BACC9698}"/>
                </a:ext>
              </a:extLst>
            </p:cNvPr>
            <p:cNvSpPr txBox="1">
              <a:spLocks noChangeArrowheads="1"/>
            </p:cNvSpPr>
            <p:nvPr/>
          </p:nvSpPr>
          <p:spPr bwMode="auto">
            <a:xfrm>
              <a:off x="5719806" y="946542"/>
              <a:ext cx="195605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0">
                  <a:solidFill>
                    <a:schemeClr val="tx1"/>
                  </a:solidFill>
                  <a:latin typeface="Arial" panose="020B0604020202020204" pitchFamily="34" charset="0"/>
                  <a:ea typeface="ＭＳ Ｐゴシック" panose="020B0600070205080204" pitchFamily="34" charset="-128"/>
                </a:defRPr>
              </a:lvl1pPr>
              <a:lvl2pPr marL="742950" indent="-285750">
                <a:defRPr sz="8000">
                  <a:solidFill>
                    <a:schemeClr val="tx1"/>
                  </a:solidFill>
                  <a:latin typeface="Arial" panose="020B0604020202020204" pitchFamily="34" charset="0"/>
                  <a:ea typeface="ＭＳ Ｐゴシック" panose="020B0600070205080204" pitchFamily="34" charset="-128"/>
                </a:defRPr>
              </a:lvl2pPr>
              <a:lvl3pPr marL="1143000" indent="-228600">
                <a:defRPr sz="8000">
                  <a:solidFill>
                    <a:schemeClr val="tx1"/>
                  </a:solidFill>
                  <a:latin typeface="Arial" panose="020B0604020202020204" pitchFamily="34" charset="0"/>
                  <a:ea typeface="ＭＳ Ｐゴシック" panose="020B0600070205080204" pitchFamily="34" charset="-128"/>
                </a:defRPr>
              </a:lvl3pPr>
              <a:lvl4pPr marL="1600200" indent="-228600">
                <a:defRPr sz="8000">
                  <a:solidFill>
                    <a:schemeClr val="tx1"/>
                  </a:solidFill>
                  <a:latin typeface="Arial" panose="020B0604020202020204" pitchFamily="34" charset="0"/>
                  <a:ea typeface="ＭＳ Ｐゴシック" panose="020B0600070205080204" pitchFamily="34" charset="-128"/>
                </a:defRPr>
              </a:lvl4pPr>
              <a:lvl5pPr marL="2057400" indent="-228600">
                <a:defRPr sz="8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9pPr>
            </a:lstStyle>
            <a:p>
              <a:pPr algn="ctr">
                <a:spcAft>
                  <a:spcPts val="600"/>
                </a:spcAft>
              </a:pPr>
              <a:r>
                <a:rPr lang="en-GB" altLang="en-US" sz="4200" b="1" dirty="0">
                  <a:latin typeface="Times New Roman" panose="02020603050405020304" pitchFamily="18" charset="0"/>
                  <a:cs typeface="Times New Roman" panose="02020603050405020304" pitchFamily="18" charset="0"/>
                </a:rPr>
                <a:t>Sentimental Analysis of IMDb Movie reviews: Machine Learning and NLP Approach </a:t>
              </a:r>
            </a:p>
            <a:p>
              <a:pPr algn="ctr">
                <a:spcAft>
                  <a:spcPts val="600"/>
                </a:spcAft>
              </a:pPr>
              <a:endParaRPr lang="en-US" altLang="zh-CN" sz="1000" b="1" i="1" dirty="0">
                <a:solidFill>
                  <a:srgbClr val="FF0000"/>
                </a:solidFill>
                <a:latin typeface="Times New Roman" panose="02020603050405020304" pitchFamily="18" charset="0"/>
                <a:cs typeface="Times New Roman" panose="02020603050405020304" pitchFamily="18" charset="0"/>
              </a:endParaRPr>
            </a:p>
            <a:p>
              <a:pPr algn="ctr">
                <a:spcAft>
                  <a:spcPts val="1200"/>
                </a:spcAft>
              </a:pPr>
              <a:r>
                <a:rPr lang="en-US" altLang="zh-CN" sz="3200" b="1" i="1" dirty="0">
                  <a:solidFill>
                    <a:srgbClr val="E5182C"/>
                  </a:solidFill>
                  <a:latin typeface="Times New Roman" panose="02020603050405020304" pitchFamily="18" charset="0"/>
                  <a:cs typeface="Times New Roman" panose="02020603050405020304" pitchFamily="18" charset="0"/>
                </a:rPr>
                <a:t>Shree Raksha </a:t>
              </a:r>
              <a:r>
                <a:rPr lang="en-US" altLang="zh-CN" sz="3200" b="1" i="1" dirty="0" err="1">
                  <a:solidFill>
                    <a:srgbClr val="E5182C"/>
                  </a:solidFill>
                  <a:latin typeface="Times New Roman" panose="02020603050405020304" pitchFamily="18" charset="0"/>
                  <a:cs typeface="Times New Roman" panose="02020603050405020304" pitchFamily="18" charset="0"/>
                </a:rPr>
                <a:t>Sivasubramani</a:t>
              </a:r>
              <a:r>
                <a:rPr lang="en-US" altLang="zh-CN" sz="3200" b="1" i="1" dirty="0">
                  <a:solidFill>
                    <a:srgbClr val="E5182C"/>
                  </a:solidFill>
                  <a:latin typeface="Times New Roman" panose="02020603050405020304" pitchFamily="18" charset="0"/>
                  <a:cs typeface="Times New Roman" panose="02020603050405020304" pitchFamily="18" charset="0"/>
                </a:rPr>
                <a:t>, Keerthi </a:t>
              </a:r>
              <a:r>
                <a:rPr lang="en-US" altLang="zh-CN" sz="3200" b="1" i="1" dirty="0" err="1">
                  <a:solidFill>
                    <a:srgbClr val="E5182C"/>
                  </a:solidFill>
                  <a:latin typeface="Times New Roman" panose="02020603050405020304" pitchFamily="18" charset="0"/>
                  <a:cs typeface="Times New Roman" panose="02020603050405020304" pitchFamily="18" charset="0"/>
                </a:rPr>
                <a:t>Nivasshini</a:t>
              </a:r>
              <a:r>
                <a:rPr lang="en-US" altLang="zh-CN" sz="3200" b="1" i="1" dirty="0">
                  <a:solidFill>
                    <a:srgbClr val="E5182C"/>
                  </a:solidFill>
                  <a:latin typeface="Times New Roman" panose="02020603050405020304" pitchFamily="18" charset="0"/>
                  <a:cs typeface="Times New Roman" panose="02020603050405020304" pitchFamily="18" charset="0"/>
                </a:rPr>
                <a:t> </a:t>
              </a:r>
              <a:r>
                <a:rPr lang="en-US" altLang="zh-CN" sz="3200" b="1" i="1" dirty="0" err="1">
                  <a:solidFill>
                    <a:srgbClr val="E5182C"/>
                  </a:solidFill>
                  <a:latin typeface="Times New Roman" panose="02020603050405020304" pitchFamily="18" charset="0"/>
                  <a:cs typeface="Times New Roman" panose="02020603050405020304" pitchFamily="18" charset="0"/>
                </a:rPr>
                <a:t>Thangaraj</a:t>
              </a:r>
              <a:r>
                <a:rPr lang="en-US" altLang="zh-CN" sz="3200" b="1" i="1" dirty="0">
                  <a:solidFill>
                    <a:srgbClr val="E5182C"/>
                  </a:solidFill>
                  <a:latin typeface="Times New Roman" panose="02020603050405020304" pitchFamily="18" charset="0"/>
                  <a:cs typeface="Times New Roman" panose="02020603050405020304" pitchFamily="18" charset="0"/>
                </a:rPr>
                <a:t> and </a:t>
              </a:r>
              <a:r>
                <a:rPr lang="en-US" altLang="zh-CN" sz="3200" b="1" i="1" dirty="0" err="1">
                  <a:solidFill>
                    <a:srgbClr val="E5182C"/>
                  </a:solidFill>
                  <a:latin typeface="Times New Roman" panose="02020603050405020304" pitchFamily="18" charset="0"/>
                  <a:cs typeface="Times New Roman" panose="02020603050405020304" pitchFamily="18" charset="0"/>
                </a:rPr>
                <a:t>Khald</a:t>
              </a:r>
              <a:r>
                <a:rPr lang="en-US" altLang="zh-CN" sz="3200" b="1" i="1" dirty="0">
                  <a:solidFill>
                    <a:srgbClr val="E5182C"/>
                  </a:solidFill>
                  <a:latin typeface="Times New Roman" panose="02020603050405020304" pitchFamily="18" charset="0"/>
                  <a:cs typeface="Times New Roman" panose="02020603050405020304" pitchFamily="18" charset="0"/>
                </a:rPr>
                <a:t> Aboalayon</a:t>
              </a:r>
            </a:p>
            <a:p>
              <a:pPr algn="ctr"/>
              <a:r>
                <a:rPr lang="en-US" altLang="en-US" sz="2800" dirty="0">
                  <a:solidFill>
                    <a:srgbClr val="E5182C"/>
                  </a:solidFill>
                  <a:latin typeface="Times New Roman" panose="02020603050405020304" pitchFamily="18" charset="0"/>
                  <a:cs typeface="Times New Roman" panose="02020603050405020304" pitchFamily="18" charset="0"/>
                </a:rPr>
                <a:t>Data Analytics Program, School of Professional Studies</a:t>
              </a:r>
            </a:p>
            <a:p>
              <a:pPr algn="ctr"/>
              <a:r>
                <a:rPr lang="en-US" altLang="en-US" sz="2800" dirty="0">
                  <a:solidFill>
                    <a:srgbClr val="E5182C"/>
                  </a:solidFill>
                  <a:latin typeface="Times New Roman" panose="02020603050405020304" pitchFamily="18" charset="0"/>
                  <a:cs typeface="Times New Roman" panose="02020603050405020304" pitchFamily="18" charset="0"/>
                </a:rPr>
                <a:t>Clark University, Worcester, MA </a:t>
              </a:r>
            </a:p>
          </p:txBody>
        </p:sp>
        <p:grpSp>
          <p:nvGrpSpPr>
            <p:cNvPr id="17" name="Group 16">
              <a:extLst>
                <a:ext uri="{FF2B5EF4-FFF2-40B4-BE49-F238E27FC236}">
                  <a16:creationId xmlns:a16="http://schemas.microsoft.com/office/drawing/2014/main" id="{BFEC2A0A-5F56-3CD9-6472-206A9A0F6210}"/>
                </a:ext>
              </a:extLst>
            </p:cNvPr>
            <p:cNvGrpSpPr/>
            <p:nvPr/>
          </p:nvGrpSpPr>
          <p:grpSpPr>
            <a:xfrm>
              <a:off x="26136600" y="685800"/>
              <a:ext cx="5396661" cy="3041333"/>
              <a:chOff x="26896899" y="450533"/>
              <a:chExt cx="5396661" cy="3041333"/>
            </a:xfrm>
          </p:grpSpPr>
          <p:sp>
            <p:nvSpPr>
              <p:cNvPr id="19" name="TextBox 18">
                <a:extLst>
                  <a:ext uri="{FF2B5EF4-FFF2-40B4-BE49-F238E27FC236}">
                    <a16:creationId xmlns:a16="http://schemas.microsoft.com/office/drawing/2014/main" id="{CE387F85-5113-3E94-C21E-2A6051D7AB5A}"/>
                  </a:ext>
                </a:extLst>
              </p:cNvPr>
              <p:cNvSpPr txBox="1"/>
              <p:nvPr/>
            </p:nvSpPr>
            <p:spPr>
              <a:xfrm>
                <a:off x="26896899" y="2951068"/>
                <a:ext cx="5394960" cy="540798"/>
              </a:xfrm>
              <a:prstGeom prst="rect">
                <a:avLst/>
              </a:prstGeom>
              <a:noFill/>
            </p:spPr>
            <p:txBody>
              <a:bodyPr wrap="square" lIns="78367" tIns="39184" rIns="78367" bIns="39184">
                <a:spAutoFit/>
              </a:bodyPr>
              <a:lstStyle/>
              <a:p>
                <a:pPr algn="ctr">
                  <a:defRPr/>
                </a:pPr>
                <a:r>
                  <a:rPr lang="en-US" sz="3000" b="1" dirty="0">
                    <a:latin typeface="Times New Roman" panose="02020603050405020304" pitchFamily="18" charset="0"/>
                    <a:ea typeface="Tahoma" panose="020B0604030504040204" pitchFamily="34" charset="0"/>
                    <a:cs typeface="Times New Roman" panose="02020603050405020304" pitchFamily="18" charset="0"/>
                  </a:rPr>
                  <a:t>Graduate Student Council 2024</a:t>
                </a:r>
              </a:p>
            </p:txBody>
          </p:sp>
          <p:sp>
            <p:nvSpPr>
              <p:cNvPr id="22" name="Rectangle 21">
                <a:extLst>
                  <a:ext uri="{FF2B5EF4-FFF2-40B4-BE49-F238E27FC236}">
                    <a16:creationId xmlns:a16="http://schemas.microsoft.com/office/drawing/2014/main" id="{4E54DD50-0838-DB4D-7387-61A27B9AADAE}"/>
                  </a:ext>
                </a:extLst>
              </p:cNvPr>
              <p:cNvSpPr/>
              <p:nvPr/>
            </p:nvSpPr>
            <p:spPr>
              <a:xfrm>
                <a:off x="26898600" y="450533"/>
                <a:ext cx="5394960" cy="2554545"/>
              </a:xfrm>
              <a:prstGeom prst="rect">
                <a:avLst/>
              </a:prstGeom>
            </p:spPr>
            <p:txBody>
              <a:bodyPr wrap="square">
                <a:spAutoFit/>
              </a:bodyPr>
              <a:lstStyle/>
              <a:p>
                <a:pPr algn="ctr"/>
                <a:r>
                  <a:rPr lang="en-US" sz="4000" b="1" dirty="0">
                    <a:solidFill>
                      <a:srgbClr val="C00000"/>
                    </a:solidFill>
                    <a:effectLst>
                      <a:outerShdw blurRad="38100" dist="38100" dir="2700000" algn="tl">
                        <a:srgbClr val="000000">
                          <a:alpha val="43137"/>
                        </a:srgbClr>
                      </a:outerShdw>
                    </a:effectLst>
                    <a:latin typeface="Calibri" panose="020F0502020204030204" pitchFamily="34" charset="0"/>
                  </a:rPr>
                  <a:t> 20</a:t>
                </a:r>
                <a:r>
                  <a:rPr lang="en-US" sz="4000" b="1" baseline="30000" dirty="0">
                    <a:solidFill>
                      <a:srgbClr val="C00000"/>
                    </a:solidFill>
                    <a:effectLst>
                      <a:outerShdw blurRad="38100" dist="38100" dir="2700000" algn="tl">
                        <a:srgbClr val="000000">
                          <a:alpha val="43137"/>
                        </a:srgbClr>
                      </a:outerShdw>
                    </a:effectLst>
                    <a:latin typeface="Calibri" panose="020F0502020204030204" pitchFamily="34" charset="0"/>
                  </a:rPr>
                  <a:t>th</a:t>
                </a:r>
                <a:r>
                  <a:rPr lang="en-US" sz="4000" b="1" dirty="0">
                    <a:solidFill>
                      <a:srgbClr val="C00000"/>
                    </a:solidFill>
                    <a:effectLst>
                      <a:outerShdw blurRad="38100" dist="38100" dir="2700000" algn="tl">
                        <a:srgbClr val="000000">
                          <a:alpha val="43137"/>
                        </a:srgbClr>
                      </a:outerShdw>
                    </a:effectLst>
                    <a:latin typeface="Calibri" panose="020F0502020204030204" pitchFamily="34" charset="0"/>
                  </a:rPr>
                  <a:t> Annual Multidisciplinary Conference </a:t>
                </a:r>
              </a:p>
              <a:p>
                <a:pPr algn="ctr"/>
                <a:r>
                  <a:rPr lang="en-US" sz="4000" b="1" dirty="0">
                    <a:solidFill>
                      <a:srgbClr val="C00000"/>
                    </a:solidFill>
                    <a:effectLst>
                      <a:outerShdw blurRad="38100" dist="38100" dir="2700000" algn="tl">
                        <a:srgbClr val="000000">
                          <a:alpha val="43137"/>
                        </a:srgbClr>
                      </a:outerShdw>
                    </a:effectLst>
                    <a:latin typeface="Calibri" panose="020F0502020204030204" pitchFamily="34" charset="0"/>
                  </a:rPr>
                  <a:t>(MDC) </a:t>
                </a:r>
                <a:endParaRPr lang="en-US" sz="4000" b="1" dirty="0">
                  <a:solidFill>
                    <a:srgbClr val="C00000"/>
                  </a:solidFill>
                  <a:effectLst>
                    <a:outerShdw blurRad="38100" dist="38100" dir="2700000" algn="tl">
                      <a:srgbClr val="000000">
                        <a:alpha val="43137"/>
                      </a:srgbClr>
                    </a:outerShdw>
                  </a:effectLst>
                </a:endParaRPr>
              </a:p>
            </p:txBody>
          </p:sp>
        </p:grpSp>
      </p:grpSp>
      <p:sp>
        <p:nvSpPr>
          <p:cNvPr id="11" name="Rectangle 10">
            <a:extLst>
              <a:ext uri="{FF2B5EF4-FFF2-40B4-BE49-F238E27FC236}">
                <a16:creationId xmlns:a16="http://schemas.microsoft.com/office/drawing/2014/main" id="{9E8B23CD-D52A-3A4F-91A6-E7E1D69546D3}"/>
              </a:ext>
            </a:extLst>
          </p:cNvPr>
          <p:cNvSpPr/>
          <p:nvPr/>
        </p:nvSpPr>
        <p:spPr bwMode="auto">
          <a:xfrm>
            <a:off x="787398" y="4036366"/>
            <a:ext cx="8001000" cy="16916400"/>
          </a:xfrm>
          <a:prstGeom prst="rect">
            <a:avLst/>
          </a:prstGeom>
          <a:noFill/>
          <a:ln w="38100" cap="flat" cmpd="sng" algn="ctr">
            <a:solidFill>
              <a:srgbClr val="E21729"/>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a:p>
            <a:pPr algn="just"/>
            <a:endParaRPr lang="en-US" altLang="en-US" sz="2000" dirty="0">
              <a:latin typeface="Times New Roman" panose="02020603050405020304" pitchFamily="18" charset="0"/>
            </a:endParaRPr>
          </a:p>
        </p:txBody>
      </p:sp>
      <p:sp>
        <p:nvSpPr>
          <p:cNvPr id="8" name="Rectangle 7"/>
          <p:cNvSpPr/>
          <p:nvPr/>
        </p:nvSpPr>
        <p:spPr>
          <a:xfrm>
            <a:off x="24079200" y="4036366"/>
            <a:ext cx="8001000" cy="16916400"/>
          </a:xfrm>
          <a:prstGeom prst="rect">
            <a:avLst/>
          </a:prstGeom>
          <a:noFill/>
          <a:ln w="38100">
            <a:solidFill>
              <a:srgbClr val="E21729"/>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en-US" sz="3400" dirty="0">
              <a:latin typeface="Tahoma" pitchFamily="34" charset="0"/>
              <a:ea typeface="Tahoma" pitchFamily="34" charset="0"/>
              <a:cs typeface="Tahoma" pitchFamily="34" charset="0"/>
            </a:endParaRPr>
          </a:p>
          <a:p>
            <a:pPr algn="ctr"/>
            <a:endParaRPr lang="en-US" sz="2400" dirty="0"/>
          </a:p>
        </p:txBody>
      </p:sp>
      <p:sp>
        <p:nvSpPr>
          <p:cNvPr id="16" name="Rectangle 15">
            <a:extLst>
              <a:ext uri="{FF2B5EF4-FFF2-40B4-BE49-F238E27FC236}">
                <a16:creationId xmlns:a16="http://schemas.microsoft.com/office/drawing/2014/main" id="{DE2FBCD1-4590-9C42-A6F3-95F03C29FD93}"/>
              </a:ext>
            </a:extLst>
          </p:cNvPr>
          <p:cNvSpPr/>
          <p:nvPr/>
        </p:nvSpPr>
        <p:spPr bwMode="auto">
          <a:xfrm>
            <a:off x="8909015" y="4008120"/>
            <a:ext cx="15044641" cy="16944646"/>
          </a:xfrm>
          <a:prstGeom prst="rect">
            <a:avLst/>
          </a:prstGeom>
          <a:noFill/>
          <a:ln w="38100" cap="flat" cmpd="sng" algn="ctr">
            <a:solidFill>
              <a:srgbClr val="E21729"/>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just" defTabSz="2716878" eaLnBrk="1" hangingPunct="1">
              <a:spcBef>
                <a:spcPts val="0"/>
              </a:spcBef>
              <a:spcAft>
                <a:spcPts val="0"/>
              </a:spcAft>
              <a:tabLst>
                <a:tab pos="7959065" algn="l"/>
                <a:tab pos="8113589" algn="l"/>
                <a:tab pos="8297748" algn="l"/>
              </a:tabLst>
            </a:pPr>
            <a:endParaRPr lang="en-US" sz="1733" dirty="0">
              <a:latin typeface="Times New Roman" panose="02020603050405020304" pitchFamily="18" charset="0"/>
              <a:cs typeface="Times New Roman" panose="02020603050405020304" pitchFamily="18" charset="0"/>
            </a:endParaRPr>
          </a:p>
        </p:txBody>
      </p:sp>
      <p:sp>
        <p:nvSpPr>
          <p:cNvPr id="21" name="Text Box 68" descr="Blue tissue paper">
            <a:extLst>
              <a:ext uri="{FF2B5EF4-FFF2-40B4-BE49-F238E27FC236}">
                <a16:creationId xmlns:a16="http://schemas.microsoft.com/office/drawing/2014/main" id="{D9624B31-0FA4-2B4E-A6AC-A072F116CA90}"/>
              </a:ext>
            </a:extLst>
          </p:cNvPr>
          <p:cNvSpPr txBox="1">
            <a:spLocks noChangeArrowheads="1"/>
          </p:cNvSpPr>
          <p:nvPr/>
        </p:nvSpPr>
        <p:spPr bwMode="auto">
          <a:xfrm>
            <a:off x="787398" y="4008120"/>
            <a:ext cx="7998539"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Abstract</a:t>
            </a:r>
          </a:p>
        </p:txBody>
      </p:sp>
      <p:sp>
        <p:nvSpPr>
          <p:cNvPr id="23" name="Text Box 68" descr="Blue tissue paper">
            <a:extLst>
              <a:ext uri="{FF2B5EF4-FFF2-40B4-BE49-F238E27FC236}">
                <a16:creationId xmlns:a16="http://schemas.microsoft.com/office/drawing/2014/main" id="{0ED5FB0B-7A43-484F-BA2C-5CCD58BAE8D6}"/>
              </a:ext>
            </a:extLst>
          </p:cNvPr>
          <p:cNvSpPr txBox="1">
            <a:spLocks noChangeArrowheads="1"/>
          </p:cNvSpPr>
          <p:nvPr/>
        </p:nvSpPr>
        <p:spPr bwMode="auto">
          <a:xfrm>
            <a:off x="787399" y="10789920"/>
            <a:ext cx="7998539"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altLang="en-US" sz="3600" b="1" dirty="0">
                <a:latin typeface="Times New Roman" panose="02020603050405020304" pitchFamily="18" charset="0"/>
              </a:rPr>
              <a:t>Introduction</a:t>
            </a:r>
          </a:p>
        </p:txBody>
      </p:sp>
      <p:sp>
        <p:nvSpPr>
          <p:cNvPr id="135" name="Text Box 68" descr="Blue tissue paper">
            <a:extLst>
              <a:ext uri="{FF2B5EF4-FFF2-40B4-BE49-F238E27FC236}">
                <a16:creationId xmlns:a16="http://schemas.microsoft.com/office/drawing/2014/main" id="{DFB7A849-542D-E843-AFD2-28E431CFD49D}"/>
              </a:ext>
            </a:extLst>
          </p:cNvPr>
          <p:cNvSpPr txBox="1">
            <a:spLocks noChangeArrowheads="1"/>
          </p:cNvSpPr>
          <p:nvPr/>
        </p:nvSpPr>
        <p:spPr bwMode="auto">
          <a:xfrm>
            <a:off x="8909015" y="4008120"/>
            <a:ext cx="15044641"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3600" b="1" dirty="0">
                <a:latin typeface="Times New Roman" panose="02020603050405020304" pitchFamily="18" charset="0"/>
                <a:cs typeface="Times New Roman" panose="02020603050405020304" pitchFamily="18" charset="0"/>
              </a:rPr>
              <a:t>Background: NLP &amp; ML</a:t>
            </a:r>
            <a:endParaRPr lang="en-US" altLang="en-US" sz="3600" dirty="0">
              <a:latin typeface="Times New Roman" panose="02020603050405020304" pitchFamily="18" charset="0"/>
              <a:cs typeface="Times New Roman" panose="02020603050405020304" pitchFamily="18" charset="0"/>
            </a:endParaRPr>
          </a:p>
        </p:txBody>
      </p:sp>
      <p:sp>
        <p:nvSpPr>
          <p:cNvPr id="143" name="Text Box 68" descr="Blue tissue paper">
            <a:extLst>
              <a:ext uri="{FF2B5EF4-FFF2-40B4-BE49-F238E27FC236}">
                <a16:creationId xmlns:a16="http://schemas.microsoft.com/office/drawing/2014/main" id="{DCB722C0-D15D-EF45-B0B1-B1876BC0B867}"/>
              </a:ext>
            </a:extLst>
          </p:cNvPr>
          <p:cNvSpPr txBox="1">
            <a:spLocks noChangeArrowheads="1"/>
          </p:cNvSpPr>
          <p:nvPr/>
        </p:nvSpPr>
        <p:spPr bwMode="auto">
          <a:xfrm>
            <a:off x="24074273" y="13636046"/>
            <a:ext cx="8015352"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3600" b="1" dirty="0">
                <a:latin typeface="Times New Roman" pitchFamily="18" charset="0"/>
                <a:cs typeface="Times New Roman" pitchFamily="18" charset="0"/>
              </a:rPr>
              <a:t>Future Work and Conclusion</a:t>
            </a:r>
            <a:endParaRPr lang="en-US" sz="3600" b="1" dirty="0">
              <a:latin typeface="Arial" charset="0"/>
            </a:endParaRPr>
          </a:p>
        </p:txBody>
      </p:sp>
      <p:sp>
        <p:nvSpPr>
          <p:cNvPr id="145" name="Text Box 68" descr="Blue tissue paper">
            <a:extLst>
              <a:ext uri="{FF2B5EF4-FFF2-40B4-BE49-F238E27FC236}">
                <a16:creationId xmlns:a16="http://schemas.microsoft.com/office/drawing/2014/main" id="{1C03F365-5C0C-E14A-B6E3-8D70EF513783}"/>
              </a:ext>
            </a:extLst>
          </p:cNvPr>
          <p:cNvSpPr txBox="1">
            <a:spLocks noChangeArrowheads="1"/>
          </p:cNvSpPr>
          <p:nvPr/>
        </p:nvSpPr>
        <p:spPr bwMode="auto">
          <a:xfrm>
            <a:off x="24064015" y="16788253"/>
            <a:ext cx="8025610"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altLang="en-US" sz="3600" b="1" dirty="0">
                <a:latin typeface="Times New Roman" panose="02020603050405020304" pitchFamily="18" charset="0"/>
              </a:rPr>
              <a:t>References</a:t>
            </a:r>
          </a:p>
        </p:txBody>
      </p:sp>
      <p:sp>
        <p:nvSpPr>
          <p:cNvPr id="146" name="Text Box 68" descr="Blue tissue paper">
            <a:extLst>
              <a:ext uri="{FF2B5EF4-FFF2-40B4-BE49-F238E27FC236}">
                <a16:creationId xmlns:a16="http://schemas.microsoft.com/office/drawing/2014/main" id="{AE264613-EA74-134A-B39A-05CF76F3F377}"/>
              </a:ext>
            </a:extLst>
          </p:cNvPr>
          <p:cNvSpPr txBox="1">
            <a:spLocks noChangeArrowheads="1"/>
          </p:cNvSpPr>
          <p:nvPr/>
        </p:nvSpPr>
        <p:spPr bwMode="auto">
          <a:xfrm>
            <a:off x="24079197" y="4036068"/>
            <a:ext cx="7992994"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3600" b="1" dirty="0">
                <a:latin typeface="Times New Roman" panose="02020603050405020304" pitchFamily="18" charset="0"/>
                <a:cs typeface="Times New Roman" panose="02020603050405020304" pitchFamily="18" charset="0"/>
              </a:rPr>
              <a:t>Result</a:t>
            </a:r>
            <a:r>
              <a:rPr lang="en-US" sz="3600" dirty="0">
                <a:latin typeface="Times New Roman" panose="02020603050405020304" pitchFamily="18" charset="0"/>
                <a:cs typeface="Times New Roman" panose="02020603050405020304" pitchFamily="18" charset="0"/>
              </a:rPr>
              <a:t>s </a:t>
            </a:r>
            <a:endParaRPr 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80B46C4-D2F6-7B14-512F-8848C25351A3}"/>
              </a:ext>
            </a:extLst>
          </p:cNvPr>
          <p:cNvSpPr txBox="1"/>
          <p:nvPr/>
        </p:nvSpPr>
        <p:spPr>
          <a:xfrm>
            <a:off x="838199" y="4738594"/>
            <a:ext cx="7947739" cy="5940088"/>
          </a:xfrm>
          <a:prstGeom prst="rect">
            <a:avLst/>
          </a:prstGeom>
          <a:noFill/>
        </p:spPr>
        <p:txBody>
          <a:bodyPr wrap="square" rtlCol="0">
            <a:spAutoFit/>
          </a:bodyPr>
          <a:lstStyle/>
          <a:p>
            <a:pPr algn="just"/>
            <a:r>
              <a:rPr lang="en-US" sz="2000" dirty="0">
                <a:effectLst/>
                <a:latin typeface="Times New Roman" panose="02020603050405020304" pitchFamily="18" charset="0"/>
                <a:ea typeface="等线" panose="02010600030101010101" pitchFamily="2" charset="-122"/>
                <a:cs typeface="Arial" panose="020B0604020202020204" pitchFamily="34" charset="0"/>
              </a:rPr>
              <a:t>This research project investigates the application of Natural Language Processing (NLP) and Machine Learning (ML) in the “Sentiment Analysis of IMDb Movie Reviews”. With the exponential rise in user-generated content on online platforms, deciphering sentiments from vast movie reviews is crucial for informed decision-making within the movie industry. Automated sentiment analysis becomes a game-changer, offering an efficient solution to the time-consuming task of manual review analysis. Utilizing a dataset of 320,000 movie reviews, the study aims to classify sentiments as positive, negative, or neutral. The project utilizes an integrated methodology, encompassing conventional machine learning algorithms such as Logistic Regression (</a:t>
            </a:r>
            <a:r>
              <a:rPr lang="en-US" sz="2000" dirty="0" err="1">
                <a:effectLst/>
                <a:latin typeface="Times New Roman" panose="02020603050405020304" pitchFamily="18" charset="0"/>
                <a:ea typeface="等线" panose="02010600030101010101" pitchFamily="2" charset="-122"/>
                <a:cs typeface="Arial" panose="020B0604020202020204" pitchFamily="34" charset="0"/>
              </a:rPr>
              <a:t>LReg</a:t>
            </a:r>
            <a:r>
              <a:rPr lang="en-US" sz="2000" dirty="0">
                <a:effectLst/>
                <a:latin typeface="Times New Roman" panose="02020603050405020304" pitchFamily="18" charset="0"/>
                <a:ea typeface="等线" panose="02010600030101010101" pitchFamily="2" charset="-122"/>
                <a:cs typeface="Arial" panose="020B0604020202020204" pitchFamily="34" charset="0"/>
              </a:rPr>
              <a:t>), Support Vector Machine (SVM), and the distinctive Naive Bayes (NB). Notably, the Naive Bayes algorithm emerges as the top performer, achieving efficiency and speed making it particularly suitable for real-time or large-scale sentiment analysis tasks. The study contributes valuable insights into IMDb movie sentiment distribution and underscores the powerful synergy of NLP and ML in automating sentiment analysis tasks. The findings emphasize the significance of data preprocessing, feature engineering, and algorithm selection in achieving high-quality results.</a:t>
            </a:r>
            <a:endParaRPr lang="en-GB"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C86F8F-14B2-B648-1D48-A360BBC1ADC6}"/>
              </a:ext>
            </a:extLst>
          </p:cNvPr>
          <p:cNvSpPr txBox="1"/>
          <p:nvPr/>
        </p:nvSpPr>
        <p:spPr>
          <a:xfrm>
            <a:off x="828775" y="11468834"/>
            <a:ext cx="7957163" cy="4914166"/>
          </a:xfrm>
          <a:prstGeom prst="rect">
            <a:avLst/>
          </a:prstGeom>
          <a:noFill/>
        </p:spPr>
        <p:txBody>
          <a:bodyPr wrap="square" rtlCol="0">
            <a:spAutoFit/>
          </a:bodyPr>
          <a:lstStyle/>
          <a:p>
            <a:pPr algn="just">
              <a:spcAft>
                <a:spcPts val="800"/>
              </a:spcAft>
            </a:pPr>
            <a:r>
              <a:rPr lang="en-US" sz="2000" dirty="0">
                <a:latin typeface="Times New Roman" panose="02020603050405020304" pitchFamily="18" charset="0"/>
                <a:ea typeface="等线" panose="02010600030101010101" pitchFamily="2" charset="-122"/>
                <a:cs typeface="Arial" panose="020B0604020202020204" pitchFamily="34" charset="0"/>
              </a:rPr>
              <a:t>In the dynamic entertainment industry, grasping audience sentiment is vital for filmmakers and marketers. Online platforms like IMDb offer vast data through movie reviews, revealing viewer preferences and reactions. Yet, the volume and complexity of this data challenge practical analysis and interpretation of audience sentiment.</a:t>
            </a:r>
          </a:p>
          <a:p>
            <a:pPr algn="just">
              <a:spcAft>
                <a:spcPts val="800"/>
              </a:spcAft>
            </a:pPr>
            <a:r>
              <a:rPr lang="en-US" sz="2000" dirty="0">
                <a:latin typeface="Times New Roman" panose="02020603050405020304" pitchFamily="18" charset="0"/>
                <a:ea typeface="等线" panose="02010600030101010101" pitchFamily="2" charset="-122"/>
                <a:cs typeface="Arial" panose="020B0604020202020204" pitchFamily="34" charset="0"/>
              </a:rPr>
              <a:t>Sentiment Analysis (SA), powered by AI, is crucial for decoding the complex emotions in text, such as opinions and sentiments in movie reviews. Using advanced ML and NLP techniques, it quantifies emotions from joy to anger, offering nuanced insights into audience responses.</a:t>
            </a:r>
            <a:endParaRPr lang="en-US" sz="1200" b="1" dirty="0">
              <a:latin typeface="Times New Roman" panose="02020603050405020304" pitchFamily="18" charset="0"/>
              <a:ea typeface="等线" panose="02010600030101010101" pitchFamily="2" charset="-122"/>
              <a:cs typeface="Arial" panose="020B0604020202020204" pitchFamily="34" charset="0"/>
            </a:endParaRPr>
          </a:p>
          <a:p>
            <a:pPr algn="just">
              <a:spcAft>
                <a:spcPts val="800"/>
              </a:spcAft>
            </a:pPr>
            <a:r>
              <a:rPr lang="en-US" sz="2000" b="1" dirty="0">
                <a:latin typeface="Times New Roman" panose="02020603050405020304" pitchFamily="18" charset="0"/>
                <a:ea typeface="等线" panose="02010600030101010101" pitchFamily="2" charset="-122"/>
                <a:cs typeface="Arial" panose="020B0604020202020204" pitchFamily="34" charset="0"/>
              </a:rPr>
              <a:t>Motivation:</a:t>
            </a:r>
          </a:p>
          <a:p>
            <a:pPr algn="just">
              <a:spcAft>
                <a:spcPts val="800"/>
              </a:spcAft>
            </a:pPr>
            <a:r>
              <a:rPr lang="en-US" sz="2000" dirty="0">
                <a:latin typeface="Times New Roman" panose="02020603050405020304" pitchFamily="18" charset="0"/>
                <a:ea typeface="等线" panose="02010600030101010101" pitchFamily="2" charset="-122"/>
                <a:cs typeface="Arial" panose="020B0604020202020204" pitchFamily="34" charset="0"/>
              </a:rPr>
              <a:t>There is a need to fill a knowledge gap in SA and NLP for movie reviews.</a:t>
            </a:r>
            <a:endParaRPr lang="en-US" sz="2000" b="1" dirty="0">
              <a:latin typeface="Times New Roman" panose="02020603050405020304" pitchFamily="18" charset="0"/>
              <a:ea typeface="等线" panose="02010600030101010101" pitchFamily="2" charset="-122"/>
              <a:cs typeface="Arial" panose="020B0604020202020204" pitchFamily="34" charset="0"/>
            </a:endParaRPr>
          </a:p>
          <a:p>
            <a:pPr algn="just">
              <a:spcAft>
                <a:spcPts val="800"/>
              </a:spcAft>
            </a:pPr>
            <a:r>
              <a:rPr lang="en-US" sz="2000" b="1" dirty="0">
                <a:latin typeface="Times New Roman" panose="02020603050405020304" pitchFamily="18" charset="0"/>
                <a:ea typeface="等线" panose="02010600030101010101" pitchFamily="2" charset="-122"/>
                <a:cs typeface="Arial" panose="020B0604020202020204" pitchFamily="34" charset="0"/>
              </a:rPr>
              <a:t>Research Question:</a:t>
            </a:r>
          </a:p>
          <a:p>
            <a:pPr algn="ctr">
              <a:spcAft>
                <a:spcPts val="800"/>
              </a:spcAft>
            </a:pPr>
            <a:r>
              <a:rPr lang="en-US" sz="2000" b="1" dirty="0">
                <a:latin typeface="Times New Roman" panose="02020603050405020304" pitchFamily="18" charset="0"/>
                <a:ea typeface="等线" panose="02010600030101010101" pitchFamily="2" charset="-122"/>
                <a:cs typeface="Arial" panose="020B0604020202020204" pitchFamily="34" charset="0"/>
              </a:rPr>
              <a:t>Can machine learning models accurately classify movie reviews by sentiment, guiding our analysis with testable hypotheses?</a:t>
            </a:r>
          </a:p>
        </p:txBody>
      </p:sp>
      <p:sp>
        <p:nvSpPr>
          <p:cNvPr id="31" name="TextBox 30">
            <a:extLst>
              <a:ext uri="{FF2B5EF4-FFF2-40B4-BE49-F238E27FC236}">
                <a16:creationId xmlns:a16="http://schemas.microsoft.com/office/drawing/2014/main" id="{4289C74C-24E2-EBDE-9DFD-60DABAF885BB}"/>
              </a:ext>
            </a:extLst>
          </p:cNvPr>
          <p:cNvSpPr txBox="1"/>
          <p:nvPr/>
        </p:nvSpPr>
        <p:spPr>
          <a:xfrm>
            <a:off x="24087206" y="14408805"/>
            <a:ext cx="7930029" cy="2246769"/>
          </a:xfrm>
          <a:prstGeom prst="rect">
            <a:avLst/>
          </a:prstGeom>
          <a:noFill/>
        </p:spPr>
        <p:txBody>
          <a:bodyPr wrap="square">
            <a:spAutoFit/>
          </a:bodyPr>
          <a:lstStyle/>
          <a:p>
            <a:pPr algn="just" defTabSz="914400" eaLnBrk="0" fontAlgn="base" hangingPunct="0">
              <a:spcBef>
                <a:spcPct val="0"/>
              </a:spcBef>
              <a:spcAft>
                <a:spcPct val="0"/>
              </a:spcAft>
            </a:pPr>
            <a:r>
              <a:rPr lang="en-US" sz="2000" dirty="0">
                <a:latin typeface="Times New Roman" panose="02020603050405020304" pitchFamily="18" charset="0"/>
                <a:ea typeface="等线" panose="02010600030101010101" pitchFamily="2" charset="-122"/>
                <a:cs typeface="Times New Roman" panose="02020603050405020304" pitchFamily="18" charset="0"/>
              </a:rPr>
              <a:t>Our study shows that Naive Bayes outperforms Logistic Regression and SVM in sentiment analysis, offering a more efficient and accurate tool for the movie industry's decision-making processes. These findings pave the way for further research into advanced neural networks and ensemble methods to refine accuracy. Our work demonstrates the efficacy of NLP and ML in extracting valuable insights from unstructured text and suggests potential applications across various fields.</a:t>
            </a:r>
          </a:p>
        </p:txBody>
      </p:sp>
      <p:sp>
        <p:nvSpPr>
          <p:cNvPr id="3" name="TextBox 2">
            <a:extLst>
              <a:ext uri="{FF2B5EF4-FFF2-40B4-BE49-F238E27FC236}">
                <a16:creationId xmlns:a16="http://schemas.microsoft.com/office/drawing/2014/main" id="{DE3FD6E9-6CC1-E17B-9C93-D25586A2A1F5}"/>
              </a:ext>
            </a:extLst>
          </p:cNvPr>
          <p:cNvSpPr txBox="1"/>
          <p:nvPr/>
        </p:nvSpPr>
        <p:spPr>
          <a:xfrm>
            <a:off x="24156211" y="17550209"/>
            <a:ext cx="7896775" cy="3241144"/>
          </a:xfrm>
          <a:prstGeom prst="rect">
            <a:avLst/>
          </a:prstGeom>
          <a:noFill/>
        </p:spPr>
        <p:txBody>
          <a:bodyPr wrap="square" rtlCol="0">
            <a:spAutoFit/>
          </a:bodyPr>
          <a:lstStyle/>
          <a:p>
            <a:pPr marL="270510" indent="-270510" algn="just">
              <a:lnSpc>
                <a:spcPct val="107000"/>
              </a:lnSpc>
              <a:spcAft>
                <a:spcPts val="800"/>
              </a:spcAft>
            </a:pPr>
            <a:r>
              <a:rPr lang="en-US" sz="1800" dirty="0">
                <a:latin typeface="Times New Roman" panose="02020603050405020304" pitchFamily="18" charset="0"/>
                <a:cs typeface="Times New Roman" panose="02020603050405020304" pitchFamily="18" charset="0"/>
              </a:rPr>
              <a:t>[1] Danyal, M.M., Khan, S.S., Khan, M., Ghaffar, M.B., Khan, B. and Arshad, M., 2023. Sentiment Analysis Based on Performance of Linear Support Vector Machine and Multinomial Naïve Bayes Using Movie Reviews with Baseline Techniques. Journal on Big Data, 5.</a:t>
            </a:r>
          </a:p>
          <a:p>
            <a:pPr marL="270510" indent="-270510" algn="just">
              <a:lnSpc>
                <a:spcPct val="107000"/>
              </a:lnSpc>
              <a:spcAft>
                <a:spcPts val="800"/>
              </a:spcAft>
            </a:pPr>
            <a:r>
              <a:rPr lang="en-US" sz="1800" dirty="0">
                <a:latin typeface="Times New Roman" panose="02020603050405020304" pitchFamily="18" charset="0"/>
                <a:cs typeface="Times New Roman" panose="02020603050405020304" pitchFamily="18" charset="0"/>
              </a:rPr>
              <a:t>[2] B. Pang, L. Lee, and S. </a:t>
            </a:r>
            <a:r>
              <a:rPr lang="en-US" sz="1800" dirty="0" err="1">
                <a:latin typeface="Times New Roman" panose="02020603050405020304" pitchFamily="18" charset="0"/>
                <a:cs typeface="Times New Roman" panose="02020603050405020304" pitchFamily="18" charset="0"/>
              </a:rPr>
              <a:t>Vaithyanathan</a:t>
            </a:r>
            <a:r>
              <a:rPr lang="en-US" sz="1800" dirty="0">
                <a:latin typeface="Times New Roman" panose="02020603050405020304" pitchFamily="18" charset="0"/>
                <a:cs typeface="Times New Roman" panose="02020603050405020304" pitchFamily="18" charset="0"/>
              </a:rPr>
              <a:t>, "Thumbs up? Sentiment classification using machine learning techniques," in Proceedings of the Conference on Empirical Methods in Natural Language Processing, 2002, pp. 79-86.</a:t>
            </a:r>
          </a:p>
          <a:p>
            <a:pPr marL="270510" indent="-270510" algn="just">
              <a:lnSpc>
                <a:spcPct val="107000"/>
              </a:lnSpc>
              <a:spcAft>
                <a:spcPts val="800"/>
              </a:spcAft>
            </a:pPr>
            <a:r>
              <a:rPr lang="en-US" sz="1800" dirty="0">
                <a:latin typeface="Times New Roman" panose="02020603050405020304" pitchFamily="18" charset="0"/>
                <a:cs typeface="Times New Roman" panose="02020603050405020304" pitchFamily="18" charset="0"/>
              </a:rPr>
              <a:t>[3] A. Pak and P. </a:t>
            </a:r>
            <a:r>
              <a:rPr lang="en-US" sz="1800" dirty="0" err="1">
                <a:latin typeface="Times New Roman" panose="02020603050405020304" pitchFamily="18" charset="0"/>
                <a:cs typeface="Times New Roman" panose="02020603050405020304" pitchFamily="18" charset="0"/>
              </a:rPr>
              <a:t>Paroubek</a:t>
            </a:r>
            <a:r>
              <a:rPr lang="en-US" sz="1800" dirty="0">
                <a:latin typeface="Times New Roman" panose="02020603050405020304" pitchFamily="18" charset="0"/>
                <a:cs typeface="Times New Roman" panose="02020603050405020304" pitchFamily="18" charset="0"/>
              </a:rPr>
              <a:t>, "Twitter as a corpus for sentiment analysis and opinion mining," in Proceedings of the Conference on Language Resources and Evaluation, 2010, pp. 1320-1326.</a:t>
            </a:r>
          </a:p>
        </p:txBody>
      </p:sp>
      <p:pic>
        <p:nvPicPr>
          <p:cNvPr id="14" name="Picture 13">
            <a:extLst>
              <a:ext uri="{FF2B5EF4-FFF2-40B4-BE49-F238E27FC236}">
                <a16:creationId xmlns:a16="http://schemas.microsoft.com/office/drawing/2014/main" id="{EBFEF610-A2EA-0C27-AE77-496C0BD98384}"/>
              </a:ext>
            </a:extLst>
          </p:cNvPr>
          <p:cNvPicPr>
            <a:picLocks noChangeAspect="1"/>
          </p:cNvPicPr>
          <p:nvPr/>
        </p:nvPicPr>
        <p:blipFill rotWithShape="1">
          <a:blip r:embed="rId4"/>
          <a:srcRect t="2440"/>
          <a:stretch/>
        </p:blipFill>
        <p:spPr>
          <a:xfrm>
            <a:off x="24407047" y="4746062"/>
            <a:ext cx="7253527" cy="6111039"/>
          </a:xfrm>
          <a:prstGeom prst="rect">
            <a:avLst/>
          </a:prstGeom>
        </p:spPr>
      </p:pic>
      <p:pic>
        <p:nvPicPr>
          <p:cNvPr id="26" name="Picture 25" descr="A logo with dots and lines">
            <a:extLst>
              <a:ext uri="{FF2B5EF4-FFF2-40B4-BE49-F238E27FC236}">
                <a16:creationId xmlns:a16="http://schemas.microsoft.com/office/drawing/2014/main" id="{25AA27CF-0A0F-A2C5-8788-CC86AE23B2F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595" b="12805"/>
          <a:stretch/>
        </p:blipFill>
        <p:spPr>
          <a:xfrm>
            <a:off x="16783041" y="8623354"/>
            <a:ext cx="7003506" cy="2479195"/>
          </a:xfrm>
          <a:prstGeom prst="rect">
            <a:avLst/>
          </a:prstGeom>
          <a:ln>
            <a:solidFill>
              <a:schemeClr val="tx2"/>
            </a:solidFill>
          </a:ln>
        </p:spPr>
      </p:pic>
      <p:pic>
        <p:nvPicPr>
          <p:cNvPr id="30" name="Picture 29">
            <a:extLst>
              <a:ext uri="{FF2B5EF4-FFF2-40B4-BE49-F238E27FC236}">
                <a16:creationId xmlns:a16="http://schemas.microsoft.com/office/drawing/2014/main" id="{CA45E32C-56E7-449C-04BA-1F133815FA39}"/>
              </a:ext>
            </a:extLst>
          </p:cNvPr>
          <p:cNvPicPr>
            <a:picLocks noChangeAspect="1"/>
          </p:cNvPicPr>
          <p:nvPr/>
        </p:nvPicPr>
        <p:blipFill rotWithShape="1">
          <a:blip r:embed="rId6"/>
          <a:srcRect l="4896" t="5742" r="12396" b="6537"/>
          <a:stretch/>
        </p:blipFill>
        <p:spPr>
          <a:xfrm>
            <a:off x="16783042" y="4861586"/>
            <a:ext cx="7003506" cy="4118490"/>
          </a:xfrm>
          <a:prstGeom prst="rect">
            <a:avLst/>
          </a:prstGeom>
          <a:ln>
            <a:solidFill>
              <a:schemeClr val="tx2"/>
            </a:solidFill>
          </a:ln>
        </p:spPr>
      </p:pic>
      <p:graphicFrame>
        <p:nvGraphicFramePr>
          <p:cNvPr id="27" name="Table 26">
            <a:extLst>
              <a:ext uri="{FF2B5EF4-FFF2-40B4-BE49-F238E27FC236}">
                <a16:creationId xmlns:a16="http://schemas.microsoft.com/office/drawing/2014/main" id="{1B5EACF8-3522-D9DF-5EF1-1803CBBEDE69}"/>
              </a:ext>
            </a:extLst>
          </p:cNvPr>
          <p:cNvGraphicFramePr>
            <a:graphicFrameLocks noGrp="1"/>
          </p:cNvGraphicFramePr>
          <p:nvPr>
            <p:extLst>
              <p:ext uri="{D42A27DB-BD31-4B8C-83A1-F6EECF244321}">
                <p14:modId xmlns:p14="http://schemas.microsoft.com/office/powerpoint/2010/main" val="2851123996"/>
              </p:ext>
            </p:extLst>
          </p:nvPr>
        </p:nvGraphicFramePr>
        <p:xfrm>
          <a:off x="24384000" y="10972800"/>
          <a:ext cx="7467599" cy="2451210"/>
        </p:xfrm>
        <a:graphic>
          <a:graphicData uri="http://schemas.openxmlformats.org/drawingml/2006/table">
            <a:tbl>
              <a:tblPr firstRow="1" bandRow="1">
                <a:tableStyleId>{9DCAF9ED-07DC-4A11-8D7F-57B35C25682E}</a:tableStyleId>
              </a:tblPr>
              <a:tblGrid>
                <a:gridCol w="3948286">
                  <a:extLst>
                    <a:ext uri="{9D8B030D-6E8A-4147-A177-3AD203B41FA5}">
                      <a16:colId xmlns:a16="http://schemas.microsoft.com/office/drawing/2014/main" val="2449655846"/>
                    </a:ext>
                  </a:extLst>
                </a:gridCol>
                <a:gridCol w="1691947">
                  <a:extLst>
                    <a:ext uri="{9D8B030D-6E8A-4147-A177-3AD203B41FA5}">
                      <a16:colId xmlns:a16="http://schemas.microsoft.com/office/drawing/2014/main" val="2197783362"/>
                    </a:ext>
                  </a:extLst>
                </a:gridCol>
                <a:gridCol w="1827366">
                  <a:extLst>
                    <a:ext uri="{9D8B030D-6E8A-4147-A177-3AD203B41FA5}">
                      <a16:colId xmlns:a16="http://schemas.microsoft.com/office/drawing/2014/main" val="3274213855"/>
                    </a:ext>
                  </a:extLst>
                </a:gridCol>
              </a:tblGrid>
              <a:tr h="490242">
                <a:tc rowSpan="2">
                  <a:txBody>
                    <a:bodyPr/>
                    <a:lstStyle/>
                    <a:p>
                      <a:pPr algn="ctr"/>
                      <a:r>
                        <a:rPr lang="en-US" sz="2000" b="1" dirty="0">
                          <a:solidFill>
                            <a:schemeClr val="tx1"/>
                          </a:solidFill>
                        </a:rPr>
                        <a:t>ML Algorithm</a:t>
                      </a:r>
                      <a:endParaRPr lang="en-US" sz="2000" b="1"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gridSpan="2">
                  <a:txBody>
                    <a:bodyPr/>
                    <a:lstStyle/>
                    <a:p>
                      <a:pPr algn="ctr"/>
                      <a:r>
                        <a:rPr lang="en-US" sz="2000" b="1" kern="1200" dirty="0">
                          <a:solidFill>
                            <a:schemeClr val="tx1"/>
                          </a:solidFill>
                          <a:effectLst/>
                        </a:rPr>
                        <a:t>Accuracy Score (%)</a:t>
                      </a:r>
                      <a:endParaRPr lang="en-US" sz="2000" b="1"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1182644471"/>
                  </a:ext>
                </a:extLst>
              </a:tr>
              <a:tr h="490242">
                <a:tc vMerge="1">
                  <a:txBody>
                    <a:bodyPr/>
                    <a:lstStyle/>
                    <a:p>
                      <a:endParaRPr lang="en-US"/>
                    </a:p>
                  </a:txBody>
                  <a:tcPr/>
                </a:tc>
                <a:tc>
                  <a:txBody>
                    <a:bodyPr/>
                    <a:lstStyle/>
                    <a:p>
                      <a:pPr algn="ctr"/>
                      <a:r>
                        <a:rPr lang="en-US" sz="2000" b="1" dirty="0">
                          <a:solidFill>
                            <a:schemeClr val="tx1"/>
                          </a:solidFill>
                        </a:rPr>
                        <a:t>Train</a:t>
                      </a:r>
                      <a:endParaRPr lang="en-US" sz="2000" b="1"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ctr"/>
                      <a:r>
                        <a:rPr lang="en-US" sz="2000" b="1" dirty="0">
                          <a:solidFill>
                            <a:schemeClr val="tx1"/>
                          </a:solidFill>
                        </a:rPr>
                        <a:t>Test</a:t>
                      </a:r>
                      <a:endParaRPr lang="en-US" sz="2000" b="1"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extLst>
                  <a:ext uri="{0D108BD9-81ED-4DB2-BD59-A6C34878D82A}">
                    <a16:rowId xmlns:a16="http://schemas.microsoft.com/office/drawing/2014/main" val="751897723"/>
                  </a:ext>
                </a:extLst>
              </a:tr>
              <a:tr h="490242">
                <a:tc>
                  <a:txBody>
                    <a:bodyPr/>
                    <a:lstStyle/>
                    <a:p>
                      <a:r>
                        <a:rPr lang="en-US" sz="2000" b="1" dirty="0">
                          <a:effectLst/>
                        </a:rPr>
                        <a:t>Logistic Regression (</a:t>
                      </a:r>
                      <a:r>
                        <a:rPr lang="en-US" sz="2000" b="1" dirty="0" err="1">
                          <a:effectLst/>
                        </a:rPr>
                        <a:t>LReg</a:t>
                      </a:r>
                      <a:r>
                        <a:rPr lang="en-US" sz="2000" b="1" dirty="0">
                          <a:effectLst/>
                        </a:rPr>
                        <a:t>)</a:t>
                      </a:r>
                      <a:endParaRPr lang="en-US" sz="2000" b="1" dirty="0"/>
                    </a:p>
                  </a:txBody>
                  <a:tcPr anchor="ctr"/>
                </a:tc>
                <a:tc>
                  <a:txBody>
                    <a:bodyPr/>
                    <a:lstStyle/>
                    <a:p>
                      <a:pPr algn="ctr"/>
                      <a:r>
                        <a:rPr lang="en-US" sz="2000" dirty="0"/>
                        <a:t>80.47</a:t>
                      </a:r>
                    </a:p>
                  </a:txBody>
                  <a:tcPr anchor="ctr"/>
                </a:tc>
                <a:tc>
                  <a:txBody>
                    <a:bodyPr/>
                    <a:lstStyle/>
                    <a:p>
                      <a:pPr algn="ctr"/>
                      <a:r>
                        <a:rPr lang="en-US" sz="2000" dirty="0"/>
                        <a:t>78.4</a:t>
                      </a:r>
                    </a:p>
                  </a:txBody>
                  <a:tcPr anchor="ctr"/>
                </a:tc>
                <a:extLst>
                  <a:ext uri="{0D108BD9-81ED-4DB2-BD59-A6C34878D82A}">
                    <a16:rowId xmlns:a16="http://schemas.microsoft.com/office/drawing/2014/main" val="1391079251"/>
                  </a:ext>
                </a:extLst>
              </a:tr>
              <a:tr h="490242">
                <a:tc>
                  <a:txBody>
                    <a:bodyPr/>
                    <a:lstStyle/>
                    <a:p>
                      <a:pPr marL="0" marR="0" lvl="0" indent="0" algn="l" defTabSz="3135020" rtl="0" eaLnBrk="1" fontAlgn="auto" latinLnBrk="0" hangingPunct="1">
                        <a:lnSpc>
                          <a:spcPct val="100000"/>
                        </a:lnSpc>
                        <a:spcBef>
                          <a:spcPts val="0"/>
                        </a:spcBef>
                        <a:spcAft>
                          <a:spcPts val="0"/>
                        </a:spcAft>
                        <a:buClrTx/>
                        <a:buSzTx/>
                        <a:buFontTx/>
                        <a:buNone/>
                        <a:tabLst/>
                        <a:defRPr/>
                      </a:pPr>
                      <a:r>
                        <a:rPr lang="en-US" sz="2000" b="1" dirty="0"/>
                        <a:t>Support Vector Machine (SVM)</a:t>
                      </a:r>
                    </a:p>
                  </a:txBody>
                  <a:tcPr anchor="ctr">
                    <a:noFill/>
                  </a:tcPr>
                </a:tc>
                <a:tc>
                  <a:txBody>
                    <a:bodyPr/>
                    <a:lstStyle/>
                    <a:p>
                      <a:pPr algn="ctr"/>
                      <a:r>
                        <a:rPr lang="en-US" sz="2000" dirty="0"/>
                        <a:t>80.47</a:t>
                      </a:r>
                    </a:p>
                  </a:txBody>
                  <a:tcPr anchor="ctr">
                    <a:noFill/>
                  </a:tcPr>
                </a:tc>
                <a:tc>
                  <a:txBody>
                    <a:bodyPr/>
                    <a:lstStyle/>
                    <a:p>
                      <a:pPr algn="ctr"/>
                      <a:r>
                        <a:rPr lang="en-US" sz="2000" dirty="0"/>
                        <a:t>78.4</a:t>
                      </a:r>
                    </a:p>
                  </a:txBody>
                  <a:tcPr anchor="ctr">
                    <a:noFill/>
                  </a:tcPr>
                </a:tc>
                <a:extLst>
                  <a:ext uri="{0D108BD9-81ED-4DB2-BD59-A6C34878D82A}">
                    <a16:rowId xmlns:a16="http://schemas.microsoft.com/office/drawing/2014/main" val="70730942"/>
                  </a:ext>
                </a:extLst>
              </a:tr>
              <a:tr h="490242">
                <a:tc>
                  <a:txBody>
                    <a:bodyPr/>
                    <a:lstStyle/>
                    <a:p>
                      <a:pPr marL="0" marR="0" lvl="0" indent="0" algn="l" defTabSz="3135020" rtl="0" eaLnBrk="1" fontAlgn="auto" latinLnBrk="0" hangingPunct="1">
                        <a:lnSpc>
                          <a:spcPct val="100000"/>
                        </a:lnSpc>
                        <a:spcBef>
                          <a:spcPts val="0"/>
                        </a:spcBef>
                        <a:spcAft>
                          <a:spcPts val="0"/>
                        </a:spcAft>
                        <a:buClrTx/>
                        <a:buSzTx/>
                        <a:buFontTx/>
                        <a:buNone/>
                        <a:tabLst/>
                        <a:defRPr/>
                      </a:pPr>
                      <a:r>
                        <a:rPr lang="en-US" sz="2000" b="1" dirty="0"/>
                        <a:t>Naive Bayes(NB)</a:t>
                      </a:r>
                    </a:p>
                  </a:txBody>
                  <a:tcPr anchor="ctr"/>
                </a:tc>
                <a:tc>
                  <a:txBody>
                    <a:bodyPr/>
                    <a:lstStyle/>
                    <a:p>
                      <a:pPr algn="ctr"/>
                      <a:r>
                        <a:rPr lang="en-US" sz="2000" b="1" dirty="0">
                          <a:solidFill>
                            <a:schemeClr val="accent2">
                              <a:lumMod val="75000"/>
                            </a:schemeClr>
                          </a:solidFill>
                        </a:rPr>
                        <a:t>89.97</a:t>
                      </a:r>
                    </a:p>
                  </a:txBody>
                  <a:tcPr anchor="ctr"/>
                </a:tc>
                <a:tc>
                  <a:txBody>
                    <a:bodyPr/>
                    <a:lstStyle/>
                    <a:p>
                      <a:pPr algn="ctr"/>
                      <a:r>
                        <a:rPr lang="en-US" sz="2000" b="1" dirty="0">
                          <a:solidFill>
                            <a:schemeClr val="accent2">
                              <a:lumMod val="75000"/>
                            </a:schemeClr>
                          </a:solidFill>
                        </a:rPr>
                        <a:t>78.61</a:t>
                      </a:r>
                    </a:p>
                  </a:txBody>
                  <a:tcPr anchor="ctr"/>
                </a:tc>
                <a:extLst>
                  <a:ext uri="{0D108BD9-81ED-4DB2-BD59-A6C34878D82A}">
                    <a16:rowId xmlns:a16="http://schemas.microsoft.com/office/drawing/2014/main" val="1510287874"/>
                  </a:ext>
                </a:extLst>
              </a:tr>
            </a:tbl>
          </a:graphicData>
        </a:graphic>
      </p:graphicFrame>
      <p:sp>
        <p:nvSpPr>
          <p:cNvPr id="252" name="Text Box 68" descr="Blue tissue paper">
            <a:extLst>
              <a:ext uri="{FF2B5EF4-FFF2-40B4-BE49-F238E27FC236}">
                <a16:creationId xmlns:a16="http://schemas.microsoft.com/office/drawing/2014/main" id="{602CC6D4-429B-CC4A-4E03-EC532949C2D7}"/>
              </a:ext>
            </a:extLst>
          </p:cNvPr>
          <p:cNvSpPr txBox="1">
            <a:spLocks noChangeArrowheads="1"/>
          </p:cNvSpPr>
          <p:nvPr/>
        </p:nvSpPr>
        <p:spPr bwMode="auto">
          <a:xfrm>
            <a:off x="8913942" y="11712301"/>
            <a:ext cx="15039713"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altLang="en-US" sz="3600" b="1" dirty="0">
                <a:latin typeface="Times New Roman" panose="02020603050405020304" pitchFamily="18" charset="0"/>
              </a:rPr>
              <a:t>Methodologies</a:t>
            </a:r>
          </a:p>
        </p:txBody>
      </p:sp>
      <p:sp>
        <p:nvSpPr>
          <p:cNvPr id="28" name="TextBox 27">
            <a:extLst>
              <a:ext uri="{FF2B5EF4-FFF2-40B4-BE49-F238E27FC236}">
                <a16:creationId xmlns:a16="http://schemas.microsoft.com/office/drawing/2014/main" id="{5A9E22C2-7572-50DD-8916-5B550624BA5F}"/>
              </a:ext>
            </a:extLst>
          </p:cNvPr>
          <p:cNvSpPr txBox="1"/>
          <p:nvPr/>
        </p:nvSpPr>
        <p:spPr>
          <a:xfrm>
            <a:off x="910476" y="17195740"/>
            <a:ext cx="7752381" cy="3683060"/>
          </a:xfrm>
          <a:prstGeom prst="rect">
            <a:avLst/>
          </a:prstGeom>
          <a:noFill/>
        </p:spPr>
        <p:txBody>
          <a:bodyPr wrap="square" rtlCol="0">
            <a:spAutoFit/>
          </a:bodyPr>
          <a:lstStyle/>
          <a:p>
            <a:pPr algn="just">
              <a:spcAft>
                <a:spcPts val="800"/>
              </a:spcAft>
            </a:pPr>
            <a:r>
              <a:rPr lang="en-US" sz="2000" dirty="0">
                <a:latin typeface="Times New Roman" panose="02020603050405020304" pitchFamily="18" charset="0"/>
                <a:ea typeface="等线" panose="02010600030101010101" pitchFamily="2" charset="-122"/>
                <a:cs typeface="Arial" panose="020B0604020202020204" pitchFamily="34" charset="0"/>
              </a:rPr>
              <a:t>Understanding what audiences truly think about them can be a daunting task for movie studios. </a:t>
            </a:r>
          </a:p>
          <a:p>
            <a:pPr algn="just">
              <a:spcAft>
                <a:spcPts val="800"/>
              </a:spcAft>
            </a:pPr>
            <a:r>
              <a:rPr lang="en-US" sz="2000" b="1" dirty="0">
                <a:latin typeface="Times New Roman" panose="02020603050405020304" pitchFamily="18" charset="0"/>
                <a:ea typeface="等线" panose="02010600030101010101" pitchFamily="2" charset="-122"/>
                <a:cs typeface="Arial" panose="020B0604020202020204" pitchFamily="34" charset="0"/>
              </a:rPr>
              <a:t>Objective: </a:t>
            </a:r>
          </a:p>
          <a:p>
            <a:pPr algn="just">
              <a:spcAft>
                <a:spcPts val="800"/>
              </a:spcAft>
            </a:pPr>
            <a:r>
              <a:rPr lang="en-US" sz="2000" dirty="0">
                <a:latin typeface="Times New Roman" panose="02020603050405020304" pitchFamily="18" charset="0"/>
                <a:ea typeface="等线" panose="02010600030101010101" pitchFamily="2" charset="-122"/>
                <a:cs typeface="Arial" panose="020B0604020202020204" pitchFamily="34" charset="0"/>
              </a:rPr>
              <a:t>Develop and validate machine learning models capable of performing sentiment analysis on movie reviews. We aim to process and analyze these reviews to discern the underlying sentiments, providing studios with clear, actionable insights into audience perceptions. Through the assessment of model performance and sentiment distribution, our goal is to optimize the sentiment classification process, thus enhancing the ability of movie studios to understand and react to audience feedback and improving the overall movie-watching experience.</a:t>
            </a:r>
          </a:p>
        </p:txBody>
      </p:sp>
      <p:sp>
        <p:nvSpPr>
          <p:cNvPr id="32" name="Text Box 68" descr="Blue tissue paper">
            <a:extLst>
              <a:ext uri="{FF2B5EF4-FFF2-40B4-BE49-F238E27FC236}">
                <a16:creationId xmlns:a16="http://schemas.microsoft.com/office/drawing/2014/main" id="{7A9D4C63-3197-C243-F70D-E5D20167A900}"/>
              </a:ext>
            </a:extLst>
          </p:cNvPr>
          <p:cNvSpPr txBox="1">
            <a:spLocks noChangeArrowheads="1"/>
          </p:cNvSpPr>
          <p:nvPr/>
        </p:nvSpPr>
        <p:spPr bwMode="auto">
          <a:xfrm>
            <a:off x="787398" y="16504920"/>
            <a:ext cx="7998539" cy="640080"/>
          </a:xfrm>
          <a:prstGeom prst="rect">
            <a:avLst/>
          </a:prstGeom>
          <a:solidFill>
            <a:srgbClr val="F8F8F8"/>
          </a:solidFill>
          <a:ln w="38100">
            <a:solidFill>
              <a:srgbClr val="E21729"/>
            </a:solidFill>
            <a:miter lim="800000"/>
            <a:headEnd/>
            <a:tailEnd/>
          </a:ln>
        </p:spPr>
        <p:txBody>
          <a:bodyPr lIns="271705" tIns="135853" rIns="271705" bIns="135853"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3600" b="1" dirty="0">
                <a:latin typeface="Times New Roman" panose="02020603050405020304" pitchFamily="18" charset="0"/>
                <a:ea typeface="等线" panose="02010600030101010101" pitchFamily="2" charset="-122"/>
                <a:cs typeface="Arial" panose="020B0604020202020204" pitchFamily="34" charset="0"/>
              </a:rPr>
              <a:t>Challenging &amp; Objective</a:t>
            </a:r>
            <a:endParaRPr lang="en-US" altLang="en-US" sz="3600" b="1" dirty="0">
              <a:latin typeface="Times New Roman" panose="02020603050405020304" pitchFamily="18" charset="0"/>
            </a:endParaRPr>
          </a:p>
        </p:txBody>
      </p:sp>
      <p:sp>
        <p:nvSpPr>
          <p:cNvPr id="50" name="TextBox 49">
            <a:extLst>
              <a:ext uri="{FF2B5EF4-FFF2-40B4-BE49-F238E27FC236}">
                <a16:creationId xmlns:a16="http://schemas.microsoft.com/office/drawing/2014/main" id="{E8E968C9-2CC4-E9EC-6732-9F75D74A0A1A}"/>
              </a:ext>
            </a:extLst>
          </p:cNvPr>
          <p:cNvSpPr txBox="1"/>
          <p:nvPr/>
        </p:nvSpPr>
        <p:spPr>
          <a:xfrm>
            <a:off x="8928101" y="7315200"/>
            <a:ext cx="7687833" cy="4401205"/>
          </a:xfrm>
          <a:prstGeom prst="rect">
            <a:avLst/>
          </a:prstGeom>
          <a:noFill/>
        </p:spPr>
        <p:txBody>
          <a:bodyPr wrap="square">
            <a:spAutoFit/>
          </a:bodyPr>
          <a:lstStyle/>
          <a:p>
            <a:pPr algn="just"/>
            <a:r>
              <a:rPr lang="en-US" sz="2000" b="1" dirty="0">
                <a:latin typeface="Times New Roman" panose="02020603050405020304" pitchFamily="18" charset="0"/>
                <a:ea typeface="等线" panose="02010600030101010101" pitchFamily="2" charset="-122"/>
                <a:cs typeface="Arial" panose="020B0604020202020204" pitchFamily="34" charset="0"/>
              </a:rPr>
              <a:t>ML:</a:t>
            </a:r>
            <a:r>
              <a:rPr lang="en-US" sz="2000" dirty="0">
                <a:latin typeface="Times New Roman" panose="02020603050405020304" pitchFamily="18" charset="0"/>
                <a:ea typeface="等线" panose="02010600030101010101" pitchFamily="2" charset="-122"/>
                <a:cs typeface="Arial" panose="020B0604020202020204" pitchFamily="34" charset="0"/>
              </a:rPr>
              <a:t> Traditional machine learning algorithms have been widely used in sentiment analysis </a:t>
            </a:r>
            <a:r>
              <a:rPr lang="en-US" sz="2000" dirty="0">
                <a:latin typeface="Times New Roman" panose="02020603050405020304" pitchFamily="18" charset="0"/>
                <a:ea typeface="等线" panose="02010600030101010101" pitchFamily="2" charset="-122"/>
                <a:cs typeface="Times New Roman" panose="02020603050405020304" pitchFamily="18" charset="0"/>
              </a:rPr>
              <a:t>tasks due to their simplicity and effectiveness. In our project, we explored several traditional algorithms for sentiment analysis of IMDb movie reviews.</a:t>
            </a:r>
          </a:p>
          <a:p>
            <a:pPr marL="342900" indent="-342900" algn="just">
              <a:buFont typeface="Arial" panose="020B0604020202020204" pitchFamily="34" charset="0"/>
              <a:buChar char="•"/>
            </a:pPr>
            <a:r>
              <a:rPr lang="en-US" sz="2000" b="1" dirty="0">
                <a:effectLst/>
                <a:latin typeface="Times New Roman" panose="02020603050405020304" pitchFamily="18" charset="0"/>
                <a:ea typeface="等线" panose="02010600030101010101" pitchFamily="2" charset="-122"/>
                <a:cs typeface="Times New Roman" panose="02020603050405020304" pitchFamily="18" charset="0"/>
              </a:rPr>
              <a:t>NB</a:t>
            </a:r>
            <a:r>
              <a:rPr lang="en-US" sz="2000" b="1" dirty="0">
                <a:latin typeface="Times New Roman" panose="02020603050405020304" pitchFamily="18" charset="0"/>
                <a:ea typeface="等线" panose="02010600030101010101" pitchFamily="2" charset="-122"/>
                <a:cs typeface="Times New Roman" panose="02020603050405020304" pitchFamily="18" charset="0"/>
              </a:rPr>
              <a:t>:</a:t>
            </a:r>
            <a:r>
              <a:rPr lang="en-US" sz="2000" dirty="0">
                <a:effectLst/>
                <a:latin typeface="Times New Roman" panose="02020603050405020304" pitchFamily="18" charset="0"/>
                <a:ea typeface="等线" panose="02010600030101010101" pitchFamily="2" charset="-122"/>
                <a:cs typeface="Times New Roman" panose="02020603050405020304" pitchFamily="18" charset="0"/>
              </a:rPr>
              <a:t> an efficient probabilistic classifier that simplifies sentiment prediction in IMDb movie reviews by estimating the likelihood of each class based on input features.</a:t>
            </a:r>
            <a:endParaRPr lang="en-US" sz="2000" dirty="0">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2000" b="1" dirty="0">
                <a:effectLst/>
                <a:latin typeface="Times New Roman" panose="02020603050405020304" pitchFamily="18" charset="0"/>
                <a:ea typeface="等线" panose="02010600030101010101" pitchFamily="2" charset="-122"/>
                <a:cs typeface="Times New Roman" panose="02020603050405020304" pitchFamily="18" charset="0"/>
              </a:rPr>
              <a:t>SVM:</a:t>
            </a:r>
            <a:r>
              <a:rPr lang="en-US" sz="2000" dirty="0">
                <a:effectLst/>
                <a:latin typeface="Times New Roman" panose="02020603050405020304" pitchFamily="18" charset="0"/>
                <a:ea typeface="等线" panose="02010600030101010101" pitchFamily="2" charset="-122"/>
                <a:cs typeface="Times New Roman" panose="02020603050405020304" pitchFamily="18" charset="0"/>
              </a:rPr>
              <a:t> a supervised learning algorithm that excels in classifying movie reviews by identifying the best hyperplane to distinguish sentiment classes, handling high-dimensional and nonlinear data effectively.</a:t>
            </a:r>
          </a:p>
          <a:p>
            <a:pPr marL="342900" indent="-342900" algn="just">
              <a:buFont typeface="Arial" panose="020B0604020202020204" pitchFamily="34" charset="0"/>
              <a:buChar char="•"/>
            </a:pPr>
            <a:r>
              <a:rPr lang="en-GB" sz="2000" b="1" dirty="0" err="1">
                <a:latin typeface="Times New Roman" panose="02020603050405020304" pitchFamily="18" charset="0"/>
                <a:cs typeface="Times New Roman" panose="02020603050405020304" pitchFamily="18" charset="0"/>
              </a:rPr>
              <a:t>LReg</a:t>
            </a:r>
            <a:r>
              <a:rPr lang="en-GB" sz="2000" dirty="0">
                <a:latin typeface="Times New Roman" panose="02020603050405020304" pitchFamily="18" charset="0"/>
                <a:cs typeface="Times New Roman" panose="02020603050405020304" pitchFamily="18" charset="0"/>
              </a:rPr>
              <a:t>: is a straightforward algorithm that models sentiment class probabilities from input features and delivers competitive sentiment analysis in IMDb movie reviews</a:t>
            </a:r>
            <a:r>
              <a:rPr lang="en-GB" sz="2000" dirty="0"/>
              <a:t>.</a:t>
            </a:r>
          </a:p>
        </p:txBody>
      </p:sp>
      <p:sp>
        <p:nvSpPr>
          <p:cNvPr id="5" name="TextBox 4">
            <a:extLst>
              <a:ext uri="{FF2B5EF4-FFF2-40B4-BE49-F238E27FC236}">
                <a16:creationId xmlns:a16="http://schemas.microsoft.com/office/drawing/2014/main" id="{234815E4-92D7-5AEC-AEEA-3B4FB78BCD65}"/>
              </a:ext>
            </a:extLst>
          </p:cNvPr>
          <p:cNvSpPr txBox="1"/>
          <p:nvPr/>
        </p:nvSpPr>
        <p:spPr>
          <a:xfrm>
            <a:off x="8938986" y="4648200"/>
            <a:ext cx="7718512" cy="2554545"/>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NLP:</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Integrates AI, machine learning, and linguistics to analyze human language and is pivotal for sentiment analysis. In our IMDb reviews project, we utilize NLP for data preprocessing and employ techniques like Bag-of-Words and TF-IDF for feature extraction, which improves model accuracy in sentiment analysis. These methods enable us to derive significant insights for applications such as customer experience and social sentiment analysis.</a:t>
            </a:r>
            <a:endParaRPr lang="en-US"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694A7BF-44CC-A37A-4D16-EEA15643940A}"/>
              </a:ext>
            </a:extLst>
          </p:cNvPr>
          <p:cNvSpPr txBox="1"/>
          <p:nvPr/>
        </p:nvSpPr>
        <p:spPr>
          <a:xfrm>
            <a:off x="16783041" y="11104721"/>
            <a:ext cx="7003506" cy="700320"/>
          </a:xfrm>
          <a:prstGeom prst="rect">
            <a:avLst/>
          </a:prstGeom>
          <a:noFill/>
        </p:spPr>
        <p:txBody>
          <a:bodyPr wrap="square" rtlCol="0">
            <a:spAutoFit/>
          </a:bodyPr>
          <a:lstStyle/>
          <a:p>
            <a:pPr marL="270510" indent="-270510" algn="ctr">
              <a:lnSpc>
                <a:spcPct val="107000"/>
              </a:lnSpc>
              <a:spcAft>
                <a:spcPts val="800"/>
              </a:spcAft>
            </a:pPr>
            <a:r>
              <a:rPr lang="en-US" sz="1200" dirty="0">
                <a:latin typeface="Times New Roman" panose="02020603050405020304" pitchFamily="18" charset="0"/>
                <a:cs typeface="Times New Roman" panose="02020603050405020304" pitchFamily="18" charset="0"/>
              </a:rPr>
              <a:t>Ref :D. Shende, "Essential Machine Learning Algorithms," June 21, 2021.</a:t>
            </a:r>
          </a:p>
          <a:p>
            <a:endParaRPr lang="en-US" sz="2000" dirty="0">
              <a:latin typeface="Times New Roman" panose="02020603050405020304" pitchFamily="18" charset="0"/>
              <a:cs typeface="Times New Roman" panose="02020603050405020304" pitchFamily="18" charset="0"/>
            </a:endParaRPr>
          </a:p>
        </p:txBody>
      </p:sp>
      <p:pic>
        <p:nvPicPr>
          <p:cNvPr id="33" name="Picture 32" descr="A diagram of a computer process&#10;&#10;Description automatically generated">
            <a:extLst>
              <a:ext uri="{FF2B5EF4-FFF2-40B4-BE49-F238E27FC236}">
                <a16:creationId xmlns:a16="http://schemas.microsoft.com/office/drawing/2014/main" id="{E86DAD14-2125-5000-64D8-70CD9647FA6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7880" b="8109"/>
          <a:stretch/>
        </p:blipFill>
        <p:spPr>
          <a:xfrm>
            <a:off x="9292287" y="12480443"/>
            <a:ext cx="14531262" cy="3118676"/>
          </a:xfrm>
          <a:prstGeom prst="rect">
            <a:avLst/>
          </a:prstGeom>
        </p:spPr>
      </p:pic>
      <p:graphicFrame>
        <p:nvGraphicFramePr>
          <p:cNvPr id="4" name="Table 3">
            <a:extLst>
              <a:ext uri="{FF2B5EF4-FFF2-40B4-BE49-F238E27FC236}">
                <a16:creationId xmlns:a16="http://schemas.microsoft.com/office/drawing/2014/main" id="{996D6CCF-12A8-124E-4BCD-C901E267252D}"/>
              </a:ext>
            </a:extLst>
          </p:cNvPr>
          <p:cNvGraphicFramePr>
            <a:graphicFrameLocks noGrp="1"/>
          </p:cNvGraphicFramePr>
          <p:nvPr>
            <p:extLst>
              <p:ext uri="{D42A27DB-BD31-4B8C-83A1-F6EECF244321}">
                <p14:modId xmlns:p14="http://schemas.microsoft.com/office/powerpoint/2010/main" val="3737033984"/>
              </p:ext>
            </p:extLst>
          </p:nvPr>
        </p:nvGraphicFramePr>
        <p:xfrm>
          <a:off x="9292287" y="15532189"/>
          <a:ext cx="14369072" cy="5151120"/>
        </p:xfrm>
        <a:graphic>
          <a:graphicData uri="http://schemas.openxmlformats.org/drawingml/2006/table">
            <a:tbl>
              <a:tblPr firstRow="1" bandRow="1">
                <a:tableStyleId>{5DA37D80-6434-44D0-A028-1B22A696006F}</a:tableStyleId>
              </a:tblPr>
              <a:tblGrid>
                <a:gridCol w="3814113">
                  <a:extLst>
                    <a:ext uri="{9D8B030D-6E8A-4147-A177-3AD203B41FA5}">
                      <a16:colId xmlns:a16="http://schemas.microsoft.com/office/drawing/2014/main" val="1919952415"/>
                    </a:ext>
                  </a:extLst>
                </a:gridCol>
                <a:gridCol w="3370423">
                  <a:extLst>
                    <a:ext uri="{9D8B030D-6E8A-4147-A177-3AD203B41FA5}">
                      <a16:colId xmlns:a16="http://schemas.microsoft.com/office/drawing/2014/main" val="2615566734"/>
                    </a:ext>
                  </a:extLst>
                </a:gridCol>
                <a:gridCol w="4097177">
                  <a:extLst>
                    <a:ext uri="{9D8B030D-6E8A-4147-A177-3AD203B41FA5}">
                      <a16:colId xmlns:a16="http://schemas.microsoft.com/office/drawing/2014/main" val="3529590985"/>
                    </a:ext>
                  </a:extLst>
                </a:gridCol>
                <a:gridCol w="3087359">
                  <a:extLst>
                    <a:ext uri="{9D8B030D-6E8A-4147-A177-3AD203B41FA5}">
                      <a16:colId xmlns:a16="http://schemas.microsoft.com/office/drawing/2014/main" val="429791605"/>
                    </a:ext>
                  </a:extLst>
                </a:gridCol>
              </a:tblGrid>
              <a:tr h="370840">
                <a:tc>
                  <a:txBody>
                    <a:bodyPr/>
                    <a:lstStyle/>
                    <a:p>
                      <a:pPr algn="ctr"/>
                      <a:r>
                        <a:rPr lang="en-US" sz="2000" dirty="0"/>
                        <a:t>Kaggle	</a:t>
                      </a:r>
                    </a:p>
                  </a:txBody>
                  <a:tcPr>
                    <a:solidFill>
                      <a:schemeClr val="accent2">
                        <a:lumMod val="40000"/>
                        <a:lumOff val="60000"/>
                      </a:schemeClr>
                    </a:solidFill>
                  </a:tcPr>
                </a:tc>
                <a:tc>
                  <a:txBody>
                    <a:bodyPr/>
                    <a:lstStyle/>
                    <a:p>
                      <a:pPr algn="ctr" fontAlgn="b"/>
                      <a:r>
                        <a:rPr lang="en-US" sz="2000" b="1" dirty="0">
                          <a:effectLst/>
                        </a:rPr>
                        <a:t>EDA</a:t>
                      </a:r>
                    </a:p>
                  </a:txBody>
                  <a:tcPr anchor="b">
                    <a:solidFill>
                      <a:schemeClr val="accent2">
                        <a:lumMod val="40000"/>
                        <a:lumOff val="60000"/>
                      </a:schemeClr>
                    </a:solidFill>
                  </a:tcPr>
                </a:tc>
                <a:tc>
                  <a:txBody>
                    <a:bodyPr/>
                    <a:lstStyle/>
                    <a:p>
                      <a:pPr algn="ctr" fontAlgn="b"/>
                      <a:r>
                        <a:rPr lang="en-US" sz="2000" b="1" dirty="0">
                          <a:effectLst/>
                        </a:rPr>
                        <a:t>NLP</a:t>
                      </a:r>
                    </a:p>
                  </a:txBody>
                  <a:tcPr anchor="b">
                    <a:solidFill>
                      <a:schemeClr val="accent2">
                        <a:lumMod val="40000"/>
                        <a:lumOff val="60000"/>
                      </a:schemeClr>
                    </a:solidFill>
                  </a:tcPr>
                </a:tc>
                <a:tc>
                  <a:txBody>
                    <a:bodyPr/>
                    <a:lstStyle/>
                    <a:p>
                      <a:pPr algn="ctr"/>
                      <a:r>
                        <a:rPr lang="en-US" sz="2000" b="1" i="0" kern="1200" dirty="0">
                          <a:solidFill>
                            <a:schemeClr val="tx1"/>
                          </a:solidFill>
                          <a:effectLst/>
                          <a:latin typeface="+mn-lt"/>
                          <a:ea typeface="+mn-ea"/>
                          <a:cs typeface="+mn-cs"/>
                        </a:rPr>
                        <a:t>ML</a:t>
                      </a:r>
                      <a:endParaRPr lang="en-US" sz="2000" dirty="0"/>
                    </a:p>
                  </a:txBody>
                  <a:tcPr>
                    <a:solidFill>
                      <a:schemeClr val="accent2">
                        <a:lumMod val="40000"/>
                        <a:lumOff val="60000"/>
                      </a:schemeClr>
                    </a:solidFill>
                  </a:tcPr>
                </a:tc>
                <a:extLst>
                  <a:ext uri="{0D108BD9-81ED-4DB2-BD59-A6C34878D82A}">
                    <a16:rowId xmlns:a16="http://schemas.microsoft.com/office/drawing/2014/main" val="3876507984"/>
                  </a:ext>
                </a:extLst>
              </a:tr>
              <a:tr h="124371">
                <a:tc>
                  <a:txBody>
                    <a:bodyPr/>
                    <a:lstStyle/>
                    <a:p>
                      <a:pPr algn="just"/>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Acquire a comprehensive 320,000-row, 16-column dataset from Kaggle and ensure data integrity through rigorous checks for null values and duplicated rows, ensuring reliability for subsequent analysis.</a:t>
                      </a:r>
                    </a:p>
                  </a:txBody>
                  <a:tcPr>
                    <a:noFill/>
                  </a:tcPr>
                </a:tc>
                <a:tc rowSpan="2">
                  <a:txBody>
                    <a:bodyPr/>
                    <a:lstStyle/>
                    <a:p>
                      <a:pPr algn="just"/>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Visualize sentiment distribution within the dataset using </a:t>
                      </a:r>
                      <a:r>
                        <a:rPr lang="en-US" sz="2000" dirty="0" err="1">
                          <a:latin typeface="Times New Roman" panose="02020603050405020304" pitchFamily="18" charset="0"/>
                          <a:cs typeface="Times New Roman" panose="02020603050405020304" pitchFamily="18" charset="0"/>
                        </a:rPr>
                        <a:t>seaborn's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countplot</a:t>
                      </a:r>
                      <a:r>
                        <a:rPr lang="en-US" sz="2000" dirty="0">
                          <a:latin typeface="Times New Roman" panose="02020603050405020304" pitchFamily="18" charset="0"/>
                          <a:cs typeface="Times New Roman" panose="02020603050405020304" pitchFamily="18" charset="0"/>
                        </a:rPr>
                        <a:t> function, distinguishing between positive and negative sentiments.</a:t>
                      </a:r>
                    </a:p>
                  </a:txBody>
                  <a:tcPr>
                    <a:noFill/>
                  </a:tcPr>
                </a:tc>
                <a:tc>
                  <a:txBody>
                    <a:bodyPr/>
                    <a:lstStyle/>
                    <a:p>
                      <a:pPr algn="just"/>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Perform preprocessing tasks tailored for sentiment analysis, including text cleaning, tokenization, stop word filtering, negation handling, and stemming.</a:t>
                      </a:r>
                    </a:p>
                  </a:txBody>
                  <a:tcPr>
                    <a:noFill/>
                  </a:tcPr>
                </a:tc>
                <a:tc rowSpan="2">
                  <a:txBody>
                    <a:bodyPr/>
                    <a:lstStyle/>
                    <a:p>
                      <a:pPr algn="just"/>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Train and evaluate machine learning models for sentiment classification to inform decision-making in the movie industry.</a:t>
                      </a:r>
                    </a:p>
                  </a:txBody>
                  <a:tcPr>
                    <a:noFill/>
                  </a:tcPr>
                </a:tc>
                <a:extLst>
                  <a:ext uri="{0D108BD9-81ED-4DB2-BD59-A6C34878D82A}">
                    <a16:rowId xmlns:a16="http://schemas.microsoft.com/office/drawing/2014/main" val="1851116626"/>
                  </a:ext>
                </a:extLst>
              </a:tr>
              <a:tr h="370840">
                <a:tc>
                  <a:txBody>
                    <a:bodyPr/>
                    <a:lstStyle/>
                    <a:p>
                      <a:pPr algn="just"/>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Conduct a thorough data integrity check to ensure the reliability of the dataset by examining for null values and duplicated rows.</a:t>
                      </a:r>
                    </a:p>
                  </a:txBody>
                  <a:tcPr/>
                </a:tc>
                <a:tc vMerge="1">
                  <a:txBody>
                    <a:bodyPr/>
                    <a:lstStyle/>
                    <a:p>
                      <a:endParaRPr lang="en-US" dirty="0"/>
                    </a:p>
                  </a:txBody>
                  <a:tcPr/>
                </a:tc>
                <a:tc>
                  <a:txBody>
                    <a:bodyPr/>
                    <a:lstStyle/>
                    <a:p>
                      <a:pPr algn="just"/>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Transform text data into TFIDF feature matrices using both bag of words (BOW) and Term Frequency-Inverse Document Frequency (TFIDF) models, then label the sentiment data and partition it into training and testing subsets to facilitate sentiment analysis tasks.</a:t>
                      </a:r>
                    </a:p>
                  </a:txBody>
                  <a:tcPr/>
                </a:tc>
                <a:tc vMerge="1">
                  <a:txBody>
                    <a:bodyPr/>
                    <a:lstStyle/>
                    <a:p>
                      <a:endParaRPr lang="en-US" dirty="0"/>
                    </a:p>
                  </a:txBody>
                  <a:tcPr/>
                </a:tc>
                <a:extLst>
                  <a:ext uri="{0D108BD9-81ED-4DB2-BD59-A6C34878D82A}">
                    <a16:rowId xmlns:a16="http://schemas.microsoft.com/office/drawing/2014/main" val="157327904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1145</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等线</vt:lpstr>
      <vt:lpstr>ＭＳ Ｐゴシック</vt:lpstr>
      <vt:lpstr>Arial</vt:lpstr>
      <vt:lpstr>Calibri</vt:lpstr>
      <vt:lpstr>Tahoma</vt:lpstr>
      <vt:lpstr>Times New Roman</vt:lpstr>
      <vt:lpstr>Office Theme</vt:lpstr>
      <vt:lpstr>PowerPoint Presentation</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drourke</dc:creator>
  <cp:lastModifiedBy>Khald Aboalayon</cp:lastModifiedBy>
  <cp:revision>72</cp:revision>
  <dcterms:created xsi:type="dcterms:W3CDTF">2012-05-15T16:13:30Z</dcterms:created>
  <dcterms:modified xsi:type="dcterms:W3CDTF">2024-03-06T03:49:52Z</dcterms:modified>
</cp:coreProperties>
</file>