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4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0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40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34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84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6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6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2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4E612-C62F-4BC9-99D1-6F2FA4211A3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274105-ACC4-471E-B52F-1919F285A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6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7BFA-0FFE-4535-99E4-478AD56FF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113E7-713A-417D-A9F6-8A7D1D419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3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19B2-C44E-4607-9EAB-88F91680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3673-EAB1-457B-AF51-8D3C037E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bi variate analysis we could understand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can observe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MSSubClass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having outliers are found in high in 20,50,60,80 &amp; 120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MSZoning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RL,RM LOTSHAPE IR1, Reg, IR2 Single Family is costlier in Building Type and Northridge is closer in Neighborhood place.</a:t>
            </a:r>
          </a:p>
          <a:p>
            <a:r>
              <a:rPr lang="en-US" dirty="0"/>
              <a:t>Gable Roofing with Standard (Composite) Shingle material is costlier comparatively.</a:t>
            </a:r>
          </a:p>
          <a:p>
            <a:r>
              <a:rPr lang="en-US" dirty="0"/>
              <a:t>Poured </a:t>
            </a:r>
            <a:r>
              <a:rPr lang="en-US" dirty="0" err="1"/>
              <a:t>Contrete</a:t>
            </a:r>
            <a:r>
              <a:rPr lang="en-US" dirty="0"/>
              <a:t> Foundation and Excellent Basement Quality and with condition Typical - slight dampness property is costlier</a:t>
            </a:r>
          </a:p>
        </p:txBody>
      </p:sp>
    </p:spTree>
    <p:extLst>
      <p:ext uri="{BB962C8B-B14F-4D97-AF65-F5344CB8AC3E}">
        <p14:creationId xmlns:p14="http://schemas.microsoft.com/office/powerpoint/2010/main" val="384533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A203-DE65-44DC-B991-7721F020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B111-BDD2-4B0F-83A2-4152B14A6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 Air conditioned property with Standard Circuit Breakers &amp; Romex and excellent kitchen Quality with max of 11 rooms house is costlier</a:t>
            </a:r>
          </a:p>
          <a:p>
            <a:r>
              <a:rPr lang="en-US" dirty="0"/>
              <a:t>Three Fire place and good garage with # cars parking area is costlier</a:t>
            </a:r>
          </a:p>
          <a:p>
            <a:r>
              <a:rPr lang="en-US" dirty="0"/>
              <a:t>Excellent heating Quality in Gas forced warm air furnace and Gas hot water or steam heat is higher.</a:t>
            </a:r>
          </a:p>
          <a:p>
            <a:r>
              <a:rPr lang="en-US" dirty="0"/>
              <a:t>Paved Driveway with excellent pool condition, properly fenced with Tennis Court month sold is 7 is very costly.</a:t>
            </a:r>
          </a:p>
          <a:p>
            <a:r>
              <a:rPr lang="en-US" dirty="0"/>
              <a:t>year sold at 2007 with sale deed type Warranty Deed - Conventional Home was not completed when last assessed is costlier in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93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193B-DD17-4C60-BEAD-C83BEDAB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preperation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C81A-D767-42AD-9C49-766BEFB85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Listed out all numerical and non numerical columns in two different categories</a:t>
            </a:r>
          </a:p>
          <a:p>
            <a:r>
              <a:rPr lang="en-US" dirty="0"/>
              <a:t>Since in </a:t>
            </a:r>
            <a:r>
              <a:rPr lang="en-US" dirty="0" err="1"/>
              <a:t>zscore</a:t>
            </a:r>
            <a:r>
              <a:rPr lang="en-US" dirty="0"/>
              <a:t> and quantile method outliers removing process huge data were lost we dint use removing outliers step</a:t>
            </a:r>
          </a:p>
          <a:p>
            <a:r>
              <a:rPr lang="en-US" dirty="0"/>
              <a:t>Dummies were used to categorical items</a:t>
            </a:r>
          </a:p>
          <a:p>
            <a:r>
              <a:rPr lang="en-US" dirty="0"/>
              <a:t>And joined both numerical and non numerical columns together and named it </a:t>
            </a:r>
            <a:r>
              <a:rPr lang="en-US" dirty="0" err="1"/>
              <a:t>df_final</a:t>
            </a:r>
            <a:r>
              <a:rPr lang="en-US" dirty="0"/>
              <a:t> which has 298 columns</a:t>
            </a:r>
          </a:p>
          <a:p>
            <a:r>
              <a:rPr lang="en-US" dirty="0"/>
              <a:t>Dropped original columns were dummies were created for non numerical items and got columns down to 255</a:t>
            </a:r>
          </a:p>
          <a:p>
            <a:r>
              <a:rPr lang="en-US" dirty="0"/>
              <a:t>Applied train  test split</a:t>
            </a:r>
          </a:p>
          <a:p>
            <a:r>
              <a:rPr lang="en-US" dirty="0"/>
              <a:t>Standard scaler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6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9E8E-D4E3-40BE-9B27-57C590F6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C7ADE-94B4-4338-A0C5-2DE6ADEE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ridge and lasso regressors</a:t>
            </a:r>
          </a:p>
          <a:p>
            <a:r>
              <a:rPr lang="en-US" dirty="0" err="1"/>
              <a:t>GridsearchCV</a:t>
            </a:r>
            <a:r>
              <a:rPr lang="en-US" dirty="0"/>
              <a:t> and found alpha 7 was the best cv</a:t>
            </a:r>
          </a:p>
          <a:p>
            <a:r>
              <a:rPr lang="en-US" dirty="0" err="1"/>
              <a:t>plottED</a:t>
            </a:r>
            <a:r>
              <a:rPr lang="en-US" dirty="0"/>
              <a:t> mean test and train scores with alpha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65C7D-7852-49AC-83F3-C548AD8E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318" y="3429000"/>
            <a:ext cx="8034057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5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4C7C-F1C5-44CE-9C37-0D565B1F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B367-8B93-446C-B604-E8ABF4BF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Understood error distribution in both models and both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4E928-A3FD-41B2-BD22-30D5FBF6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94" y="2294966"/>
            <a:ext cx="8917081" cy="38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8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3C93-0760-4065-9B09-BA892634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40A9-07DC-45D6-9B2E-BB3512B7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and coefficient was derived for each model</a:t>
            </a:r>
          </a:p>
          <a:p>
            <a:r>
              <a:rPr lang="en-US" dirty="0"/>
              <a:t>Identified important features, excluding dummies</a:t>
            </a:r>
          </a:p>
          <a:p>
            <a:r>
              <a:rPr lang="en-US" dirty="0"/>
              <a:t>variables with positive and negative coefficients was observed separately</a:t>
            </a:r>
          </a:p>
          <a:p>
            <a:r>
              <a:rPr lang="en-US" dirty="0"/>
              <a:t>Again tested in lasso and ridge by doubling alpha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1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F1A0-ADFB-4462-A5EC-08E7A702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0E02-6A23-4717-8FB5-D7C2F203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A466D-7294-4D3F-ADEB-26A8CC8F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9912"/>
            <a:ext cx="8377237" cy="20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2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370A-7A4C-46A2-9D2A-08ECA3CC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801B-46AD-4731-8FEA-969B00D2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doubling alpha value score is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0A73E-F5C5-4250-A8BE-1E118D342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3" y="2245938"/>
            <a:ext cx="6392396" cy="203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69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4E5E-BD47-4628-9891-76CE30F6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B517-C4EA-4490-B848-DE6546E6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before doubling alpha the score predicted were best for the model and finalized it as best fit model</a:t>
            </a:r>
          </a:p>
        </p:txBody>
      </p:sp>
    </p:spTree>
    <p:extLst>
      <p:ext uri="{BB962C8B-B14F-4D97-AF65-F5344CB8AC3E}">
        <p14:creationId xmlns:p14="http://schemas.microsoft.com/office/powerpoint/2010/main" val="266953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3407-4A97-493C-9E6E-869A6F06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1B90-23F7-4C7A-BD93-0DF739DA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problem statement and understanding</a:t>
            </a:r>
          </a:p>
          <a:p>
            <a:r>
              <a:rPr lang="en-US" dirty="0">
                <a:effectLst/>
              </a:rPr>
              <a:t>EDA steps and visualizations</a:t>
            </a:r>
          </a:p>
          <a:p>
            <a:r>
              <a:rPr lang="en-US" dirty="0">
                <a:effectLst/>
              </a:rPr>
              <a:t>Steps and assumptions used to complete the project</a:t>
            </a:r>
          </a:p>
          <a:p>
            <a:r>
              <a:rPr lang="en-US" dirty="0">
                <a:effectLst/>
              </a:rPr>
              <a:t>model dashboard</a:t>
            </a:r>
          </a:p>
          <a:p>
            <a:r>
              <a:rPr lang="en-US" dirty="0">
                <a:effectLst/>
              </a:rPr>
              <a:t>finalized model</a:t>
            </a:r>
          </a:p>
          <a:p>
            <a:r>
              <a:rPr lang="en-US" dirty="0">
                <a:effectLst/>
              </a:rPr>
              <a:t>conclusion.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1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5D5E-CB3B-4495-89E2-1D8D5333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6C8D-780A-49CB-BCF5-EF633EFF3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 US-based housing company named Surprise Housing wants to enter Australian market and so the company is looking at prospective properties to buy to enter the market.</a:t>
            </a:r>
          </a:p>
          <a:p>
            <a:pPr marL="0" indent="0">
              <a:buNone/>
            </a:pPr>
            <a:r>
              <a:rPr lang="en-US" dirty="0">
                <a:solidFill>
                  <a:srgbClr val="24292E"/>
                </a:solidFill>
                <a:latin typeface="-apple-system"/>
              </a:rPr>
              <a:t>We are supposed to 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build a regression model using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regularisation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in order to predict the actual value of the prospective properties and decide whether to invest in them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9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FB60-BB3D-4A37-8722-4C9CDBB5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>
                <a:effectLst/>
              </a:rPr>
              <a:t>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DA6E8-BDA8-4AAF-8DCD-D2CD92CB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required to understand the big dataset and understand the variables effecting house prices </a:t>
            </a:r>
          </a:p>
          <a:p>
            <a:r>
              <a:rPr lang="en-US" dirty="0"/>
              <a:t>Predict the housing prices with those important attributes and maximum accuracy</a:t>
            </a:r>
          </a:p>
          <a:p>
            <a:r>
              <a:rPr lang="en-US" dirty="0"/>
              <a:t>Since we have 1460 columns with 81 variables with null values it is challenging to understand null columns and fill appropriate values.</a:t>
            </a:r>
          </a:p>
          <a:p>
            <a:r>
              <a:rPr lang="en-US" dirty="0"/>
              <a:t>Co-relation has to be made on complete dataset hence dividing and analyzing cannot be used as solution.</a:t>
            </a:r>
          </a:p>
        </p:txBody>
      </p:sp>
    </p:spTree>
    <p:extLst>
      <p:ext uri="{BB962C8B-B14F-4D97-AF65-F5344CB8AC3E}">
        <p14:creationId xmlns:p14="http://schemas.microsoft.com/office/powerpoint/2010/main" val="426192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10DB-C8B1-4787-A631-F64426A9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Understanding the 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EE0F-81C9-43ED-8E42-7CA734FCC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80 </a:t>
            </a:r>
            <a:r>
              <a:rPr lang="en-US" dirty="0" err="1"/>
              <a:t>coumns</a:t>
            </a:r>
            <a:r>
              <a:rPr lang="en-US" dirty="0"/>
              <a:t> consisting of integer </a:t>
            </a:r>
            <a:r>
              <a:rPr lang="en-US" dirty="0" err="1"/>
              <a:t>type,object</a:t>
            </a:r>
            <a:r>
              <a:rPr lang="en-US" dirty="0"/>
              <a:t> type and float</a:t>
            </a:r>
          </a:p>
          <a:p>
            <a:r>
              <a:rPr lang="en-US" dirty="0"/>
              <a:t>Id column was first unique column which is similar to index so we deleted it</a:t>
            </a:r>
          </a:p>
          <a:p>
            <a:r>
              <a:rPr lang="en-US" dirty="0"/>
              <a:t>Since data contains Nan values and pictorial diagram we couldn’t recognize all the columns hence divided  data into four equal sets df_train1, df_train2, df_train3, df_train4 and target column to predict sales price </a:t>
            </a:r>
            <a:r>
              <a:rPr lang="en-US" dirty="0" err="1"/>
              <a:t>df_Target</a:t>
            </a:r>
            <a:endParaRPr lang="en-US" dirty="0"/>
          </a:p>
          <a:p>
            <a:r>
              <a:rPr lang="en-US" dirty="0"/>
              <a:t>All four data sets are analyzed separately, viewed categorical variables and numerical variables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1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33C8-0A6E-4CA3-82D2-DF0BB5F2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Understanding the 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0D44-C6AD-4678-8159-A8FCB43A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divided data helped treat nan values categorical items were replaced with string and numerical data with median and mode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0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BDB9-D9B2-47A4-8293-FEBE89C9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EDA steps and 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C9DE-5D44-4B36-97E9-058CEF61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Codes like </a:t>
            </a:r>
            <a:r>
              <a:rPr lang="en-US" dirty="0" err="1"/>
              <a:t>dtypes</a:t>
            </a:r>
            <a:r>
              <a:rPr lang="en-US" dirty="0"/>
              <a:t>, .info, null, </a:t>
            </a:r>
            <a:r>
              <a:rPr lang="en-US" dirty="0" err="1"/>
              <a:t>msno.bar</a:t>
            </a:r>
            <a:r>
              <a:rPr lang="en-US" dirty="0"/>
              <a:t> helped us understand the data </a:t>
            </a:r>
          </a:p>
          <a:p>
            <a:r>
              <a:rPr lang="en-US" dirty="0"/>
              <a:t>Found all unique items in each column </a:t>
            </a:r>
          </a:p>
          <a:p>
            <a:r>
              <a:rPr lang="en-US" dirty="0"/>
              <a:t>Replaced Nan items similar to those unique items in case categorical items</a:t>
            </a:r>
          </a:p>
          <a:p>
            <a:r>
              <a:rPr lang="en-US" dirty="0"/>
              <a:t>Numerical values were understood in csv file and treated them accordingly</a:t>
            </a:r>
          </a:p>
          <a:p>
            <a:r>
              <a:rPr lang="en-US" dirty="0"/>
              <a:t>Statistical tools – Describe and Correlation was used to understand the 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546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C966-82F6-49E9-8FDF-EF2882AB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B0D3-88D7-4D6F-9E77-355B7DA0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describe option we found </a:t>
            </a:r>
            <a:r>
              <a:rPr lang="en-US" dirty="0" err="1"/>
              <a:t>MSSubClass</a:t>
            </a:r>
            <a:r>
              <a:rPr lang="en-US" dirty="0"/>
              <a:t>, </a:t>
            </a:r>
            <a:r>
              <a:rPr lang="en-US" dirty="0" err="1"/>
              <a:t>LotFrontage</a:t>
            </a:r>
            <a:r>
              <a:rPr lang="en-US" dirty="0"/>
              <a:t>, </a:t>
            </a:r>
            <a:r>
              <a:rPr lang="en-US" dirty="0" err="1"/>
              <a:t>LotArea</a:t>
            </a:r>
            <a:r>
              <a:rPr lang="en-US" dirty="0"/>
              <a:t>, </a:t>
            </a:r>
            <a:r>
              <a:rPr lang="en-US" dirty="0" err="1"/>
              <a:t>OverallCond</a:t>
            </a:r>
            <a:r>
              <a:rPr lang="en-US" dirty="0"/>
              <a:t>, </a:t>
            </a:r>
            <a:r>
              <a:rPr lang="en-US" dirty="0" err="1"/>
              <a:t>MasVnrArea</a:t>
            </a:r>
            <a:r>
              <a:rPr lang="en-US" dirty="0"/>
              <a:t>, BsmtFinSF1, BsmtFinSF2, </a:t>
            </a:r>
            <a:r>
              <a:rPr lang="en-US" dirty="0" err="1"/>
              <a:t>BsmtUnfSF</a:t>
            </a:r>
            <a:r>
              <a:rPr lang="en-US" dirty="0"/>
              <a:t>, </a:t>
            </a:r>
            <a:r>
              <a:rPr lang="en-US" dirty="0" err="1"/>
              <a:t>TotalBsmtSF</a:t>
            </a:r>
            <a:r>
              <a:rPr lang="en-US" dirty="0"/>
              <a:t>, GarageYrBlt,1stFlrSF,2ndFlrS were the columns having high variations and data was not evenly spread.</a:t>
            </a:r>
          </a:p>
          <a:p>
            <a:r>
              <a:rPr lang="en-US" dirty="0"/>
              <a:t>Combined all divided dataset and understood their correlation between variables </a:t>
            </a:r>
          </a:p>
          <a:p>
            <a:r>
              <a:rPr lang="en-US" dirty="0"/>
              <a:t>Dropped 1stFlrSF, </a:t>
            </a:r>
            <a:r>
              <a:rPr lang="en-US" dirty="0" err="1"/>
              <a:t>Garagearea</a:t>
            </a:r>
            <a:r>
              <a:rPr lang="en-US" dirty="0"/>
              <a:t>, </a:t>
            </a:r>
            <a:r>
              <a:rPr lang="en-US" dirty="0" err="1"/>
              <a:t>Totrmsabvgrd</a:t>
            </a:r>
            <a:r>
              <a:rPr lang="en-US" dirty="0"/>
              <a:t> as this columns had comparatively high correlation </a:t>
            </a:r>
          </a:p>
          <a:p>
            <a:r>
              <a:rPr lang="en-US" dirty="0"/>
              <a:t>In bi variate analysis u </a:t>
            </a:r>
            <a:r>
              <a:rPr lang="en-US" dirty="0" err="1"/>
              <a:t>nderstood</a:t>
            </a:r>
            <a:r>
              <a:rPr lang="en-US" dirty="0"/>
              <a:t> the data distribution and outliers </a:t>
            </a:r>
          </a:p>
        </p:txBody>
      </p:sp>
    </p:spTree>
    <p:extLst>
      <p:ext uri="{BB962C8B-B14F-4D97-AF65-F5344CB8AC3E}">
        <p14:creationId xmlns:p14="http://schemas.microsoft.com/office/powerpoint/2010/main" val="46913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199B4-009B-4C5F-B9C2-E0379925C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4" y="1039906"/>
            <a:ext cx="9340663" cy="51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502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874</TotalTime>
  <Words>765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Helvetica Neue</vt:lpstr>
      <vt:lpstr>Trebuchet MS</vt:lpstr>
      <vt:lpstr>Wingdings 3</vt:lpstr>
      <vt:lpstr>Facet</vt:lpstr>
      <vt:lpstr>PowerPoint Presentation</vt:lpstr>
      <vt:lpstr>CONTENTS</vt:lpstr>
      <vt:lpstr>Objective</vt:lpstr>
      <vt:lpstr>Problem statement</vt:lpstr>
      <vt:lpstr>Understanding the columns</vt:lpstr>
      <vt:lpstr>Understanding the columns</vt:lpstr>
      <vt:lpstr>EDA steps and Data visualization</vt:lpstr>
      <vt:lpstr>Data visualization</vt:lpstr>
      <vt:lpstr>PowerPoint Presentation</vt:lpstr>
      <vt:lpstr>Data visualization</vt:lpstr>
      <vt:lpstr>Data visualization</vt:lpstr>
      <vt:lpstr>Data preperation</vt:lpstr>
      <vt:lpstr>Model building</vt:lpstr>
      <vt:lpstr>Conclusion</vt:lpstr>
      <vt:lpstr>Conclusion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919886513340</dc:creator>
  <cp:lastModifiedBy>919886513340</cp:lastModifiedBy>
  <cp:revision>11</cp:revision>
  <dcterms:created xsi:type="dcterms:W3CDTF">2021-06-06T11:17:19Z</dcterms:created>
  <dcterms:modified xsi:type="dcterms:W3CDTF">2021-06-07T01:51:28Z</dcterms:modified>
</cp:coreProperties>
</file>