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6" r:id="rId21"/>
    <p:sldId id="277" r:id="rId22"/>
    <p:sldId id="278" r:id="rId23"/>
    <p:sldId id="279" r:id="rId24"/>
    <p:sldId id="280" r:id="rId25"/>
    <p:sldId id="281" r:id="rId26"/>
    <p:sldId id="28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4" d="100"/>
          <a:sy n="44" d="100"/>
        </p:scale>
        <p:origin x="129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FD42BB2-75C6-4F6E-AC66-0C41B7B0F2CF}" type="datetimeFigureOut">
              <a:rPr lang="en-US" smtClean="0"/>
              <a:t>7/12/2021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71A6189-E0E9-4515-9753-6AF14C87ECB7}" type="slidenum">
              <a:rPr lang="en-US" smtClean="0"/>
              <a:t>‹#›</a:t>
            </a:fld>
            <a:endParaRPr lang="en-US"/>
          </a:p>
        </p:txBody>
      </p:sp>
    </p:spTree>
    <p:extLst>
      <p:ext uri="{BB962C8B-B14F-4D97-AF65-F5344CB8AC3E}">
        <p14:creationId xmlns:p14="http://schemas.microsoft.com/office/powerpoint/2010/main" val="3634001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D42BB2-75C6-4F6E-AC66-0C41B7B0F2CF}" type="datetimeFigureOut">
              <a:rPr lang="en-US" smtClean="0"/>
              <a:t>7/12/2021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71A6189-E0E9-4515-9753-6AF14C87ECB7}" type="slidenum">
              <a:rPr lang="en-US" smtClean="0"/>
              <a:t>‹#›</a:t>
            </a:fld>
            <a:endParaRPr lang="en-US"/>
          </a:p>
        </p:txBody>
      </p:sp>
    </p:spTree>
    <p:extLst>
      <p:ext uri="{BB962C8B-B14F-4D97-AF65-F5344CB8AC3E}">
        <p14:creationId xmlns:p14="http://schemas.microsoft.com/office/powerpoint/2010/main" val="830660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FD42BB2-75C6-4F6E-AC66-0C41B7B0F2CF}" type="datetimeFigureOut">
              <a:rPr lang="en-US" smtClean="0"/>
              <a:t>7/12/2021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71A6189-E0E9-4515-9753-6AF14C87ECB7}" type="slidenum">
              <a:rPr lang="en-US" smtClean="0"/>
              <a:t>‹#›</a:t>
            </a:fld>
            <a:endParaRPr lang="en-US"/>
          </a:p>
        </p:txBody>
      </p:sp>
    </p:spTree>
    <p:extLst>
      <p:ext uri="{BB962C8B-B14F-4D97-AF65-F5344CB8AC3E}">
        <p14:creationId xmlns:p14="http://schemas.microsoft.com/office/powerpoint/2010/main" val="1507502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FD42BB2-75C6-4F6E-AC66-0C41B7B0F2CF}" type="datetimeFigureOut">
              <a:rPr lang="en-US" smtClean="0"/>
              <a:t>7/12/2021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71A6189-E0E9-4515-9753-6AF14C87ECB7}" type="slidenum">
              <a:rPr lang="en-US" smtClean="0"/>
              <a:t>‹#›</a:t>
            </a:fld>
            <a:endParaRPr lang="en-US"/>
          </a:p>
        </p:txBody>
      </p:sp>
    </p:spTree>
    <p:extLst>
      <p:ext uri="{BB962C8B-B14F-4D97-AF65-F5344CB8AC3E}">
        <p14:creationId xmlns:p14="http://schemas.microsoft.com/office/powerpoint/2010/main" val="18287587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D42BB2-75C6-4F6E-AC66-0C41B7B0F2CF}" type="datetimeFigureOut">
              <a:rPr lang="en-US" smtClean="0"/>
              <a:t>7/12/2021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71A6189-E0E9-4515-9753-6AF14C87ECB7}" type="slidenum">
              <a:rPr lang="en-US" smtClean="0"/>
              <a:t>‹#›</a:t>
            </a:fld>
            <a:endParaRPr lang="en-US"/>
          </a:p>
        </p:txBody>
      </p:sp>
    </p:spTree>
    <p:extLst>
      <p:ext uri="{BB962C8B-B14F-4D97-AF65-F5344CB8AC3E}">
        <p14:creationId xmlns:p14="http://schemas.microsoft.com/office/powerpoint/2010/main" val="3502108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FD42BB2-75C6-4F6E-AC66-0C41B7B0F2CF}" type="datetimeFigureOut">
              <a:rPr lang="en-US" smtClean="0"/>
              <a:t>7/12/2021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1A6189-E0E9-4515-9753-6AF14C87ECB7}" type="slidenum">
              <a:rPr lang="en-US" smtClean="0"/>
              <a:t>‹#›</a:t>
            </a:fld>
            <a:endParaRPr lang="en-US"/>
          </a:p>
        </p:txBody>
      </p:sp>
    </p:spTree>
    <p:extLst>
      <p:ext uri="{BB962C8B-B14F-4D97-AF65-F5344CB8AC3E}">
        <p14:creationId xmlns:p14="http://schemas.microsoft.com/office/powerpoint/2010/main" val="380053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FD42BB2-75C6-4F6E-AC66-0C41B7B0F2CF}" type="datetimeFigureOut">
              <a:rPr lang="en-US" smtClean="0"/>
              <a:t>7/12/2021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971A6189-E0E9-4515-9753-6AF14C87ECB7}" type="slidenum">
              <a:rPr lang="en-US" smtClean="0"/>
              <a:t>‹#›</a:t>
            </a:fld>
            <a:endParaRPr lang="en-US"/>
          </a:p>
        </p:txBody>
      </p:sp>
    </p:spTree>
    <p:extLst>
      <p:ext uri="{BB962C8B-B14F-4D97-AF65-F5344CB8AC3E}">
        <p14:creationId xmlns:p14="http://schemas.microsoft.com/office/powerpoint/2010/main" val="32226378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FD42BB2-75C6-4F6E-AC66-0C41B7B0F2CF}" type="datetimeFigureOut">
              <a:rPr lang="en-US" smtClean="0"/>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A6189-E0E9-4515-9753-6AF14C87ECB7}" type="slidenum">
              <a:rPr lang="en-US" smtClean="0"/>
              <a:t>‹#›</a:t>
            </a:fld>
            <a:endParaRPr lang="en-US"/>
          </a:p>
        </p:txBody>
      </p:sp>
    </p:spTree>
    <p:extLst>
      <p:ext uri="{BB962C8B-B14F-4D97-AF65-F5344CB8AC3E}">
        <p14:creationId xmlns:p14="http://schemas.microsoft.com/office/powerpoint/2010/main" val="27502842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FD42BB2-75C6-4F6E-AC66-0C41B7B0F2CF}" type="datetimeFigureOut">
              <a:rPr lang="en-US" smtClean="0"/>
              <a:t>7/12/2021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71A6189-E0E9-4515-9753-6AF14C87ECB7}" type="slidenum">
              <a:rPr lang="en-US" smtClean="0"/>
              <a:t>‹#›</a:t>
            </a:fld>
            <a:endParaRPr lang="en-US"/>
          </a:p>
        </p:txBody>
      </p:sp>
    </p:spTree>
    <p:extLst>
      <p:ext uri="{BB962C8B-B14F-4D97-AF65-F5344CB8AC3E}">
        <p14:creationId xmlns:p14="http://schemas.microsoft.com/office/powerpoint/2010/main" val="3768072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D42BB2-75C6-4F6E-AC66-0C41B7B0F2CF}" type="datetimeFigureOut">
              <a:rPr lang="en-US" smtClean="0"/>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A6189-E0E9-4515-9753-6AF14C87ECB7}" type="slidenum">
              <a:rPr lang="en-US" smtClean="0"/>
              <a:t>‹#›</a:t>
            </a:fld>
            <a:endParaRPr lang="en-US"/>
          </a:p>
        </p:txBody>
      </p:sp>
    </p:spTree>
    <p:extLst>
      <p:ext uri="{BB962C8B-B14F-4D97-AF65-F5344CB8AC3E}">
        <p14:creationId xmlns:p14="http://schemas.microsoft.com/office/powerpoint/2010/main" val="641912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D42BB2-75C6-4F6E-AC66-0C41B7B0F2CF}" type="datetimeFigureOut">
              <a:rPr lang="en-US" smtClean="0"/>
              <a:t>7/12/2021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71A6189-E0E9-4515-9753-6AF14C87ECB7}" type="slidenum">
              <a:rPr lang="en-US" smtClean="0"/>
              <a:t>‹#›</a:t>
            </a:fld>
            <a:endParaRPr lang="en-US"/>
          </a:p>
        </p:txBody>
      </p:sp>
    </p:spTree>
    <p:extLst>
      <p:ext uri="{BB962C8B-B14F-4D97-AF65-F5344CB8AC3E}">
        <p14:creationId xmlns:p14="http://schemas.microsoft.com/office/powerpoint/2010/main" val="2908699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D42BB2-75C6-4F6E-AC66-0C41B7B0F2CF}" type="datetimeFigureOut">
              <a:rPr lang="en-US" smtClean="0"/>
              <a:t>7/12/2021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1A6189-E0E9-4515-9753-6AF14C87ECB7}" type="slidenum">
              <a:rPr lang="en-US" smtClean="0"/>
              <a:t>‹#›</a:t>
            </a:fld>
            <a:endParaRPr lang="en-US"/>
          </a:p>
        </p:txBody>
      </p:sp>
    </p:spTree>
    <p:extLst>
      <p:ext uri="{BB962C8B-B14F-4D97-AF65-F5344CB8AC3E}">
        <p14:creationId xmlns:p14="http://schemas.microsoft.com/office/powerpoint/2010/main" val="2780221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D42BB2-75C6-4F6E-AC66-0C41B7B0F2CF}" type="datetimeFigureOut">
              <a:rPr lang="en-US" smtClean="0"/>
              <a:t>7/12/2021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1A6189-E0E9-4515-9753-6AF14C87ECB7}" type="slidenum">
              <a:rPr lang="en-US" smtClean="0"/>
              <a:t>‹#›</a:t>
            </a:fld>
            <a:endParaRPr lang="en-US"/>
          </a:p>
        </p:txBody>
      </p:sp>
    </p:spTree>
    <p:extLst>
      <p:ext uri="{BB962C8B-B14F-4D97-AF65-F5344CB8AC3E}">
        <p14:creationId xmlns:p14="http://schemas.microsoft.com/office/powerpoint/2010/main" val="1991884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D42BB2-75C6-4F6E-AC66-0C41B7B0F2CF}" type="datetimeFigureOut">
              <a:rPr lang="en-US" smtClean="0"/>
              <a:t>7/12/2021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1A6189-E0E9-4515-9753-6AF14C87ECB7}" type="slidenum">
              <a:rPr lang="en-US" smtClean="0"/>
              <a:t>‹#›</a:t>
            </a:fld>
            <a:endParaRPr lang="en-US"/>
          </a:p>
        </p:txBody>
      </p:sp>
    </p:spTree>
    <p:extLst>
      <p:ext uri="{BB962C8B-B14F-4D97-AF65-F5344CB8AC3E}">
        <p14:creationId xmlns:p14="http://schemas.microsoft.com/office/powerpoint/2010/main" val="3870328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D42BB2-75C6-4F6E-AC66-0C41B7B0F2CF}" type="datetimeFigureOut">
              <a:rPr lang="en-US" smtClean="0"/>
              <a:t>7/12/2021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71A6189-E0E9-4515-9753-6AF14C87ECB7}" type="slidenum">
              <a:rPr lang="en-US" smtClean="0"/>
              <a:t>‹#›</a:t>
            </a:fld>
            <a:endParaRPr lang="en-US"/>
          </a:p>
        </p:txBody>
      </p:sp>
    </p:spTree>
    <p:extLst>
      <p:ext uri="{BB962C8B-B14F-4D97-AF65-F5344CB8AC3E}">
        <p14:creationId xmlns:p14="http://schemas.microsoft.com/office/powerpoint/2010/main" val="445592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D42BB2-75C6-4F6E-AC66-0C41B7B0F2CF}" type="datetimeFigureOut">
              <a:rPr lang="en-US" smtClean="0"/>
              <a:t>7/12/2021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71A6189-E0E9-4515-9753-6AF14C87ECB7}" type="slidenum">
              <a:rPr lang="en-US" smtClean="0"/>
              <a:t>‹#›</a:t>
            </a:fld>
            <a:endParaRPr lang="en-US"/>
          </a:p>
        </p:txBody>
      </p:sp>
    </p:spTree>
    <p:extLst>
      <p:ext uri="{BB962C8B-B14F-4D97-AF65-F5344CB8AC3E}">
        <p14:creationId xmlns:p14="http://schemas.microsoft.com/office/powerpoint/2010/main" val="4217022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D42BB2-75C6-4F6E-AC66-0C41B7B0F2CF}" type="datetimeFigureOut">
              <a:rPr lang="en-US" smtClean="0"/>
              <a:t>7/12/2021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71A6189-E0E9-4515-9753-6AF14C87ECB7}" type="slidenum">
              <a:rPr lang="en-US" smtClean="0"/>
              <a:t>‹#›</a:t>
            </a:fld>
            <a:endParaRPr lang="en-US"/>
          </a:p>
        </p:txBody>
      </p:sp>
    </p:spTree>
    <p:extLst>
      <p:ext uri="{BB962C8B-B14F-4D97-AF65-F5344CB8AC3E}">
        <p14:creationId xmlns:p14="http://schemas.microsoft.com/office/powerpoint/2010/main" val="2364748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FD42BB2-75C6-4F6E-AC66-0C41B7B0F2CF}" type="datetimeFigureOut">
              <a:rPr lang="en-US" smtClean="0"/>
              <a:t>7/12/2021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71A6189-E0E9-4515-9753-6AF14C87ECB7}" type="slidenum">
              <a:rPr lang="en-US" smtClean="0"/>
              <a:t>‹#›</a:t>
            </a:fld>
            <a:endParaRPr lang="en-US"/>
          </a:p>
        </p:txBody>
      </p:sp>
    </p:spTree>
    <p:extLst>
      <p:ext uri="{BB962C8B-B14F-4D97-AF65-F5344CB8AC3E}">
        <p14:creationId xmlns:p14="http://schemas.microsoft.com/office/powerpoint/2010/main" val="162601318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31EC8-9092-41F9-9C1B-4C002C9FD06F}"/>
              </a:ext>
            </a:extLst>
          </p:cNvPr>
          <p:cNvSpPr>
            <a:spLocks noGrp="1"/>
          </p:cNvSpPr>
          <p:nvPr>
            <p:ph type="ctrTitle"/>
          </p:nvPr>
        </p:nvSpPr>
        <p:spPr/>
        <p:txBody>
          <a:bodyPr>
            <a:normAutofit fontScale="90000"/>
          </a:bodyPr>
          <a:lstStyle/>
          <a:p>
            <a:r>
              <a:rPr lang="en-US" sz="6000" dirty="0">
                <a:latin typeface="Arial Rounded MT Bold" panose="020F0704030504030204" pitchFamily="34" charset="0"/>
              </a:rPr>
              <a:t>MALIGNANT COMMENTS CLASSIFIER PROJECT</a:t>
            </a:r>
            <a:endParaRPr lang="en-US" dirty="0"/>
          </a:p>
        </p:txBody>
      </p:sp>
      <p:sp>
        <p:nvSpPr>
          <p:cNvPr id="3" name="Subtitle 2">
            <a:extLst>
              <a:ext uri="{FF2B5EF4-FFF2-40B4-BE49-F238E27FC236}">
                <a16:creationId xmlns:a16="http://schemas.microsoft.com/office/drawing/2014/main" id="{5644664B-A4EC-4490-A87C-05A42457FB9A}"/>
              </a:ext>
            </a:extLst>
          </p:cNvPr>
          <p:cNvSpPr>
            <a:spLocks noGrp="1"/>
          </p:cNvSpPr>
          <p:nvPr>
            <p:ph type="subTitle" idx="1"/>
          </p:nvPr>
        </p:nvSpPr>
        <p:spPr/>
        <p:txBody>
          <a:bodyPr/>
          <a:lstStyle/>
          <a:p>
            <a:r>
              <a:rPr lang="en-US" dirty="0"/>
              <a:t>KEERTHI P</a:t>
            </a:r>
          </a:p>
        </p:txBody>
      </p:sp>
    </p:spTree>
    <p:extLst>
      <p:ext uri="{BB962C8B-B14F-4D97-AF65-F5344CB8AC3E}">
        <p14:creationId xmlns:p14="http://schemas.microsoft.com/office/powerpoint/2010/main" val="2246569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07D2B-0F2D-4655-B331-55B00A996EED}"/>
              </a:ext>
            </a:extLst>
          </p:cNvPr>
          <p:cNvSpPr>
            <a:spLocks noGrp="1"/>
          </p:cNvSpPr>
          <p:nvPr>
            <p:ph type="title"/>
          </p:nvPr>
        </p:nvSpPr>
        <p:spPr/>
        <p:txBody>
          <a:bodyPr/>
          <a:lstStyle/>
          <a:p>
            <a:r>
              <a:rPr lang="en-US" dirty="0"/>
              <a:t>SUMMARY STATISTICS</a:t>
            </a:r>
          </a:p>
        </p:txBody>
      </p:sp>
      <p:pic>
        <p:nvPicPr>
          <p:cNvPr id="5" name="Content Placeholder 4">
            <a:extLst>
              <a:ext uri="{FF2B5EF4-FFF2-40B4-BE49-F238E27FC236}">
                <a16:creationId xmlns:a16="http://schemas.microsoft.com/office/drawing/2014/main" id="{9E815CE7-CF56-4C46-BA3B-3E83F63908F4}"/>
              </a:ext>
            </a:extLst>
          </p:cNvPr>
          <p:cNvPicPr>
            <a:picLocks noGrp="1" noChangeAspect="1"/>
          </p:cNvPicPr>
          <p:nvPr>
            <p:ph idx="1"/>
          </p:nvPr>
        </p:nvPicPr>
        <p:blipFill>
          <a:blip r:embed="rId2"/>
          <a:stretch>
            <a:fillRect/>
          </a:stretch>
        </p:blipFill>
        <p:spPr>
          <a:xfrm>
            <a:off x="2024743" y="1825625"/>
            <a:ext cx="7010399" cy="4351338"/>
          </a:xfrm>
        </p:spPr>
      </p:pic>
    </p:spTree>
    <p:extLst>
      <p:ext uri="{BB962C8B-B14F-4D97-AF65-F5344CB8AC3E}">
        <p14:creationId xmlns:p14="http://schemas.microsoft.com/office/powerpoint/2010/main" val="791988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DF694-4A95-4EA6-A4CC-2684131573EC}"/>
              </a:ext>
            </a:extLst>
          </p:cNvPr>
          <p:cNvSpPr>
            <a:spLocks noGrp="1"/>
          </p:cNvSpPr>
          <p:nvPr>
            <p:ph type="title"/>
          </p:nvPr>
        </p:nvSpPr>
        <p:spPr/>
        <p:txBody>
          <a:bodyPr/>
          <a:lstStyle/>
          <a:p>
            <a:r>
              <a:rPr lang="en-US" dirty="0"/>
              <a:t>SUMMARY STATISTICS</a:t>
            </a:r>
          </a:p>
        </p:txBody>
      </p:sp>
      <p:sp>
        <p:nvSpPr>
          <p:cNvPr id="3" name="Content Placeholder 2">
            <a:extLst>
              <a:ext uri="{FF2B5EF4-FFF2-40B4-BE49-F238E27FC236}">
                <a16:creationId xmlns:a16="http://schemas.microsoft.com/office/drawing/2014/main" id="{4A06D4C5-02C5-405D-80EA-B7626CB3500C}"/>
              </a:ext>
            </a:extLst>
          </p:cNvPr>
          <p:cNvSpPr>
            <a:spLocks noGrp="1"/>
          </p:cNvSpPr>
          <p:nvPr>
            <p:ph idx="1"/>
          </p:nvPr>
        </p:nvSpPr>
        <p:spPr/>
        <p:txBody>
          <a:bodyPr/>
          <a:lstStyle/>
          <a:p>
            <a:r>
              <a:rPr lang="en-US" dirty="0"/>
              <a:t>RESULTS</a:t>
            </a:r>
          </a:p>
          <a:p>
            <a:r>
              <a:rPr lang="en-US" dirty="0"/>
              <a:t>The highest positive correlation is seen in between fields 'rude' and 'abuse'.</a:t>
            </a:r>
          </a:p>
          <a:p>
            <a:r>
              <a:rPr lang="en-US" dirty="0"/>
              <a:t>Attribute 'threat' is negatively correlated with each and every other feature of this training dataset.</a:t>
            </a:r>
          </a:p>
          <a:p>
            <a:r>
              <a:rPr lang="en-US" dirty="0"/>
              <a:t>Overall the correlation among the attributes is not positive.</a:t>
            </a:r>
          </a:p>
        </p:txBody>
      </p:sp>
    </p:spTree>
    <p:extLst>
      <p:ext uri="{BB962C8B-B14F-4D97-AF65-F5344CB8AC3E}">
        <p14:creationId xmlns:p14="http://schemas.microsoft.com/office/powerpoint/2010/main" val="2618269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52498-3A20-4348-AD55-222F183AE3D4}"/>
              </a:ext>
            </a:extLst>
          </p:cNvPr>
          <p:cNvSpPr>
            <a:spLocks noGrp="1"/>
          </p:cNvSpPr>
          <p:nvPr>
            <p:ph type="title"/>
          </p:nvPr>
        </p:nvSpPr>
        <p:spPr/>
        <p:txBody>
          <a:bodyPr/>
          <a:lstStyle/>
          <a:p>
            <a:r>
              <a:rPr lang="en-US" dirty="0"/>
              <a:t>DATA CLEANSING</a:t>
            </a:r>
          </a:p>
        </p:txBody>
      </p:sp>
      <p:sp>
        <p:nvSpPr>
          <p:cNvPr id="3" name="Content Placeholder 2">
            <a:extLst>
              <a:ext uri="{FF2B5EF4-FFF2-40B4-BE49-F238E27FC236}">
                <a16:creationId xmlns:a16="http://schemas.microsoft.com/office/drawing/2014/main" id="{07C80E63-0DF0-4DD1-BD03-5E9A5DC63625}"/>
              </a:ext>
            </a:extLst>
          </p:cNvPr>
          <p:cNvSpPr>
            <a:spLocks noGrp="1"/>
          </p:cNvSpPr>
          <p:nvPr>
            <p:ph idx="1"/>
          </p:nvPr>
        </p:nvSpPr>
        <p:spPr/>
        <p:txBody>
          <a:bodyPr>
            <a:normAutofit fontScale="47500" lnSpcReduction="20000"/>
          </a:bodyPr>
          <a:lstStyle/>
          <a:p>
            <a:pPr algn="just">
              <a:buFont typeface="Wingdings" panose="05000000000000000000" pitchFamily="2" charset="2"/>
              <a:buChar char="Ø"/>
            </a:pPr>
            <a:r>
              <a:rPr lang="en-IN" sz="3600" b="0" i="0" u="none" strike="noStrike" baseline="0" dirty="0">
                <a:solidFill>
                  <a:schemeClr val="tx1"/>
                </a:solidFill>
                <a:latin typeface="Arial Rounded MT Bold" panose="020F0704030504030204" pitchFamily="34" charset="0"/>
              </a:rPr>
              <a:t>Dropping the Column </a:t>
            </a:r>
          </a:p>
          <a:p>
            <a:pPr algn="just"/>
            <a:r>
              <a:rPr lang="en-US" sz="3200" i="0" u="none" strike="noStrike" baseline="0" dirty="0">
                <a:solidFill>
                  <a:schemeClr val="tx1"/>
                </a:solidFill>
                <a:latin typeface="Arial Rounded MT Bold" panose="020F0704030504030204" pitchFamily="34" charset="0"/>
              </a:rPr>
              <a:t>Due to the wide range of given data, it is extremely fruitful to clean, shape and set the data in the most suitable form. Dropping unnecessary columns declines the chances of producing errors. Thus, column ‘ID’ was dropped from the train dataset as every comment has its own unique id. After dropping the same, the dataset is now having 7 attributes in total including the target variables. </a:t>
            </a:r>
          </a:p>
          <a:p>
            <a:pPr marL="0" indent="0">
              <a:buNone/>
            </a:pPr>
            <a:endParaRPr lang="en-US" b="0" i="0" u="none" strike="noStrike" baseline="0" dirty="0">
              <a:solidFill>
                <a:schemeClr val="tx1"/>
              </a:solidFill>
              <a:latin typeface="Arial Rounded MT Bold" panose="020F0704030504030204" pitchFamily="34" charset="0"/>
            </a:endParaRPr>
          </a:p>
          <a:p>
            <a:pPr>
              <a:buFont typeface="Wingdings" panose="05000000000000000000" pitchFamily="2" charset="2"/>
              <a:buChar char="Ø"/>
            </a:pPr>
            <a:r>
              <a:rPr lang="en-US" sz="3600" b="0" i="0" u="none" strike="noStrike" baseline="0" dirty="0">
                <a:solidFill>
                  <a:schemeClr val="tx1"/>
                </a:solidFill>
                <a:latin typeface="Arial Rounded MT Bold" panose="020F0704030504030204" pitchFamily="34" charset="0"/>
              </a:rPr>
              <a:t>Cleaning the data using NLP </a:t>
            </a:r>
          </a:p>
          <a:p>
            <a:pPr marL="0" indent="0" algn="just">
              <a:buNone/>
            </a:pPr>
            <a:r>
              <a:rPr lang="en-US" sz="2800" b="0" i="0" u="none" strike="noStrike" baseline="0" dirty="0">
                <a:solidFill>
                  <a:schemeClr val="tx1"/>
                </a:solidFill>
                <a:latin typeface="Arial Rounded MT Bold" panose="020F0704030504030204" pitchFamily="34" charset="0"/>
              </a:rPr>
              <a:t>● Replaced the extra lines or ‘\n’ from the text. </a:t>
            </a:r>
          </a:p>
          <a:p>
            <a:pPr marL="0" indent="0" algn="just">
              <a:buNone/>
            </a:pPr>
            <a:r>
              <a:rPr lang="en-US" sz="2800" b="0" i="0" u="none" strike="noStrike" baseline="0" dirty="0">
                <a:solidFill>
                  <a:schemeClr val="tx1"/>
                </a:solidFill>
                <a:latin typeface="Arial Rounded MT Bold" panose="020F0704030504030204" pitchFamily="34" charset="0"/>
              </a:rPr>
              <a:t>● Transform the text into lower case. </a:t>
            </a:r>
          </a:p>
          <a:p>
            <a:pPr marL="0" indent="0" algn="just">
              <a:buNone/>
            </a:pPr>
            <a:r>
              <a:rPr lang="en-US" sz="2800" b="0" i="0" u="none" strike="noStrike" baseline="0" dirty="0">
                <a:solidFill>
                  <a:schemeClr val="tx1"/>
                </a:solidFill>
                <a:latin typeface="Arial Rounded MT Bold" panose="020F0704030504030204" pitchFamily="34" charset="0"/>
              </a:rPr>
              <a:t>● Replaced the email addresses with the text '</a:t>
            </a:r>
            <a:r>
              <a:rPr lang="en-US" sz="2800" b="0" i="0" u="none" strike="noStrike" baseline="0" dirty="0" err="1">
                <a:solidFill>
                  <a:schemeClr val="tx1"/>
                </a:solidFill>
                <a:latin typeface="Arial Rounded MT Bold" panose="020F0704030504030204" pitchFamily="34" charset="0"/>
              </a:rPr>
              <a:t>emailaddress</a:t>
            </a:r>
            <a:r>
              <a:rPr lang="en-US" sz="2800" b="0" i="0" u="none" strike="noStrike" baseline="0" dirty="0">
                <a:solidFill>
                  <a:schemeClr val="tx1"/>
                </a:solidFill>
                <a:latin typeface="Arial Rounded MT Bold" panose="020F0704030504030204" pitchFamily="34" charset="0"/>
              </a:rPr>
              <a:t>' </a:t>
            </a:r>
          </a:p>
          <a:p>
            <a:pPr marL="0" indent="0" algn="just">
              <a:buNone/>
            </a:pPr>
            <a:r>
              <a:rPr lang="en-US" sz="2800" b="0" i="0" u="none" strike="noStrike" baseline="0" dirty="0">
                <a:solidFill>
                  <a:schemeClr val="tx1"/>
                </a:solidFill>
                <a:latin typeface="Arial Rounded MT Bold" panose="020F0704030504030204" pitchFamily="34" charset="0"/>
              </a:rPr>
              <a:t>● Replaced the URLs with the text '</a:t>
            </a:r>
            <a:r>
              <a:rPr lang="en-US" sz="2800" b="0" i="0" u="none" strike="noStrike" baseline="0" dirty="0" err="1">
                <a:solidFill>
                  <a:schemeClr val="tx1"/>
                </a:solidFill>
                <a:latin typeface="Arial Rounded MT Bold" panose="020F0704030504030204" pitchFamily="34" charset="0"/>
              </a:rPr>
              <a:t>webaddress</a:t>
            </a:r>
            <a:r>
              <a:rPr lang="en-US" sz="2800" b="0" i="0" u="none" strike="noStrike" baseline="0" dirty="0">
                <a:solidFill>
                  <a:schemeClr val="tx1"/>
                </a:solidFill>
                <a:latin typeface="Arial Rounded MT Bold" panose="020F0704030504030204" pitchFamily="34" charset="0"/>
              </a:rPr>
              <a:t>' </a:t>
            </a:r>
          </a:p>
          <a:p>
            <a:endParaRPr lang="en-US" dirty="0"/>
          </a:p>
        </p:txBody>
      </p:sp>
    </p:spTree>
    <p:extLst>
      <p:ext uri="{BB962C8B-B14F-4D97-AF65-F5344CB8AC3E}">
        <p14:creationId xmlns:p14="http://schemas.microsoft.com/office/powerpoint/2010/main" val="2997927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61C53-49AA-4B30-86EF-A98842A73D08}"/>
              </a:ext>
            </a:extLst>
          </p:cNvPr>
          <p:cNvSpPr>
            <a:spLocks noGrp="1"/>
          </p:cNvSpPr>
          <p:nvPr>
            <p:ph type="title"/>
          </p:nvPr>
        </p:nvSpPr>
        <p:spPr/>
        <p:txBody>
          <a:bodyPr/>
          <a:lstStyle/>
          <a:p>
            <a:r>
              <a:rPr lang="en-US" dirty="0"/>
              <a:t>DATA CLEANSING</a:t>
            </a:r>
          </a:p>
        </p:txBody>
      </p:sp>
      <p:sp>
        <p:nvSpPr>
          <p:cNvPr id="3" name="Content Placeholder 2">
            <a:extLst>
              <a:ext uri="{FF2B5EF4-FFF2-40B4-BE49-F238E27FC236}">
                <a16:creationId xmlns:a16="http://schemas.microsoft.com/office/drawing/2014/main" id="{9F126103-813A-4984-A5E6-E0CC0B44A8C4}"/>
              </a:ext>
            </a:extLst>
          </p:cNvPr>
          <p:cNvSpPr>
            <a:spLocks noGrp="1"/>
          </p:cNvSpPr>
          <p:nvPr>
            <p:ph idx="1"/>
          </p:nvPr>
        </p:nvSpPr>
        <p:spPr/>
        <p:txBody>
          <a:bodyPr>
            <a:normAutofit fontScale="92500" lnSpcReduction="20000"/>
          </a:bodyPr>
          <a:lstStyle/>
          <a:p>
            <a:pPr marL="0" indent="0" algn="just">
              <a:buNone/>
            </a:pPr>
            <a:r>
              <a:rPr lang="en-IN" sz="2800" b="0" i="0" u="none" strike="noStrike" baseline="0" dirty="0">
                <a:solidFill>
                  <a:schemeClr val="tx1"/>
                </a:solidFill>
                <a:latin typeface="Arial Rounded MT Bold" panose="020F0704030504030204" pitchFamily="34" charset="0"/>
              </a:rPr>
              <a:t>● Removed the numbers </a:t>
            </a:r>
          </a:p>
          <a:p>
            <a:pPr marL="0" indent="0" algn="just">
              <a:buNone/>
            </a:pPr>
            <a:r>
              <a:rPr lang="en-IN" sz="2800" b="0" i="0" u="none" strike="noStrike" baseline="0" dirty="0">
                <a:solidFill>
                  <a:schemeClr val="tx1"/>
                </a:solidFill>
                <a:latin typeface="Arial Rounded MT Bold" panose="020F0704030504030204" pitchFamily="34" charset="0"/>
              </a:rPr>
              <a:t>● Removed the HTML tags </a:t>
            </a:r>
          </a:p>
          <a:p>
            <a:pPr marL="0" indent="0" algn="just">
              <a:buNone/>
            </a:pPr>
            <a:r>
              <a:rPr lang="en-IN" sz="2800" b="0" i="0" u="none" strike="noStrike" baseline="0" dirty="0">
                <a:solidFill>
                  <a:schemeClr val="tx1"/>
                </a:solidFill>
                <a:latin typeface="Arial Rounded MT Bold" panose="020F0704030504030204" pitchFamily="34" charset="0"/>
              </a:rPr>
              <a:t>● Removed the punctuations </a:t>
            </a:r>
          </a:p>
          <a:p>
            <a:pPr marL="0" indent="0" algn="just">
              <a:buNone/>
            </a:pPr>
            <a:r>
              <a:rPr lang="en-US" sz="2800" b="0" i="0" u="none" strike="noStrike" baseline="0" dirty="0">
                <a:solidFill>
                  <a:schemeClr val="tx1"/>
                </a:solidFill>
                <a:latin typeface="Arial Rounded MT Bold" panose="020F0704030504030204" pitchFamily="34" charset="0"/>
              </a:rPr>
              <a:t>● Removed all the non-ascii characters </a:t>
            </a:r>
          </a:p>
          <a:p>
            <a:pPr marL="0" indent="0" algn="just">
              <a:buNone/>
            </a:pPr>
            <a:r>
              <a:rPr lang="en-US" sz="2800" b="0" i="0" u="none" strike="noStrike" baseline="0" dirty="0">
                <a:solidFill>
                  <a:schemeClr val="tx1"/>
                </a:solidFill>
                <a:latin typeface="Arial Rounded MT Bold" panose="020F0704030504030204" pitchFamily="34" charset="0"/>
              </a:rPr>
              <a:t>● Removed the unwanted white spaces </a:t>
            </a:r>
          </a:p>
          <a:p>
            <a:pPr marL="0" indent="0" algn="just">
              <a:buNone/>
            </a:pPr>
            <a:r>
              <a:rPr lang="en-US" sz="2800" b="0" i="0" u="none" strike="noStrike" baseline="0" dirty="0">
                <a:solidFill>
                  <a:schemeClr val="tx1"/>
                </a:solidFill>
                <a:latin typeface="Arial Rounded MT Bold" panose="020F0704030504030204" pitchFamily="34" charset="0"/>
              </a:rPr>
              <a:t>● Removed the remaining tokens that are not alphabetic </a:t>
            </a:r>
          </a:p>
          <a:p>
            <a:pPr marL="0" indent="0" algn="just">
              <a:buNone/>
            </a:pPr>
            <a:r>
              <a:rPr lang="en-IN" sz="2800" b="0" i="0" u="none" strike="noStrike" baseline="0" dirty="0">
                <a:solidFill>
                  <a:schemeClr val="tx1"/>
                </a:solidFill>
                <a:latin typeface="Arial Rounded MT Bold" panose="020F0704030504030204" pitchFamily="34" charset="0"/>
              </a:rPr>
              <a:t>● Removed the stop words </a:t>
            </a:r>
            <a:endParaRPr lang="en-IN" sz="2800" dirty="0">
              <a:solidFill>
                <a:schemeClr val="tx1"/>
              </a:solidFill>
              <a:latin typeface="Arial Rounded MT Bold" panose="020F0704030504030204" pitchFamily="34" charset="0"/>
            </a:endParaRPr>
          </a:p>
          <a:p>
            <a:endParaRPr lang="en-US" dirty="0"/>
          </a:p>
        </p:txBody>
      </p:sp>
    </p:spTree>
    <p:extLst>
      <p:ext uri="{BB962C8B-B14F-4D97-AF65-F5344CB8AC3E}">
        <p14:creationId xmlns:p14="http://schemas.microsoft.com/office/powerpoint/2010/main" val="1809599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8AB1493-2271-4664-B10E-BCA4FF6646B5}"/>
              </a:ext>
            </a:extLst>
          </p:cNvPr>
          <p:cNvPicPr>
            <a:picLocks noChangeAspect="1"/>
          </p:cNvPicPr>
          <p:nvPr/>
        </p:nvPicPr>
        <p:blipFill>
          <a:blip r:embed="rId2"/>
          <a:stretch>
            <a:fillRect/>
          </a:stretch>
        </p:blipFill>
        <p:spPr>
          <a:xfrm>
            <a:off x="1987639" y="864140"/>
            <a:ext cx="8216721" cy="5129719"/>
          </a:xfrm>
          <a:prstGeom prst="rect">
            <a:avLst/>
          </a:prstGeom>
        </p:spPr>
      </p:pic>
    </p:spTree>
    <p:extLst>
      <p:ext uri="{BB962C8B-B14F-4D97-AF65-F5344CB8AC3E}">
        <p14:creationId xmlns:p14="http://schemas.microsoft.com/office/powerpoint/2010/main" val="1022637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8BBA7-B61C-4B4D-A011-9EBB67DCA1F6}"/>
              </a:ext>
            </a:extLst>
          </p:cNvPr>
          <p:cNvSpPr>
            <a:spLocks noGrp="1"/>
          </p:cNvSpPr>
          <p:nvPr>
            <p:ph type="title"/>
          </p:nvPr>
        </p:nvSpPr>
        <p:spPr/>
        <p:txBody>
          <a:bodyPr/>
          <a:lstStyle/>
          <a:p>
            <a:r>
              <a:rPr lang="en-US" dirty="0"/>
              <a:t>WORD CLOUD</a:t>
            </a:r>
          </a:p>
        </p:txBody>
      </p:sp>
      <p:pic>
        <p:nvPicPr>
          <p:cNvPr id="4" name="Content Placeholder 3">
            <a:extLst>
              <a:ext uri="{FF2B5EF4-FFF2-40B4-BE49-F238E27FC236}">
                <a16:creationId xmlns:a16="http://schemas.microsoft.com/office/drawing/2014/main" id="{6046A055-45F0-49AB-99F8-F48232E0B7F7}"/>
              </a:ext>
            </a:extLst>
          </p:cNvPr>
          <p:cNvPicPr>
            <a:picLocks noGrp="1" noChangeAspect="1"/>
          </p:cNvPicPr>
          <p:nvPr>
            <p:ph idx="1"/>
          </p:nvPr>
        </p:nvPicPr>
        <p:blipFill>
          <a:blip r:embed="rId2"/>
          <a:stretch>
            <a:fillRect/>
          </a:stretch>
        </p:blipFill>
        <p:spPr>
          <a:xfrm>
            <a:off x="1828801" y="2117370"/>
            <a:ext cx="6224788" cy="3767847"/>
          </a:xfrm>
          <a:prstGeom prst="rect">
            <a:avLst/>
          </a:prstGeom>
        </p:spPr>
      </p:pic>
    </p:spTree>
    <p:extLst>
      <p:ext uri="{BB962C8B-B14F-4D97-AF65-F5344CB8AC3E}">
        <p14:creationId xmlns:p14="http://schemas.microsoft.com/office/powerpoint/2010/main" val="117409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E82FE-BA88-4A9C-93B6-D2E3F4E99B78}"/>
              </a:ext>
            </a:extLst>
          </p:cNvPr>
          <p:cNvSpPr>
            <a:spLocks noGrp="1"/>
          </p:cNvSpPr>
          <p:nvPr>
            <p:ph type="title"/>
          </p:nvPr>
        </p:nvSpPr>
        <p:spPr/>
        <p:txBody>
          <a:bodyPr/>
          <a:lstStyle/>
          <a:p>
            <a:r>
              <a:rPr lang="en-US" dirty="0"/>
              <a:t>MODEL BUILDING</a:t>
            </a:r>
          </a:p>
        </p:txBody>
      </p:sp>
      <p:pic>
        <p:nvPicPr>
          <p:cNvPr id="4" name="Content Placeholder 3">
            <a:extLst>
              <a:ext uri="{FF2B5EF4-FFF2-40B4-BE49-F238E27FC236}">
                <a16:creationId xmlns:a16="http://schemas.microsoft.com/office/drawing/2014/main" id="{9211EE69-23B8-4A72-9B5A-7B33FDAB69DD}"/>
              </a:ext>
            </a:extLst>
          </p:cNvPr>
          <p:cNvPicPr>
            <a:picLocks noGrp="1" noChangeAspect="1"/>
          </p:cNvPicPr>
          <p:nvPr>
            <p:ph idx="1"/>
          </p:nvPr>
        </p:nvPicPr>
        <p:blipFill>
          <a:blip r:embed="rId2"/>
          <a:stretch>
            <a:fillRect/>
          </a:stretch>
        </p:blipFill>
        <p:spPr>
          <a:xfrm>
            <a:off x="1552850" y="2603500"/>
            <a:ext cx="8030613" cy="3416300"/>
          </a:xfrm>
          <a:prstGeom prst="rect">
            <a:avLst/>
          </a:prstGeom>
        </p:spPr>
      </p:pic>
      <p:pic>
        <p:nvPicPr>
          <p:cNvPr id="5" name="Picture 4">
            <a:extLst>
              <a:ext uri="{FF2B5EF4-FFF2-40B4-BE49-F238E27FC236}">
                <a16:creationId xmlns:a16="http://schemas.microsoft.com/office/drawing/2014/main" id="{6BB903CB-0204-45E1-8B1B-D6FD0E63D930}"/>
              </a:ext>
            </a:extLst>
          </p:cNvPr>
          <p:cNvPicPr>
            <a:picLocks noChangeAspect="1"/>
          </p:cNvPicPr>
          <p:nvPr/>
        </p:nvPicPr>
        <p:blipFill>
          <a:blip r:embed="rId3"/>
          <a:stretch>
            <a:fillRect/>
          </a:stretch>
        </p:blipFill>
        <p:spPr>
          <a:xfrm>
            <a:off x="1489614" y="1446383"/>
            <a:ext cx="8165206" cy="4604426"/>
          </a:xfrm>
          <a:prstGeom prst="rect">
            <a:avLst/>
          </a:prstGeom>
        </p:spPr>
      </p:pic>
    </p:spTree>
    <p:extLst>
      <p:ext uri="{BB962C8B-B14F-4D97-AF65-F5344CB8AC3E}">
        <p14:creationId xmlns:p14="http://schemas.microsoft.com/office/powerpoint/2010/main" val="78450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FD76A-FF37-41F3-934C-52FB0DCC1D80}"/>
              </a:ext>
            </a:extLst>
          </p:cNvPr>
          <p:cNvSpPr>
            <a:spLocks noGrp="1"/>
          </p:cNvSpPr>
          <p:nvPr>
            <p:ph type="title"/>
          </p:nvPr>
        </p:nvSpPr>
        <p:spPr/>
        <p:txBody>
          <a:bodyPr/>
          <a:lstStyle/>
          <a:p>
            <a:r>
              <a:rPr lang="en-US" dirty="0"/>
              <a:t>MODEL BUILDING</a:t>
            </a:r>
          </a:p>
        </p:txBody>
      </p:sp>
      <p:pic>
        <p:nvPicPr>
          <p:cNvPr id="4" name="Content Placeholder 3">
            <a:extLst>
              <a:ext uri="{FF2B5EF4-FFF2-40B4-BE49-F238E27FC236}">
                <a16:creationId xmlns:a16="http://schemas.microsoft.com/office/drawing/2014/main" id="{1B84FD78-924A-4907-8ACC-554532859E53}"/>
              </a:ext>
            </a:extLst>
          </p:cNvPr>
          <p:cNvPicPr>
            <a:picLocks noGrp="1" noChangeAspect="1"/>
          </p:cNvPicPr>
          <p:nvPr>
            <p:ph idx="1"/>
          </p:nvPr>
        </p:nvPicPr>
        <p:blipFill>
          <a:blip r:embed="rId2"/>
          <a:stretch>
            <a:fillRect/>
          </a:stretch>
        </p:blipFill>
        <p:spPr>
          <a:xfrm>
            <a:off x="2539028" y="2603500"/>
            <a:ext cx="6058256" cy="3416300"/>
          </a:xfrm>
          <a:prstGeom prst="rect">
            <a:avLst/>
          </a:prstGeom>
        </p:spPr>
      </p:pic>
    </p:spTree>
    <p:extLst>
      <p:ext uri="{BB962C8B-B14F-4D97-AF65-F5344CB8AC3E}">
        <p14:creationId xmlns:p14="http://schemas.microsoft.com/office/powerpoint/2010/main" val="598347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72D5108-20C4-445A-8546-ABBEB180F79C}"/>
              </a:ext>
            </a:extLst>
          </p:cNvPr>
          <p:cNvPicPr>
            <a:picLocks noChangeAspect="1"/>
          </p:cNvPicPr>
          <p:nvPr/>
        </p:nvPicPr>
        <p:blipFill>
          <a:blip r:embed="rId2"/>
          <a:stretch>
            <a:fillRect/>
          </a:stretch>
        </p:blipFill>
        <p:spPr>
          <a:xfrm>
            <a:off x="349188" y="566058"/>
            <a:ext cx="8032812" cy="5881298"/>
          </a:xfrm>
          <a:prstGeom prst="rect">
            <a:avLst/>
          </a:prstGeom>
        </p:spPr>
      </p:pic>
    </p:spTree>
    <p:extLst>
      <p:ext uri="{BB962C8B-B14F-4D97-AF65-F5344CB8AC3E}">
        <p14:creationId xmlns:p14="http://schemas.microsoft.com/office/powerpoint/2010/main" val="4180843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2437B0-9481-4283-8C0E-A95D0460E27B}"/>
              </a:ext>
            </a:extLst>
          </p:cNvPr>
          <p:cNvPicPr>
            <a:picLocks noChangeAspect="1"/>
          </p:cNvPicPr>
          <p:nvPr/>
        </p:nvPicPr>
        <p:blipFill>
          <a:blip r:embed="rId2"/>
          <a:stretch>
            <a:fillRect/>
          </a:stretch>
        </p:blipFill>
        <p:spPr>
          <a:xfrm>
            <a:off x="1110343" y="839617"/>
            <a:ext cx="8011886" cy="5016897"/>
          </a:xfrm>
          <a:prstGeom prst="rect">
            <a:avLst/>
          </a:prstGeom>
        </p:spPr>
      </p:pic>
    </p:spTree>
    <p:extLst>
      <p:ext uri="{BB962C8B-B14F-4D97-AF65-F5344CB8AC3E}">
        <p14:creationId xmlns:p14="http://schemas.microsoft.com/office/powerpoint/2010/main" val="482964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30337-C9D9-4A8E-8FFC-83DDEE2B311E}"/>
              </a:ext>
            </a:extLst>
          </p:cNvPr>
          <p:cNvSpPr>
            <a:spLocks noGrp="1"/>
          </p:cNvSpPr>
          <p:nvPr>
            <p:ph type="title"/>
          </p:nvPr>
        </p:nvSpPr>
        <p:spPr/>
        <p:txBody>
          <a:bodyPr/>
          <a:lstStyle/>
          <a:p>
            <a:r>
              <a:rPr lang="en-US" sz="4400" dirty="0">
                <a:latin typeface="Arial Rounded MT Bold" panose="020F0704030504030204" pitchFamily="34" charset="0"/>
              </a:rPr>
              <a:t>INTRODUCTION</a:t>
            </a:r>
            <a:endParaRPr lang="en-US" dirty="0"/>
          </a:p>
        </p:txBody>
      </p:sp>
      <p:sp>
        <p:nvSpPr>
          <p:cNvPr id="3" name="Content Placeholder 2">
            <a:extLst>
              <a:ext uri="{FF2B5EF4-FFF2-40B4-BE49-F238E27FC236}">
                <a16:creationId xmlns:a16="http://schemas.microsoft.com/office/drawing/2014/main" id="{B7ABBDDD-52F8-4718-864F-AFDF2E35244C}"/>
              </a:ext>
            </a:extLst>
          </p:cNvPr>
          <p:cNvSpPr>
            <a:spLocks noGrp="1"/>
          </p:cNvSpPr>
          <p:nvPr>
            <p:ph idx="1"/>
          </p:nvPr>
        </p:nvSpPr>
        <p:spPr/>
        <p:txBody>
          <a:bodyPr>
            <a:normAutofit fontScale="70000" lnSpcReduction="20000"/>
          </a:bodyPr>
          <a:lstStyle/>
          <a:p>
            <a:pPr marL="0" marR="0">
              <a:lnSpc>
                <a:spcPct val="107000"/>
              </a:lnSpc>
              <a:spcBef>
                <a:spcPts val="0"/>
              </a:spcBef>
              <a:spcAft>
                <a:spcPts val="800"/>
              </a:spcAft>
            </a:pPr>
            <a:r>
              <a:rPr lang="en-IN" sz="1800" b="1" u="sng" dirty="0">
                <a:latin typeface="Calibri" panose="020F0502020204030204" pitchFamily="34" charset="0"/>
                <a:ea typeface="Calibri" panose="020F0502020204030204" pitchFamily="34" charset="0"/>
                <a:cs typeface="Times New Roman" panose="02020603050405020304" pitchFamily="18" charset="0"/>
              </a:rPr>
              <a:t>INTRODUCTION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Online hate, described as abusive language, aggression, cyberbullying, hatefulness and many others has been identified as a major threat on online social media platforms. Social media platforms are the most prominent grounds for such toxic behaviour.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5163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6E1E5-A9F2-403E-8539-267568DEE2C6}"/>
              </a:ext>
            </a:extLst>
          </p:cNvPr>
          <p:cNvSpPr>
            <a:spLocks noGrp="1"/>
          </p:cNvSpPr>
          <p:nvPr>
            <p:ph type="title"/>
          </p:nvPr>
        </p:nvSpPr>
        <p:spPr/>
        <p:txBody>
          <a:bodyPr/>
          <a:lstStyle/>
          <a:p>
            <a:r>
              <a:rPr lang="en-US" dirty="0"/>
              <a:t>BEST FIT MODEL</a:t>
            </a:r>
          </a:p>
        </p:txBody>
      </p:sp>
      <p:pic>
        <p:nvPicPr>
          <p:cNvPr id="5" name="Content Placeholder 4">
            <a:extLst>
              <a:ext uri="{FF2B5EF4-FFF2-40B4-BE49-F238E27FC236}">
                <a16:creationId xmlns:a16="http://schemas.microsoft.com/office/drawing/2014/main" id="{4924D3C2-7B11-4DB1-B683-ABAC00C89020}"/>
              </a:ext>
            </a:extLst>
          </p:cNvPr>
          <p:cNvPicPr>
            <a:picLocks noGrp="1" noChangeAspect="1"/>
          </p:cNvPicPr>
          <p:nvPr>
            <p:ph idx="1"/>
          </p:nvPr>
        </p:nvPicPr>
        <p:blipFill>
          <a:blip r:embed="rId2"/>
          <a:stretch>
            <a:fillRect/>
          </a:stretch>
        </p:blipFill>
        <p:spPr>
          <a:xfrm>
            <a:off x="1349829" y="1937657"/>
            <a:ext cx="7327446" cy="3766457"/>
          </a:xfrm>
        </p:spPr>
      </p:pic>
    </p:spTree>
    <p:extLst>
      <p:ext uri="{BB962C8B-B14F-4D97-AF65-F5344CB8AC3E}">
        <p14:creationId xmlns:p14="http://schemas.microsoft.com/office/powerpoint/2010/main" val="3397082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DDED4-64E9-4E3B-B8EF-D53C9EB6AB97}"/>
              </a:ext>
            </a:extLst>
          </p:cNvPr>
          <p:cNvSpPr>
            <a:spLocks noGrp="1"/>
          </p:cNvSpPr>
          <p:nvPr>
            <p:ph type="title"/>
          </p:nvPr>
        </p:nvSpPr>
        <p:spPr/>
        <p:txBody>
          <a:bodyPr/>
          <a:lstStyle/>
          <a:p>
            <a:r>
              <a:rPr lang="en-US" dirty="0"/>
              <a:t>HYPERPARAMETER TUNNING</a:t>
            </a:r>
          </a:p>
        </p:txBody>
      </p:sp>
      <p:sp>
        <p:nvSpPr>
          <p:cNvPr id="3" name="Content Placeholder 2">
            <a:extLst>
              <a:ext uri="{FF2B5EF4-FFF2-40B4-BE49-F238E27FC236}">
                <a16:creationId xmlns:a16="http://schemas.microsoft.com/office/drawing/2014/main" id="{D402C575-E48F-4976-A585-983143DD1C7C}"/>
              </a:ext>
            </a:extLst>
          </p:cNvPr>
          <p:cNvSpPr>
            <a:spLocks noGrp="1"/>
          </p:cNvSpPr>
          <p:nvPr>
            <p:ph idx="1"/>
          </p:nvPr>
        </p:nvSpPr>
        <p:spPr>
          <a:xfrm>
            <a:off x="838200" y="1284514"/>
            <a:ext cx="10515600" cy="4892449"/>
          </a:xfrm>
        </p:spPr>
        <p:txBody>
          <a:bodyPr/>
          <a:lstStyle/>
          <a:p>
            <a:pPr algn="just"/>
            <a:r>
              <a:rPr lang="en-US" sz="2800" i="0" u="none" strike="noStrike" baseline="0" dirty="0">
                <a:solidFill>
                  <a:schemeClr val="tx1"/>
                </a:solidFill>
                <a:latin typeface="Arial Rounded MT Bold" panose="020F0704030504030204" pitchFamily="34" charset="0"/>
              </a:rPr>
              <a:t>AUC Score, f1-score and recall value is high when we use </a:t>
            </a:r>
            <a:r>
              <a:rPr lang="en-US" sz="2800" i="0" u="none" strike="noStrike" baseline="0" dirty="0" err="1">
                <a:solidFill>
                  <a:schemeClr val="tx1"/>
                </a:solidFill>
                <a:latin typeface="Arial Rounded MT Bold" panose="020F0704030504030204" pitchFamily="34" charset="0"/>
              </a:rPr>
              <a:t>randomforest</a:t>
            </a:r>
            <a:r>
              <a:rPr lang="en-US" sz="2800" i="0" u="none" strike="noStrike" baseline="0" dirty="0">
                <a:solidFill>
                  <a:schemeClr val="tx1"/>
                </a:solidFill>
                <a:latin typeface="Arial Rounded MT Bold" panose="020F0704030504030204" pitchFamily="34" charset="0"/>
              </a:rPr>
              <a:t> with over sampling data. So, we choose </a:t>
            </a:r>
            <a:r>
              <a:rPr lang="en-US" sz="2800" i="0" u="none" strike="noStrike" baseline="0" dirty="0" err="1">
                <a:solidFill>
                  <a:schemeClr val="tx1"/>
                </a:solidFill>
                <a:latin typeface="Arial Rounded MT Bold" panose="020F0704030504030204" pitchFamily="34" charset="0"/>
              </a:rPr>
              <a:t>RandomForestClassifier</a:t>
            </a:r>
            <a:r>
              <a:rPr lang="en-US" sz="2800" i="0" u="none" strike="noStrike" baseline="0" dirty="0">
                <a:solidFill>
                  <a:schemeClr val="tx1"/>
                </a:solidFill>
                <a:latin typeface="Arial Rounded MT Bold" panose="020F0704030504030204" pitchFamily="34" charset="0"/>
              </a:rPr>
              <a:t> model with over sampled data as our best model among all models. </a:t>
            </a:r>
          </a:p>
          <a:p>
            <a:r>
              <a:rPr lang="en-IN" sz="2400" b="0" i="0" u="none" strike="noStrike" baseline="0" dirty="0">
                <a:solidFill>
                  <a:srgbClr val="000000"/>
                </a:solidFill>
                <a:latin typeface="Calibri" panose="020F0502020204030204" pitchFamily="34" charset="0"/>
              </a:rPr>
              <a:t>Confusion matrix: </a:t>
            </a:r>
          </a:p>
          <a:p>
            <a:endParaRPr lang="en-US" dirty="0"/>
          </a:p>
        </p:txBody>
      </p:sp>
      <p:pic>
        <p:nvPicPr>
          <p:cNvPr id="4" name="Picture 3">
            <a:extLst>
              <a:ext uri="{FF2B5EF4-FFF2-40B4-BE49-F238E27FC236}">
                <a16:creationId xmlns:a16="http://schemas.microsoft.com/office/drawing/2014/main" id="{50FE567E-5875-4BF5-89D1-5BB931A0D814}"/>
              </a:ext>
            </a:extLst>
          </p:cNvPr>
          <p:cNvPicPr>
            <a:picLocks noChangeAspect="1"/>
          </p:cNvPicPr>
          <p:nvPr/>
        </p:nvPicPr>
        <p:blipFill>
          <a:blip r:embed="rId2"/>
          <a:stretch>
            <a:fillRect/>
          </a:stretch>
        </p:blipFill>
        <p:spPr>
          <a:xfrm>
            <a:off x="1674086" y="3429000"/>
            <a:ext cx="7176742" cy="2370761"/>
          </a:xfrm>
          <a:prstGeom prst="rect">
            <a:avLst/>
          </a:prstGeom>
        </p:spPr>
      </p:pic>
    </p:spTree>
    <p:extLst>
      <p:ext uri="{BB962C8B-B14F-4D97-AF65-F5344CB8AC3E}">
        <p14:creationId xmlns:p14="http://schemas.microsoft.com/office/powerpoint/2010/main" val="1242263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DFC6D-B510-4054-9827-06EE95DDB3B5}"/>
              </a:ext>
            </a:extLst>
          </p:cNvPr>
          <p:cNvSpPr>
            <a:spLocks noGrp="1"/>
          </p:cNvSpPr>
          <p:nvPr>
            <p:ph type="title"/>
          </p:nvPr>
        </p:nvSpPr>
        <p:spPr/>
        <p:txBody>
          <a:bodyPr/>
          <a:lstStyle/>
          <a:p>
            <a:r>
              <a:rPr lang="en-IN" i="0" u="none" strike="noStrike" baseline="0" dirty="0">
                <a:solidFill>
                  <a:schemeClr val="tx1"/>
                </a:solidFill>
                <a:latin typeface="Arial Rounded MT Bold" panose="020F0704030504030204" pitchFamily="34" charset="0"/>
              </a:rPr>
              <a:t>Finalizing the model </a:t>
            </a:r>
            <a:br>
              <a:rPr lang="en-IN" i="0" u="none" strike="noStrike" baseline="0" dirty="0">
                <a:solidFill>
                  <a:schemeClr val="tx1"/>
                </a:solidFill>
                <a:latin typeface="Arial Rounded MT Bold" panose="020F0704030504030204" pitchFamily="34" charset="0"/>
              </a:rPr>
            </a:br>
            <a:endParaRPr lang="en-US" dirty="0"/>
          </a:p>
        </p:txBody>
      </p:sp>
      <p:sp>
        <p:nvSpPr>
          <p:cNvPr id="3" name="Content Placeholder 2">
            <a:extLst>
              <a:ext uri="{FF2B5EF4-FFF2-40B4-BE49-F238E27FC236}">
                <a16:creationId xmlns:a16="http://schemas.microsoft.com/office/drawing/2014/main" id="{77C23821-5738-4CD2-9811-2B99D9BF5095}"/>
              </a:ext>
            </a:extLst>
          </p:cNvPr>
          <p:cNvSpPr>
            <a:spLocks noGrp="1"/>
          </p:cNvSpPr>
          <p:nvPr>
            <p:ph idx="1"/>
          </p:nvPr>
        </p:nvSpPr>
        <p:spPr/>
        <p:txBody>
          <a:bodyPr/>
          <a:lstStyle/>
          <a:p>
            <a:pPr algn="just"/>
            <a:r>
              <a:rPr lang="en-US" sz="2800" i="0" u="none" strike="noStrike" baseline="0" dirty="0">
                <a:solidFill>
                  <a:schemeClr val="tx1"/>
                </a:solidFill>
                <a:latin typeface="Arial Rounded MT Bold" panose="020F0704030504030204" pitchFamily="34" charset="0"/>
              </a:rPr>
              <a:t>We will final the model by predicting the values and saving the model in a pickle file, which will be used for prediction of test data </a:t>
            </a:r>
            <a:endParaRPr lang="en-IN" dirty="0">
              <a:solidFill>
                <a:schemeClr val="tx1"/>
              </a:solidFill>
              <a:latin typeface="Arial Rounded MT Bold" panose="020F0704030504030204" pitchFamily="34" charset="0"/>
            </a:endParaRPr>
          </a:p>
          <a:p>
            <a:endParaRPr lang="en-US" dirty="0"/>
          </a:p>
        </p:txBody>
      </p:sp>
    </p:spTree>
    <p:extLst>
      <p:ext uri="{BB962C8B-B14F-4D97-AF65-F5344CB8AC3E}">
        <p14:creationId xmlns:p14="http://schemas.microsoft.com/office/powerpoint/2010/main" val="1233304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39A64-799F-442E-9A11-85F88FCAAFBF}"/>
              </a:ext>
            </a:extLst>
          </p:cNvPr>
          <p:cNvSpPr>
            <a:spLocks noGrp="1"/>
          </p:cNvSpPr>
          <p:nvPr>
            <p:ph type="title"/>
          </p:nvPr>
        </p:nvSpPr>
        <p:spPr/>
        <p:txBody>
          <a:bodyPr/>
          <a:lstStyle/>
          <a:p>
            <a:r>
              <a:rPr lang="en-US" dirty="0"/>
              <a:t>Prediction </a:t>
            </a:r>
          </a:p>
        </p:txBody>
      </p:sp>
      <p:pic>
        <p:nvPicPr>
          <p:cNvPr id="4" name="Content Placeholder 3">
            <a:extLst>
              <a:ext uri="{FF2B5EF4-FFF2-40B4-BE49-F238E27FC236}">
                <a16:creationId xmlns:a16="http://schemas.microsoft.com/office/drawing/2014/main" id="{A46DB1BD-D6DB-4C78-8B6A-1EAD0515A558}"/>
              </a:ext>
            </a:extLst>
          </p:cNvPr>
          <p:cNvPicPr>
            <a:picLocks noGrp="1" noChangeAspect="1"/>
          </p:cNvPicPr>
          <p:nvPr>
            <p:ph idx="1"/>
          </p:nvPr>
        </p:nvPicPr>
        <p:blipFill>
          <a:blip r:embed="rId2"/>
          <a:stretch>
            <a:fillRect/>
          </a:stretch>
        </p:blipFill>
        <p:spPr>
          <a:xfrm>
            <a:off x="2821646" y="2603500"/>
            <a:ext cx="5493020" cy="3416300"/>
          </a:xfrm>
          <a:prstGeom prst="rect">
            <a:avLst/>
          </a:prstGeom>
        </p:spPr>
      </p:pic>
    </p:spTree>
    <p:extLst>
      <p:ext uri="{BB962C8B-B14F-4D97-AF65-F5344CB8AC3E}">
        <p14:creationId xmlns:p14="http://schemas.microsoft.com/office/powerpoint/2010/main" val="20996612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96891-2020-4473-AF74-86EDE4FBA27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CCC6BF8-B961-4921-BBEA-4A3E42233F77}"/>
              </a:ext>
            </a:extLst>
          </p:cNvPr>
          <p:cNvSpPr>
            <a:spLocks noGrp="1"/>
          </p:cNvSpPr>
          <p:nvPr>
            <p:ph idx="1"/>
          </p:nvPr>
        </p:nvSpPr>
        <p:spPr/>
        <p:txBody>
          <a:bodyPr>
            <a:normAutofit fontScale="62500" lnSpcReduction="20000"/>
          </a:bodyPr>
          <a:lstStyle/>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After the completion of this project, we got an insight of how to preprocess the data, </a:t>
            </a:r>
            <a:r>
              <a:rPr lang="en-US" sz="1800" b="0" i="0" u="none" strike="noStrike" baseline="0" dirty="0" err="1">
                <a:solidFill>
                  <a:schemeClr val="tx1"/>
                </a:solidFill>
                <a:latin typeface="Arial Rounded MT Bold" panose="020F0704030504030204" pitchFamily="34" charset="0"/>
              </a:rPr>
              <a:t>analysing</a:t>
            </a:r>
            <a:r>
              <a:rPr lang="en-US" sz="1800" b="0" i="0" u="none" strike="noStrike" baseline="0" dirty="0">
                <a:solidFill>
                  <a:schemeClr val="tx1"/>
                </a:solidFill>
                <a:latin typeface="Arial Rounded MT Bold" panose="020F0704030504030204" pitchFamily="34" charset="0"/>
              </a:rPr>
              <a:t> the data and building a model.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First, we imported both training and testing data, which had nearly 150000+ records.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We did all the required pre-processing steps like checking null values, datatypes check, dropping unnecessary columns, etc.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We used the training data for doing Exploratory Data Analysis using various plots and recorded the observations.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While observing the results, we found that the dataset was in highly imbalanced side and we need to handle it, in order to avoid overfitting problem.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Using NLP, we pre-processed the comment text and did other steps.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As the problem was a multi-class classifier, we took a new feature known as label and combined the </a:t>
            </a:r>
            <a:r>
              <a:rPr lang="en-US" sz="1800" b="0" i="0" u="none" strike="noStrike" baseline="0" dirty="0" err="1">
                <a:solidFill>
                  <a:schemeClr val="tx1"/>
                </a:solidFill>
                <a:latin typeface="Arial Rounded MT Bold" panose="020F0704030504030204" pitchFamily="34" charset="0"/>
              </a:rPr>
              <a:t>comment_labels</a:t>
            </a:r>
            <a:r>
              <a:rPr lang="en-US" sz="1800" b="0" i="0" u="none" strike="noStrike" baseline="0" dirty="0">
                <a:solidFill>
                  <a:schemeClr val="tx1"/>
                </a:solidFill>
                <a:latin typeface="Arial Rounded MT Bold" panose="020F0704030504030204" pitchFamily="34" charset="0"/>
              </a:rPr>
              <a:t> output together using sum() and then stored in that feature. For a binary classification problem, we scaled the data accordingly.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After applying </a:t>
            </a:r>
            <a:r>
              <a:rPr lang="en-US" sz="1800" b="0" i="0" u="none" strike="noStrike" baseline="0" dirty="0" err="1">
                <a:solidFill>
                  <a:schemeClr val="tx1"/>
                </a:solidFill>
                <a:latin typeface="Arial Rounded MT Bold" panose="020F0704030504030204" pitchFamily="34" charset="0"/>
              </a:rPr>
              <a:t>Tf-idf</a:t>
            </a:r>
            <a:r>
              <a:rPr lang="en-US" sz="1800" b="0" i="0" u="none" strike="noStrike" baseline="0" dirty="0">
                <a:solidFill>
                  <a:schemeClr val="tx1"/>
                </a:solidFill>
                <a:latin typeface="Arial Rounded MT Bold" panose="020F0704030504030204" pitchFamily="34" charset="0"/>
              </a:rPr>
              <a:t> </a:t>
            </a:r>
            <a:r>
              <a:rPr lang="en-US" sz="1800" b="0" i="0" u="none" strike="noStrike" baseline="0" dirty="0" err="1">
                <a:solidFill>
                  <a:schemeClr val="tx1"/>
                </a:solidFill>
                <a:latin typeface="Arial Rounded MT Bold" panose="020F0704030504030204" pitchFamily="34" charset="0"/>
              </a:rPr>
              <a:t>Vectoriser</a:t>
            </a:r>
            <a:r>
              <a:rPr lang="en-US" sz="1800" b="0" i="0" u="none" strike="noStrike" baseline="0" dirty="0">
                <a:solidFill>
                  <a:schemeClr val="tx1"/>
                </a:solidFill>
                <a:latin typeface="Arial Rounded MT Bold" panose="020F0704030504030204" pitchFamily="34" charset="0"/>
              </a:rPr>
              <a:t>, we used an oversampling technique called </a:t>
            </a:r>
            <a:r>
              <a:rPr lang="en-US" sz="1800" b="0" i="0" u="none" strike="noStrike" baseline="0" dirty="0" err="1">
                <a:solidFill>
                  <a:schemeClr val="tx1"/>
                </a:solidFill>
                <a:latin typeface="Arial Rounded MT Bold" panose="020F0704030504030204" pitchFamily="34" charset="0"/>
              </a:rPr>
              <a:t>RandomOverSampler</a:t>
            </a:r>
            <a:r>
              <a:rPr lang="en-US" sz="1800" b="0" i="0" u="none" strike="noStrike" baseline="0" dirty="0">
                <a:solidFill>
                  <a:schemeClr val="tx1"/>
                </a:solidFill>
                <a:latin typeface="Arial Rounded MT Bold" panose="020F0704030504030204" pitchFamily="34" charset="0"/>
              </a:rPr>
              <a:t> for handling the imbalanced data. There, we took 75% of the high points data and sampled it to the low points data so that both weights could be balanced equally and we could get proper result. </a:t>
            </a:r>
            <a:endParaRPr lang="en-IN" dirty="0">
              <a:solidFill>
                <a:schemeClr val="tx1"/>
              </a:solidFill>
              <a:latin typeface="Arial Rounded MT Bold" panose="020F0704030504030204" pitchFamily="34" charset="0"/>
            </a:endParaRPr>
          </a:p>
          <a:p>
            <a:endParaRPr lang="en-US" dirty="0"/>
          </a:p>
        </p:txBody>
      </p:sp>
    </p:spTree>
    <p:extLst>
      <p:ext uri="{BB962C8B-B14F-4D97-AF65-F5344CB8AC3E}">
        <p14:creationId xmlns:p14="http://schemas.microsoft.com/office/powerpoint/2010/main" val="240781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B9FA4-0FD7-4348-80E1-E0EE86605BB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1977A24-824A-4D2E-B536-5DE462B08785}"/>
              </a:ext>
            </a:extLst>
          </p:cNvPr>
          <p:cNvSpPr>
            <a:spLocks noGrp="1"/>
          </p:cNvSpPr>
          <p:nvPr>
            <p:ph idx="1"/>
          </p:nvPr>
        </p:nvSpPr>
        <p:spPr/>
        <p:txBody>
          <a:bodyPr>
            <a:normAutofit fontScale="85000" lnSpcReduction="20000"/>
          </a:bodyPr>
          <a:lstStyle/>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Then, we split the data using </a:t>
            </a:r>
            <a:r>
              <a:rPr lang="en-US" sz="1800" b="0" i="0" u="none" strike="noStrike" baseline="0" dirty="0" err="1">
                <a:solidFill>
                  <a:schemeClr val="tx1"/>
                </a:solidFill>
                <a:latin typeface="Arial Rounded MT Bold" panose="020F0704030504030204" pitchFamily="34" charset="0"/>
              </a:rPr>
              <a:t>train_test_split</a:t>
            </a:r>
            <a:r>
              <a:rPr lang="en-US" sz="1800" b="0" i="0" u="none" strike="noStrike" baseline="0" dirty="0">
                <a:solidFill>
                  <a:schemeClr val="tx1"/>
                </a:solidFill>
                <a:latin typeface="Arial Rounded MT Bold" panose="020F0704030504030204" pitchFamily="34" charset="0"/>
              </a:rPr>
              <a:t> and then we started the model building process by running as many algorithms in a for loop, with difference metrics like </a:t>
            </a:r>
            <a:r>
              <a:rPr lang="en-US" sz="1800" b="0" i="0" u="none" strike="noStrike" baseline="0" dirty="0" err="1">
                <a:solidFill>
                  <a:schemeClr val="tx1"/>
                </a:solidFill>
                <a:latin typeface="Arial Rounded MT Bold" panose="020F0704030504030204" pitchFamily="34" charset="0"/>
              </a:rPr>
              <a:t>cross_val_score</a:t>
            </a:r>
            <a:r>
              <a:rPr lang="en-US" sz="1800" b="0" i="0" u="none" strike="noStrike" baseline="0" dirty="0">
                <a:solidFill>
                  <a:schemeClr val="tx1"/>
                </a:solidFill>
                <a:latin typeface="Arial Rounded MT Bold" panose="020F0704030504030204" pitchFamily="34" charset="0"/>
              </a:rPr>
              <a:t>, confusion matrix, </a:t>
            </a:r>
            <a:r>
              <a:rPr lang="en-US" sz="1800" b="0" i="0" u="none" strike="noStrike" baseline="0" dirty="0" err="1">
                <a:solidFill>
                  <a:schemeClr val="tx1"/>
                </a:solidFill>
                <a:latin typeface="Arial Rounded MT Bold" panose="020F0704030504030204" pitchFamily="34" charset="0"/>
              </a:rPr>
              <a:t>auc_score</a:t>
            </a:r>
            <a:r>
              <a:rPr lang="en-US" sz="1800" b="0" i="0" u="none" strike="noStrike" baseline="0" dirty="0">
                <a:solidFill>
                  <a:schemeClr val="tx1"/>
                </a:solidFill>
                <a:latin typeface="Arial Rounded MT Bold" panose="020F0704030504030204" pitchFamily="34" charset="0"/>
              </a:rPr>
              <a:t>, log loss, hamming loss, etc.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We found that </a:t>
            </a:r>
            <a:r>
              <a:rPr lang="en-US" sz="1800" b="0" i="0" u="none" strike="noStrike" baseline="0" dirty="0" err="1">
                <a:solidFill>
                  <a:schemeClr val="tx1"/>
                </a:solidFill>
                <a:latin typeface="Arial Rounded MT Bold" panose="020F0704030504030204" pitchFamily="34" charset="0"/>
              </a:rPr>
              <a:t>RandomForestClassifier</a:t>
            </a:r>
            <a:r>
              <a:rPr lang="en-US" sz="1800" b="0" i="0" u="none" strike="noStrike" baseline="0" dirty="0">
                <a:solidFill>
                  <a:schemeClr val="tx1"/>
                </a:solidFill>
                <a:latin typeface="Arial Rounded MT Bold" panose="020F0704030504030204" pitchFamily="34" charset="0"/>
              </a:rPr>
              <a:t> and </a:t>
            </a:r>
            <a:r>
              <a:rPr lang="en-US" sz="1800" b="0" i="0" u="none" strike="noStrike" baseline="0" dirty="0" err="1">
                <a:solidFill>
                  <a:schemeClr val="tx1"/>
                </a:solidFill>
                <a:latin typeface="Arial Rounded MT Bold" panose="020F0704030504030204" pitchFamily="34" charset="0"/>
              </a:rPr>
              <a:t>XGBoostClassifier</a:t>
            </a:r>
            <a:r>
              <a:rPr lang="en-US" sz="1800" b="0" i="0" u="none" strike="noStrike" baseline="0" dirty="0">
                <a:solidFill>
                  <a:schemeClr val="tx1"/>
                </a:solidFill>
                <a:latin typeface="Arial Rounded MT Bold" panose="020F0704030504030204" pitchFamily="34" charset="0"/>
              </a:rPr>
              <a:t> were performing well. The next step was to perform hyperparameter tuning technique to these models for finding out the best parameters and trying to improve our scores.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The major problem with this dataset occurred in this step. It took me nearly 2 </a:t>
            </a:r>
            <a:r>
              <a:rPr lang="en-US" sz="1800" b="0" i="0" u="none" strike="noStrike" baseline="0" dirty="0" err="1">
                <a:solidFill>
                  <a:schemeClr val="tx1"/>
                </a:solidFill>
                <a:latin typeface="Arial Rounded MT Bold" panose="020F0704030504030204" pitchFamily="34" charset="0"/>
              </a:rPr>
              <a:t>hrs</a:t>
            </a:r>
            <a:r>
              <a:rPr lang="en-US" sz="1800" b="0" i="0" u="none" strike="noStrike" baseline="0" dirty="0">
                <a:solidFill>
                  <a:schemeClr val="tx1"/>
                </a:solidFill>
                <a:latin typeface="Arial Rounded MT Bold" panose="020F0704030504030204" pitchFamily="34" charset="0"/>
              </a:rPr>
              <a:t> to run the code for finding out the best parameters itself as the dataset is large and more computational power was required. Even though we found the best algorithms, it took me 2 </a:t>
            </a:r>
            <a:r>
              <a:rPr lang="en-US" sz="1800" b="0" i="0" u="none" strike="noStrike" baseline="0" dirty="0" err="1">
                <a:solidFill>
                  <a:schemeClr val="tx1"/>
                </a:solidFill>
                <a:latin typeface="Arial Rounded MT Bold" panose="020F0704030504030204" pitchFamily="34" charset="0"/>
              </a:rPr>
              <a:t>hrs</a:t>
            </a:r>
            <a:r>
              <a:rPr lang="en-US" sz="1800" b="0" i="0" u="none" strike="noStrike" baseline="0" dirty="0">
                <a:solidFill>
                  <a:schemeClr val="tx1"/>
                </a:solidFill>
                <a:latin typeface="Arial Rounded MT Bold" panose="020F0704030504030204" pitchFamily="34" charset="0"/>
              </a:rPr>
              <a:t> to get the results.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Therefore, without hyperparameter tuning, we finalized </a:t>
            </a:r>
            <a:r>
              <a:rPr lang="en-US" sz="1800" b="0" i="0" u="none" strike="noStrike" baseline="0" dirty="0" err="1">
                <a:solidFill>
                  <a:schemeClr val="tx1"/>
                </a:solidFill>
                <a:latin typeface="Arial Rounded MT Bold" panose="020F0704030504030204" pitchFamily="34" charset="0"/>
              </a:rPr>
              <a:t>RandomForest</a:t>
            </a:r>
            <a:r>
              <a:rPr lang="en-US" sz="1800" b="0" i="0" u="none" strike="noStrike" baseline="0" dirty="0">
                <a:solidFill>
                  <a:schemeClr val="tx1"/>
                </a:solidFill>
                <a:latin typeface="Arial Rounded MT Bold" panose="020F0704030504030204" pitchFamily="34" charset="0"/>
              </a:rPr>
              <a:t> as the best performing algorithm by predicting the outputs, saving the model and storing the results in a csv file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Then, by using the model we got, another set of predictions were done by using the test data and the results were stored in a separate csv file. </a:t>
            </a:r>
          </a:p>
          <a:p>
            <a:endParaRPr lang="en-US" dirty="0"/>
          </a:p>
        </p:txBody>
      </p:sp>
    </p:spTree>
    <p:extLst>
      <p:ext uri="{BB962C8B-B14F-4D97-AF65-F5344CB8AC3E}">
        <p14:creationId xmlns:p14="http://schemas.microsoft.com/office/powerpoint/2010/main" val="9299433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E0BF3-1785-4E40-B244-FEEFFF16C3FB}"/>
              </a:ext>
            </a:extLst>
          </p:cNvPr>
          <p:cNvSpPr>
            <a:spLocks noGrp="1"/>
          </p:cNvSpPr>
          <p:nvPr>
            <p:ph type="title"/>
          </p:nvPr>
        </p:nvSpPr>
        <p:spPr/>
        <p:txBody>
          <a:bodyPr/>
          <a:lstStyle/>
          <a:p>
            <a:r>
              <a:rPr lang="en-US" dirty="0"/>
              <a:t>Thank you </a:t>
            </a:r>
          </a:p>
        </p:txBody>
      </p:sp>
    </p:spTree>
    <p:extLst>
      <p:ext uri="{BB962C8B-B14F-4D97-AF65-F5344CB8AC3E}">
        <p14:creationId xmlns:p14="http://schemas.microsoft.com/office/powerpoint/2010/main" val="362445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7FC80-3671-4EB5-A548-11A4CC72E98E}"/>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A3A199BD-2375-4B65-8B99-47E5D33BFE33}"/>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Our goal is to build a prototype of online hate and abuse comment classifier which can used to classify hate and offensive comments so that it can be controlled and restricted from spreading hatred and cyberbullying.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978115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8241-BCA0-4620-B65B-310E28317CCC}"/>
              </a:ext>
            </a:extLst>
          </p:cNvPr>
          <p:cNvSpPr>
            <a:spLocks noGrp="1"/>
          </p:cNvSpPr>
          <p:nvPr>
            <p:ph type="title"/>
          </p:nvPr>
        </p:nvSpPr>
        <p:spPr/>
        <p:txBody>
          <a:bodyPr/>
          <a:lstStyle/>
          <a:p>
            <a:r>
              <a:rPr lang="en-US" dirty="0">
                <a:latin typeface="Arial Rounded MT Bold" panose="020F0704030504030204" pitchFamily="34" charset="0"/>
              </a:rPr>
              <a:t>UNDERSTANDING THE DATA</a:t>
            </a:r>
            <a:endParaRPr lang="en-US" dirty="0"/>
          </a:p>
        </p:txBody>
      </p:sp>
      <p:sp>
        <p:nvSpPr>
          <p:cNvPr id="3" name="Content Placeholder 2">
            <a:extLst>
              <a:ext uri="{FF2B5EF4-FFF2-40B4-BE49-F238E27FC236}">
                <a16:creationId xmlns:a16="http://schemas.microsoft.com/office/drawing/2014/main" id="{7A29680F-7996-4746-80BC-5B01353A0E91}"/>
              </a:ext>
            </a:extLst>
          </p:cNvPr>
          <p:cNvSpPr>
            <a:spLocks noGrp="1"/>
          </p:cNvSpPr>
          <p:nvPr>
            <p:ph idx="1"/>
          </p:nvPr>
        </p:nvSpPr>
        <p:spPr/>
        <p:txBody>
          <a:bodyPr>
            <a:normAutofit fontScale="55000" lnSpcReduction="20000"/>
          </a:bodyPr>
          <a:lstStyle/>
          <a:p>
            <a:pPr algn="just">
              <a:buFont typeface="Wingdings" panose="05000000000000000000" pitchFamily="2" charset="2"/>
              <a:buChar char="Ø"/>
            </a:pPr>
            <a:r>
              <a:rPr lang="en-US" sz="2800" i="0" u="none" strike="noStrike" baseline="0" dirty="0">
                <a:solidFill>
                  <a:schemeClr val="tx1"/>
                </a:solidFill>
                <a:latin typeface="Arial Rounded MT Bold" panose="020F0704030504030204" pitchFamily="34" charset="0"/>
              </a:rPr>
              <a:t>The data set contains the training set, which has approximately 1,59,000 samples and the test set which contains nearly 1,53,000 samples. All the data samples contain 8 fields which includes ‘Id’, ‘Comments’, ‘Malignant’, ‘Highly malignant’, ‘Rude’, ‘Threat’, ‘Abuse’ and ‘Loathe’. </a:t>
            </a:r>
          </a:p>
          <a:p>
            <a:pPr algn="just">
              <a:buFont typeface="Wingdings" panose="05000000000000000000" pitchFamily="2" charset="2"/>
              <a:buChar char="Ø"/>
            </a:pPr>
            <a:r>
              <a:rPr lang="en-US" sz="2800" i="0" u="none" strike="noStrike" baseline="0" dirty="0">
                <a:solidFill>
                  <a:schemeClr val="tx1"/>
                </a:solidFill>
                <a:latin typeface="Arial Rounded MT Bold" panose="020F0704030504030204" pitchFamily="34" charset="0"/>
              </a:rPr>
              <a:t>The label can be either 0 or 1, where 0 denotes a NO while 1 denotes a YES. There are various comments which have multiple labels. The first attribute is a unique ID associated with each comment. </a:t>
            </a:r>
          </a:p>
          <a:p>
            <a:pPr algn="just">
              <a:buFont typeface="Wingdings" panose="05000000000000000000" pitchFamily="2" charset="2"/>
              <a:buChar char="Ø"/>
            </a:pPr>
            <a:r>
              <a:rPr lang="en-IN" sz="2800" i="0" u="none" strike="noStrike" baseline="0" dirty="0">
                <a:solidFill>
                  <a:schemeClr val="tx1"/>
                </a:solidFill>
                <a:latin typeface="Arial Rounded MT Bold" panose="020F0704030504030204" pitchFamily="34" charset="0"/>
              </a:rPr>
              <a:t>The data set includes: </a:t>
            </a:r>
          </a:p>
          <a:p>
            <a:pPr algn="just"/>
            <a:r>
              <a:rPr lang="en-US" sz="2800" i="0" u="none" strike="noStrike" baseline="0" dirty="0">
                <a:solidFill>
                  <a:schemeClr val="tx1"/>
                </a:solidFill>
                <a:latin typeface="Arial Rounded MT Bold" panose="020F0704030504030204" pitchFamily="34" charset="0"/>
              </a:rPr>
              <a:t>- Malignant: It is the Label column, which includes values 0 and 1, denoting if the comment is malignant or not. </a:t>
            </a:r>
          </a:p>
          <a:p>
            <a:pPr algn="just"/>
            <a:r>
              <a:rPr lang="en-US" sz="2800" i="0" u="none" strike="noStrike" baseline="0" dirty="0">
                <a:solidFill>
                  <a:schemeClr val="tx1"/>
                </a:solidFill>
                <a:latin typeface="Arial Rounded MT Bold" panose="020F0704030504030204" pitchFamily="34" charset="0"/>
              </a:rPr>
              <a:t>- Highly Malignant: It denotes comments that are highly malignant and hurtful. </a:t>
            </a:r>
          </a:p>
          <a:p>
            <a:pPr algn="just"/>
            <a:r>
              <a:rPr lang="en-US" sz="2800" i="0" u="none" strike="noStrike" baseline="0" dirty="0">
                <a:solidFill>
                  <a:schemeClr val="tx1"/>
                </a:solidFill>
                <a:latin typeface="Arial Rounded MT Bold" panose="020F0704030504030204" pitchFamily="34" charset="0"/>
              </a:rPr>
              <a:t>- Rude: It denotes comments that are very rude and offensive. </a:t>
            </a:r>
          </a:p>
          <a:p>
            <a:pPr algn="just"/>
            <a:r>
              <a:rPr lang="en-US" sz="2800" i="0" u="none" strike="noStrike" baseline="0" dirty="0">
                <a:solidFill>
                  <a:schemeClr val="tx1"/>
                </a:solidFill>
                <a:latin typeface="Arial Rounded MT Bold" panose="020F0704030504030204" pitchFamily="34" charset="0"/>
              </a:rPr>
              <a:t>- Comment text: This column contains the comments extracted from various social media platforms</a:t>
            </a:r>
            <a:endParaRPr lang="en-US" dirty="0"/>
          </a:p>
        </p:txBody>
      </p:sp>
    </p:spTree>
    <p:extLst>
      <p:ext uri="{BB962C8B-B14F-4D97-AF65-F5344CB8AC3E}">
        <p14:creationId xmlns:p14="http://schemas.microsoft.com/office/powerpoint/2010/main" val="3176897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EC8CA-04BA-4ABB-905E-CE66DA45697E}"/>
              </a:ext>
            </a:extLst>
          </p:cNvPr>
          <p:cNvSpPr>
            <a:spLocks noGrp="1"/>
          </p:cNvSpPr>
          <p:nvPr>
            <p:ph type="title"/>
          </p:nvPr>
        </p:nvSpPr>
        <p:spPr/>
        <p:txBody>
          <a:bodyPr/>
          <a:lstStyle/>
          <a:p>
            <a:r>
              <a:rPr lang="en-US" dirty="0">
                <a:latin typeface="Arial Rounded MT Bold" panose="020F0704030504030204" pitchFamily="34" charset="0"/>
              </a:rPr>
              <a:t>UNDERSTANDING THE DATA</a:t>
            </a:r>
            <a:endParaRPr lang="en-US" dirty="0"/>
          </a:p>
        </p:txBody>
      </p:sp>
      <p:sp>
        <p:nvSpPr>
          <p:cNvPr id="3" name="Content Placeholder 2">
            <a:extLst>
              <a:ext uri="{FF2B5EF4-FFF2-40B4-BE49-F238E27FC236}">
                <a16:creationId xmlns:a16="http://schemas.microsoft.com/office/drawing/2014/main" id="{01A28DA7-D5E6-4D73-8F73-39420E13AECA}"/>
              </a:ext>
            </a:extLst>
          </p:cNvPr>
          <p:cNvSpPr>
            <a:spLocks noGrp="1"/>
          </p:cNvSpPr>
          <p:nvPr>
            <p:ph idx="1"/>
          </p:nvPr>
        </p:nvSpPr>
        <p:spPr/>
        <p:txBody>
          <a:bodyPr>
            <a:normAutofit fontScale="92500" lnSpcReduction="10000"/>
          </a:bodyPr>
          <a:lstStyle/>
          <a:p>
            <a:pPr algn="just"/>
            <a:r>
              <a:rPr lang="en-US" sz="2800" i="0" u="none" strike="noStrike" baseline="0" dirty="0">
                <a:solidFill>
                  <a:schemeClr val="tx1"/>
                </a:solidFill>
                <a:latin typeface="Arial Rounded MT Bold" panose="020F0704030504030204" pitchFamily="34" charset="0"/>
              </a:rPr>
              <a:t>- Threat: It contains indication of the comments that are giving any threat to someone. </a:t>
            </a:r>
          </a:p>
          <a:p>
            <a:pPr algn="just"/>
            <a:r>
              <a:rPr lang="en-US" sz="2800" i="0" u="none" strike="noStrike" baseline="0" dirty="0">
                <a:solidFill>
                  <a:schemeClr val="tx1"/>
                </a:solidFill>
                <a:latin typeface="Arial Rounded MT Bold" panose="020F0704030504030204" pitchFamily="34" charset="0"/>
              </a:rPr>
              <a:t>- Abuse: It is for comments that are abusive in nature. </a:t>
            </a:r>
          </a:p>
          <a:p>
            <a:pPr algn="just"/>
            <a:r>
              <a:rPr lang="en-US" sz="2800" i="0" u="none" strike="noStrike" baseline="0" dirty="0">
                <a:solidFill>
                  <a:schemeClr val="tx1"/>
                </a:solidFill>
                <a:latin typeface="Arial Rounded MT Bold" panose="020F0704030504030204" pitchFamily="34" charset="0"/>
              </a:rPr>
              <a:t>- Loathe: It describes the comments which are hateful and loathing in nature. </a:t>
            </a:r>
          </a:p>
          <a:p>
            <a:pPr algn="just"/>
            <a:r>
              <a:rPr lang="en-US" sz="2800" i="0" u="none" strike="noStrike" baseline="0" dirty="0">
                <a:solidFill>
                  <a:schemeClr val="tx1"/>
                </a:solidFill>
                <a:latin typeface="Arial Rounded MT Bold" panose="020F0704030504030204" pitchFamily="34" charset="0"/>
              </a:rPr>
              <a:t>- ID: It includes unique Ids associated with each comment text given.</a:t>
            </a:r>
            <a:endParaRPr lang="en-US" dirty="0"/>
          </a:p>
        </p:txBody>
      </p:sp>
    </p:spTree>
    <p:extLst>
      <p:ext uri="{BB962C8B-B14F-4D97-AF65-F5344CB8AC3E}">
        <p14:creationId xmlns:p14="http://schemas.microsoft.com/office/powerpoint/2010/main" val="135399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1D679-5CFC-4740-A274-35061BF22B49}"/>
              </a:ext>
            </a:extLst>
          </p:cNvPr>
          <p:cNvSpPr>
            <a:spLocks noGrp="1"/>
          </p:cNvSpPr>
          <p:nvPr>
            <p:ph type="title"/>
          </p:nvPr>
        </p:nvSpPr>
        <p:spPr/>
        <p:txBody>
          <a:bodyPr/>
          <a:lstStyle/>
          <a:p>
            <a:r>
              <a:rPr lang="en-US" dirty="0"/>
              <a:t>LIBRARIES</a:t>
            </a:r>
          </a:p>
        </p:txBody>
      </p:sp>
      <p:pic>
        <p:nvPicPr>
          <p:cNvPr id="4" name="Content Placeholder 3">
            <a:extLst>
              <a:ext uri="{FF2B5EF4-FFF2-40B4-BE49-F238E27FC236}">
                <a16:creationId xmlns:a16="http://schemas.microsoft.com/office/drawing/2014/main" id="{10D51AA4-33E9-4F0D-BCC8-ED6EAFE8082B}"/>
              </a:ext>
            </a:extLst>
          </p:cNvPr>
          <p:cNvPicPr>
            <a:picLocks noGrp="1" noChangeAspect="1"/>
          </p:cNvPicPr>
          <p:nvPr>
            <p:ph idx="1"/>
          </p:nvPr>
        </p:nvPicPr>
        <p:blipFill>
          <a:blip r:embed="rId2"/>
          <a:stretch>
            <a:fillRect/>
          </a:stretch>
        </p:blipFill>
        <p:spPr>
          <a:xfrm>
            <a:off x="1524001" y="1825625"/>
            <a:ext cx="7979114" cy="4351338"/>
          </a:xfrm>
          <a:prstGeom prst="rect">
            <a:avLst/>
          </a:prstGeom>
        </p:spPr>
      </p:pic>
    </p:spTree>
    <p:extLst>
      <p:ext uri="{BB962C8B-B14F-4D97-AF65-F5344CB8AC3E}">
        <p14:creationId xmlns:p14="http://schemas.microsoft.com/office/powerpoint/2010/main" val="3681202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D5A3F-4049-4FDF-AB84-F7405842F08E}"/>
              </a:ext>
            </a:extLst>
          </p:cNvPr>
          <p:cNvSpPr>
            <a:spLocks noGrp="1"/>
          </p:cNvSpPr>
          <p:nvPr>
            <p:ph type="title"/>
          </p:nvPr>
        </p:nvSpPr>
        <p:spPr/>
        <p:txBody>
          <a:bodyPr/>
          <a:lstStyle/>
          <a:p>
            <a:r>
              <a:rPr lang="en-US" sz="4400" dirty="0">
                <a:latin typeface="Arial Rounded MT Bold" panose="020F0704030504030204" pitchFamily="34" charset="0"/>
              </a:rPr>
              <a:t>DATA PRE-PROCESSING</a:t>
            </a:r>
            <a:endParaRPr lang="en-US" dirty="0"/>
          </a:p>
        </p:txBody>
      </p:sp>
      <p:pic>
        <p:nvPicPr>
          <p:cNvPr id="5" name="Content Placeholder 4">
            <a:extLst>
              <a:ext uri="{FF2B5EF4-FFF2-40B4-BE49-F238E27FC236}">
                <a16:creationId xmlns:a16="http://schemas.microsoft.com/office/drawing/2014/main" id="{19B91001-0288-4870-9C0E-8DFB701964FF}"/>
              </a:ext>
            </a:extLst>
          </p:cNvPr>
          <p:cNvPicPr>
            <a:picLocks noGrp="1" noChangeAspect="1"/>
          </p:cNvPicPr>
          <p:nvPr>
            <p:ph idx="1"/>
          </p:nvPr>
        </p:nvPicPr>
        <p:blipFill>
          <a:blip r:embed="rId2"/>
          <a:stretch>
            <a:fillRect/>
          </a:stretch>
        </p:blipFill>
        <p:spPr>
          <a:xfrm>
            <a:off x="4698938" y="2603500"/>
            <a:ext cx="1738436" cy="3416300"/>
          </a:xfrm>
        </p:spPr>
      </p:pic>
    </p:spTree>
    <p:extLst>
      <p:ext uri="{BB962C8B-B14F-4D97-AF65-F5344CB8AC3E}">
        <p14:creationId xmlns:p14="http://schemas.microsoft.com/office/powerpoint/2010/main" val="2693029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BDF4F-7607-4DAD-933D-D8FA2DC68186}"/>
              </a:ext>
            </a:extLst>
          </p:cNvPr>
          <p:cNvSpPr>
            <a:spLocks noGrp="1"/>
          </p:cNvSpPr>
          <p:nvPr>
            <p:ph type="title"/>
          </p:nvPr>
        </p:nvSpPr>
        <p:spPr/>
        <p:txBody>
          <a:bodyPr/>
          <a:lstStyle/>
          <a:p>
            <a:r>
              <a:rPr lang="en-US" dirty="0"/>
              <a:t>EDA</a:t>
            </a:r>
          </a:p>
        </p:txBody>
      </p:sp>
      <p:pic>
        <p:nvPicPr>
          <p:cNvPr id="5" name="Content Placeholder 4">
            <a:extLst>
              <a:ext uri="{FF2B5EF4-FFF2-40B4-BE49-F238E27FC236}">
                <a16:creationId xmlns:a16="http://schemas.microsoft.com/office/drawing/2014/main" id="{4B128827-22E4-4BB2-96DC-868DF2A21B9A}"/>
              </a:ext>
            </a:extLst>
          </p:cNvPr>
          <p:cNvPicPr>
            <a:picLocks noGrp="1" noChangeAspect="1"/>
          </p:cNvPicPr>
          <p:nvPr>
            <p:ph idx="1"/>
          </p:nvPr>
        </p:nvPicPr>
        <p:blipFill>
          <a:blip r:embed="rId2"/>
          <a:stretch>
            <a:fillRect/>
          </a:stretch>
        </p:blipFill>
        <p:spPr>
          <a:xfrm>
            <a:off x="2046514" y="1825625"/>
            <a:ext cx="7946572" cy="4351338"/>
          </a:xfrm>
        </p:spPr>
      </p:pic>
    </p:spTree>
    <p:extLst>
      <p:ext uri="{BB962C8B-B14F-4D97-AF65-F5344CB8AC3E}">
        <p14:creationId xmlns:p14="http://schemas.microsoft.com/office/powerpoint/2010/main" val="4166114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735B1-FF5C-4B07-80BD-1EA055420B1D}"/>
              </a:ext>
            </a:extLst>
          </p:cNvPr>
          <p:cNvSpPr>
            <a:spLocks noGrp="1"/>
          </p:cNvSpPr>
          <p:nvPr>
            <p:ph type="title"/>
          </p:nvPr>
        </p:nvSpPr>
        <p:spPr/>
        <p:txBody>
          <a:bodyPr/>
          <a:lstStyle/>
          <a:p>
            <a:r>
              <a:rPr lang="en-US" dirty="0"/>
              <a:t>EDA</a:t>
            </a:r>
          </a:p>
        </p:txBody>
      </p:sp>
      <p:pic>
        <p:nvPicPr>
          <p:cNvPr id="5" name="Content Placeholder 4">
            <a:extLst>
              <a:ext uri="{FF2B5EF4-FFF2-40B4-BE49-F238E27FC236}">
                <a16:creationId xmlns:a16="http://schemas.microsoft.com/office/drawing/2014/main" id="{D3E28013-FD85-4440-8B9C-DB10078109FC}"/>
              </a:ext>
            </a:extLst>
          </p:cNvPr>
          <p:cNvPicPr>
            <a:picLocks noGrp="1" noChangeAspect="1"/>
          </p:cNvPicPr>
          <p:nvPr>
            <p:ph idx="1"/>
          </p:nvPr>
        </p:nvPicPr>
        <p:blipFill>
          <a:blip r:embed="rId2"/>
          <a:stretch>
            <a:fillRect/>
          </a:stretch>
        </p:blipFill>
        <p:spPr>
          <a:xfrm>
            <a:off x="1545771" y="1825625"/>
            <a:ext cx="8556172" cy="4351338"/>
          </a:xfrm>
        </p:spPr>
      </p:pic>
    </p:spTree>
    <p:extLst>
      <p:ext uri="{BB962C8B-B14F-4D97-AF65-F5344CB8AC3E}">
        <p14:creationId xmlns:p14="http://schemas.microsoft.com/office/powerpoint/2010/main" val="42616690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30</TotalTime>
  <Words>1340</Words>
  <Application>Microsoft Office PowerPoint</Application>
  <PresentationFormat>Widescreen</PresentationFormat>
  <Paragraphs>77</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Arial Rounded MT Bold</vt:lpstr>
      <vt:lpstr>Calibri</vt:lpstr>
      <vt:lpstr>Century Gothic</vt:lpstr>
      <vt:lpstr>Wingdings</vt:lpstr>
      <vt:lpstr>Wingdings 3</vt:lpstr>
      <vt:lpstr>Ion Boardroom</vt:lpstr>
      <vt:lpstr>MALIGNANT COMMENTS CLASSIFIER PROJECT</vt:lpstr>
      <vt:lpstr>INTRODUCTION</vt:lpstr>
      <vt:lpstr>OBJECTIVE</vt:lpstr>
      <vt:lpstr>UNDERSTANDING THE DATA</vt:lpstr>
      <vt:lpstr>UNDERSTANDING THE DATA</vt:lpstr>
      <vt:lpstr>LIBRARIES</vt:lpstr>
      <vt:lpstr>DATA PRE-PROCESSING</vt:lpstr>
      <vt:lpstr>EDA</vt:lpstr>
      <vt:lpstr>EDA</vt:lpstr>
      <vt:lpstr>SUMMARY STATISTICS</vt:lpstr>
      <vt:lpstr>SUMMARY STATISTICS</vt:lpstr>
      <vt:lpstr>DATA CLEANSING</vt:lpstr>
      <vt:lpstr>DATA CLEANSING</vt:lpstr>
      <vt:lpstr>PowerPoint Presentation</vt:lpstr>
      <vt:lpstr>WORD CLOUD</vt:lpstr>
      <vt:lpstr>MODEL BUILDING</vt:lpstr>
      <vt:lpstr>MODEL BUILDING</vt:lpstr>
      <vt:lpstr>PowerPoint Presentation</vt:lpstr>
      <vt:lpstr>PowerPoint Presentation</vt:lpstr>
      <vt:lpstr>BEST FIT MODEL</vt:lpstr>
      <vt:lpstr>HYPERPARAMETER TUNNING</vt:lpstr>
      <vt:lpstr>Finalizing the model  </vt:lpstr>
      <vt:lpstr>Prediction </vt:lpstr>
      <vt:lpstr>conclusion</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 PROJECT</dc:title>
  <dc:creator>keerthiapp2@gmail.com</dc:creator>
  <cp:lastModifiedBy>keerthiapp2@gmail.com</cp:lastModifiedBy>
  <cp:revision>5</cp:revision>
  <dcterms:created xsi:type="dcterms:W3CDTF">2021-07-12T01:07:50Z</dcterms:created>
  <dcterms:modified xsi:type="dcterms:W3CDTF">2021-07-12T01:37:55Z</dcterms:modified>
</cp:coreProperties>
</file>