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Lst>
  <p:sldSz cx="9144000" cy="5143500" type="screen16x9"/>
  <p:notesSz cx="6858000" cy="9144000"/>
  <p:embeddedFontLst>
    <p:embeddedFont>
      <p:font typeface="Montserrat" panose="00000500000000000000" pitchFamily="2" charset="0"/>
      <p:regular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2E5E10-0E16-4A93-80C6-575A6830F59D}">
  <a:tblStyle styleId="{C82E5E10-0E16-4A93-80C6-575A6830F59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245A050-0686-45EE-996B-C90BDD9C2CD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1bb268531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1e1bb268531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e1bb268531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e1bb268531_2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e1bb268531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1e1bb268531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e1bb268531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1e1bb268531_2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e1bb268531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1e1bb268531_2_10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e1bb268531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1e1bb268531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e1bb26853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e1bb26853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e1bb26853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e1bb26853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e1bb26853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e1bb26853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e1bb268531_0_16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e1bb268531_0_1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e1bb268531_0_16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e1bb268531_0_1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e1bb268531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1e1bb268531_2_5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e1bb26853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e1bb26853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e1bb268531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e1bb26853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e1bb268531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e1bb26853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e1bb268531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e1bb26853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e1bb268531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e1bb26853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e1bb268531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1e1bb268531_2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e1bb268531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1e1bb268531_2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e1bb268531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1e1bb268531_2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1bb268531_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1e1bb268531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1bb268531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e1bb268531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e1bb268531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1e1bb268531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e1bb268531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e1bb268531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1708" y="2116175"/>
            <a:ext cx="8520600" cy="205281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GB"/>
              <a:t>Predicting Click Conversion Rate</a:t>
            </a:r>
            <a:endParaRPr/>
          </a:p>
        </p:txBody>
      </p:sp>
      <p:sp>
        <p:nvSpPr>
          <p:cNvPr id="86" name="Google Shape;86;p13"/>
          <p:cNvSpPr txBox="1">
            <a:spLocks noGrp="1"/>
          </p:cNvSpPr>
          <p:nvPr>
            <p:ph type="subTitle" idx="1"/>
          </p:nvPr>
        </p:nvSpPr>
        <p:spPr>
          <a:xfrm>
            <a:off x="122525" y="3999983"/>
            <a:ext cx="8970600" cy="79272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00000"/>
              </a:lnSpc>
              <a:spcBef>
                <a:spcPts val="0"/>
              </a:spcBef>
              <a:spcAft>
                <a:spcPts val="0"/>
              </a:spcAft>
              <a:buSzPts val="3027"/>
              <a:buNone/>
            </a:pPr>
            <a:r>
              <a:rPr lang="en-GB"/>
              <a:t>Abhijeet Sharma, Saranya Chintalapati, Keerthi Bai Reddy, Shuvrangshu Mukhopadhyay</a:t>
            </a:r>
            <a:endParaRPr/>
          </a:p>
        </p:txBody>
      </p:sp>
      <p:pic>
        <p:nvPicPr>
          <p:cNvPr id="87" name="Google Shape;87;p13"/>
          <p:cNvPicPr preferRelativeResize="0"/>
          <p:nvPr/>
        </p:nvPicPr>
        <p:blipFill rotWithShape="1">
          <a:blip r:embed="rId3">
            <a:alphaModFix/>
          </a:blip>
          <a:srcRect/>
          <a:stretch/>
        </p:blipFill>
        <p:spPr>
          <a:xfrm>
            <a:off x="2570498" y="92907"/>
            <a:ext cx="3490357" cy="26149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aphicFrame>
        <p:nvGraphicFramePr>
          <p:cNvPr id="136" name="Google Shape;136;p22"/>
          <p:cNvGraphicFramePr/>
          <p:nvPr/>
        </p:nvGraphicFramePr>
        <p:xfrm>
          <a:off x="91440" y="1"/>
          <a:ext cx="3000000" cy="3000000"/>
        </p:xfrm>
        <a:graphic>
          <a:graphicData uri="http://schemas.openxmlformats.org/drawingml/2006/table">
            <a:tbl>
              <a:tblPr>
                <a:noFill/>
                <a:tableStyleId>{C82E5E10-0E16-4A93-80C6-575A6830F59D}</a:tableStyleId>
              </a:tblPr>
              <a:tblGrid>
                <a:gridCol w="2139150">
                  <a:extLst>
                    <a:ext uri="{9D8B030D-6E8A-4147-A177-3AD203B41FA5}">
                      <a16:colId xmlns:a16="http://schemas.microsoft.com/office/drawing/2014/main" val="20000"/>
                    </a:ext>
                  </a:extLst>
                </a:gridCol>
                <a:gridCol w="2341425">
                  <a:extLst>
                    <a:ext uri="{9D8B030D-6E8A-4147-A177-3AD203B41FA5}">
                      <a16:colId xmlns:a16="http://schemas.microsoft.com/office/drawing/2014/main" val="20001"/>
                    </a:ext>
                  </a:extLst>
                </a:gridCol>
                <a:gridCol w="2331300">
                  <a:extLst>
                    <a:ext uri="{9D8B030D-6E8A-4147-A177-3AD203B41FA5}">
                      <a16:colId xmlns:a16="http://schemas.microsoft.com/office/drawing/2014/main" val="20002"/>
                    </a:ext>
                  </a:extLst>
                </a:gridCol>
                <a:gridCol w="2132800">
                  <a:extLst>
                    <a:ext uri="{9D8B030D-6E8A-4147-A177-3AD203B41FA5}">
                      <a16:colId xmlns:a16="http://schemas.microsoft.com/office/drawing/2014/main" val="20003"/>
                    </a:ext>
                  </a:extLst>
                </a:gridCol>
              </a:tblGrid>
              <a:tr h="517925">
                <a:tc>
                  <a:txBody>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latin typeface="Times New Roman"/>
                          <a:ea typeface="Times New Roman"/>
                          <a:cs typeface="Times New Roman"/>
                          <a:sym typeface="Times New Roman"/>
                        </a:rPr>
                        <a:t>Paper</a:t>
                      </a:r>
                      <a:endParaRPr sz="700" b="1" i="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latin typeface="Times New Roman"/>
                          <a:ea typeface="Times New Roman"/>
                          <a:cs typeface="Times New Roman"/>
                          <a:sym typeface="Times New Roman"/>
                        </a:rPr>
                        <a:t>Research</a:t>
                      </a:r>
                      <a:endParaRPr sz="700" b="1" i="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latin typeface="Times New Roman"/>
                          <a:ea typeface="Times New Roman"/>
                          <a:cs typeface="Times New Roman"/>
                          <a:sym typeface="Times New Roman"/>
                        </a:rPr>
                        <a:t>Findings</a:t>
                      </a:r>
                      <a:endParaRPr sz="700" b="1" i="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latin typeface="Times New Roman"/>
                          <a:ea typeface="Times New Roman"/>
                          <a:cs typeface="Times New Roman"/>
                          <a:sym typeface="Times New Roman"/>
                        </a:rPr>
                        <a:t>Other Notes</a:t>
                      </a:r>
                      <a:endParaRPr sz="700" b="1" i="0" u="none" strike="noStrike" cap="none">
                        <a:latin typeface="Times New Roman"/>
                        <a:ea typeface="Times New Roman"/>
                        <a:cs typeface="Times New Roman"/>
                        <a:sym typeface="Times New Roman"/>
                      </a:endParaRPr>
                    </a:p>
                  </a:txBody>
                  <a:tcPr marL="91425" marR="91425" marT="82275" marB="82275"/>
                </a:tc>
                <a:extLst>
                  <a:ext uri="{0D108BD9-81ED-4DB2-BD59-A6C34878D82A}">
                    <a16:rowId xmlns:a16="http://schemas.microsoft.com/office/drawing/2014/main" val="10000"/>
                  </a:ext>
                </a:extLst>
              </a:tr>
              <a:tr h="4351250">
                <a:tc>
                  <a:txBody>
                    <a:bodyPr/>
                    <a:lstStyle/>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Impact of different platform promotions on online sales and conversion rate: The role of business model and product line length.</a:t>
                      </a:r>
                      <a:endParaRPr sz="1300"/>
                    </a:p>
                    <a:p>
                      <a:pPr marL="0" marR="0" lvl="0" indent="0" algn="l" rtl="0">
                        <a:lnSpc>
                          <a:spcPct val="100000"/>
                        </a:lnSpc>
                        <a:spcBef>
                          <a:spcPts val="0"/>
                        </a:spcBef>
                        <a:spcAft>
                          <a:spcPts val="0"/>
                        </a:spcAft>
                        <a:buClr>
                          <a:srgbClr val="000000"/>
                        </a:buClr>
                        <a:buSzPts val="700"/>
                        <a:buFont typeface="Arial"/>
                        <a:buNone/>
                      </a:pPr>
                      <a:endParaRPr sz="700" i="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GB" sz="700" i="0" u="none" strike="noStrike" cap="none">
                          <a:latin typeface="Times New Roman"/>
                          <a:ea typeface="Times New Roman"/>
                          <a:cs typeface="Times New Roman"/>
                          <a:sym typeface="Times New Roman"/>
                        </a:rPr>
                        <a:t>Authors:</a:t>
                      </a:r>
                      <a:endParaRPr sz="1300"/>
                    </a:p>
                    <a:p>
                      <a:pPr marL="0" marR="0" lvl="0" indent="0" algn="l" rtl="0">
                        <a:lnSpc>
                          <a:spcPct val="100000"/>
                        </a:lnSpc>
                        <a:spcBef>
                          <a:spcPts val="0"/>
                        </a:spcBef>
                        <a:spcAft>
                          <a:spcPts val="0"/>
                        </a:spcAft>
                        <a:buClr>
                          <a:srgbClr val="000000"/>
                        </a:buClr>
                        <a:buSzPts val="700"/>
                        <a:buFont typeface="Arial"/>
                        <a:buNone/>
                      </a:pPr>
                      <a:endParaRPr sz="700" i="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Times New Roman"/>
                          <a:ea typeface="Times New Roman"/>
                          <a:cs typeface="Times New Roman"/>
                          <a:sym typeface="Times New Roman"/>
                        </a:rPr>
                        <a:t>Tingting Tong, Jianjun Xu  </a:t>
                      </a:r>
                      <a:endParaRPr sz="1300"/>
                    </a:p>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Times New Roman"/>
                          <a:ea typeface="Times New Roman"/>
                          <a:cs typeface="Times New Roman"/>
                          <a:sym typeface="Times New Roman"/>
                        </a:rPr>
                        <a:t>Xun Xu</a:t>
                      </a:r>
                      <a:endParaRPr sz="1300"/>
                    </a:p>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Times New Roman"/>
                          <a:ea typeface="Times New Roman"/>
                          <a:cs typeface="Times New Roman"/>
                          <a:sym typeface="Times New Roman"/>
                        </a:rPr>
                        <a:t>Nina Yan </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Times New Roman"/>
                          <a:ea typeface="Times New Roman"/>
                          <a:cs typeface="Times New Roman"/>
                          <a:sym typeface="Times New Roman"/>
                        </a:rPr>
                        <a:t>Research Question:</a:t>
                      </a:r>
                      <a:endParaRPr sz="1300"/>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To assess the impact of different promotional strategies on sales and conversion rate for e-commerce platforms, using transaction data from JD.com in China, and to investigate the moderating effects of business model and product line length on this impact.</a:t>
                      </a:r>
                      <a:endParaRPr sz="7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endParaRPr sz="700" i="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Times New Roman"/>
                          <a:ea typeface="Times New Roman"/>
                          <a:cs typeface="Times New Roman"/>
                          <a:sym typeface="Times New Roman"/>
                        </a:rPr>
                        <a:t>Dependent Variable:</a:t>
                      </a:r>
                      <a:endParaRPr sz="1300"/>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Conversion rate </a:t>
                      </a:r>
                      <a:endParaRPr sz="1300"/>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Sales</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Times New Roman"/>
                          <a:ea typeface="Times New Roman"/>
                          <a:cs typeface="Times New Roman"/>
                          <a:sym typeface="Times New Roman"/>
                        </a:rPr>
                        <a:t>Independent Variable:</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direct promotions, gift promotions</a:t>
                      </a:r>
                      <a:endParaRPr sz="1300"/>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price promotions, Product type (‘reseller’==1,’marketplace’==0)</a:t>
                      </a:r>
                      <a:endParaRPr sz="1300"/>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SKU, quantity promotion, Bundle promotion, Coupon promotion , Length (product line length), Weekend,  Holiday,</a:t>
                      </a:r>
                      <a:endParaRPr sz="1300"/>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Brand .</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Times New Roman"/>
                        <a:ea typeface="Times New Roman"/>
                        <a:cs typeface="Times New Roman"/>
                        <a:sym typeface="Times New Roman"/>
                      </a:endParaRPr>
                    </a:p>
                    <a:p>
                      <a:pPr marL="152400" marR="0" lvl="0" indent="-146050" algn="l" rtl="0">
                        <a:lnSpc>
                          <a:spcPct val="100000"/>
                        </a:lnSpc>
                        <a:spcBef>
                          <a:spcPts val="0"/>
                        </a:spcBef>
                        <a:spcAft>
                          <a:spcPts val="0"/>
                        </a:spcAft>
                        <a:buClr>
                          <a:srgbClr val="000000"/>
                        </a:buClr>
                        <a:buSzPts val="700"/>
                        <a:buFont typeface="Arial"/>
                        <a:buChar char="•"/>
                      </a:pPr>
                      <a:r>
                        <a:rPr lang="en-GB" sz="700" b="0" i="0" u="none" strike="noStrike" cap="none">
                          <a:solidFill>
                            <a:srgbClr val="000000"/>
                          </a:solidFill>
                          <a:latin typeface="Times New Roman"/>
                          <a:ea typeface="Times New Roman"/>
                          <a:cs typeface="Times New Roman"/>
                          <a:sym typeface="Times New Roman"/>
                        </a:rPr>
                        <a:t>It is a three-level hierarchical promotion structure and evaluates the impact of different platform promotions on sales and conversion rate.</a:t>
                      </a:r>
                      <a:endParaRPr sz="1300"/>
                    </a:p>
                    <a:p>
                      <a:pPr marL="152400" marR="0" lvl="0" indent="-146050" algn="l" rtl="0">
                        <a:lnSpc>
                          <a:spcPct val="100000"/>
                        </a:lnSpc>
                        <a:spcBef>
                          <a:spcPts val="0"/>
                        </a:spcBef>
                        <a:spcAft>
                          <a:spcPts val="0"/>
                        </a:spcAft>
                        <a:buClr>
                          <a:srgbClr val="000000"/>
                        </a:buClr>
                        <a:buSzPts val="700"/>
                        <a:buFont typeface="Arial"/>
                        <a:buChar char="•"/>
                      </a:pPr>
                      <a:r>
                        <a:rPr lang="en-GB" sz="700" b="0" i="0" u="none" strike="noStrike" cap="none">
                          <a:solidFill>
                            <a:srgbClr val="000000"/>
                          </a:solidFill>
                          <a:latin typeface="Times New Roman"/>
                          <a:ea typeface="Times New Roman"/>
                          <a:cs typeface="Times New Roman"/>
                          <a:sym typeface="Times New Roman"/>
                        </a:rPr>
                        <a:t>Monetary promotions that includes direct and quantity promotions have a stronger impact on sales  and conversions than all the other promotions. </a:t>
                      </a:r>
                      <a:endParaRPr sz="1300"/>
                    </a:p>
                    <a:p>
                      <a:pPr marL="152400" marR="0" lvl="0" indent="-146050" algn="l" rtl="0">
                        <a:lnSpc>
                          <a:spcPct val="100000"/>
                        </a:lnSpc>
                        <a:spcBef>
                          <a:spcPts val="0"/>
                        </a:spcBef>
                        <a:spcAft>
                          <a:spcPts val="0"/>
                        </a:spcAft>
                        <a:buClr>
                          <a:srgbClr val="000000"/>
                        </a:buClr>
                        <a:buSzPts val="700"/>
                        <a:buFont typeface="Arial"/>
                        <a:buChar char="•"/>
                      </a:pPr>
                      <a:r>
                        <a:rPr lang="en-GB" sz="700" b="0" i="0" u="none" strike="noStrike" cap="none">
                          <a:solidFill>
                            <a:srgbClr val="000000"/>
                          </a:solidFill>
                          <a:latin typeface="Times New Roman"/>
                          <a:ea typeface="Times New Roman"/>
                          <a:cs typeface="Times New Roman"/>
                          <a:sym typeface="Times New Roman"/>
                        </a:rPr>
                        <a:t>The three key characteristics of e-commerce platforms include the employment of digital information and technologies, collection and use of transaction data, and network effects among users in the online community.</a:t>
                      </a:r>
                      <a:endParaRPr sz="1300"/>
                    </a:p>
                    <a:p>
                      <a:pPr marL="152400" marR="0" lvl="0" indent="-146050" algn="l" rtl="0">
                        <a:lnSpc>
                          <a:spcPct val="100000"/>
                        </a:lnSpc>
                        <a:spcBef>
                          <a:spcPts val="0"/>
                        </a:spcBef>
                        <a:spcAft>
                          <a:spcPts val="0"/>
                        </a:spcAft>
                        <a:buClr>
                          <a:srgbClr val="000000"/>
                        </a:buClr>
                        <a:buSzPts val="700"/>
                        <a:buFont typeface="Arial"/>
                        <a:buChar char="•"/>
                      </a:pPr>
                      <a:r>
                        <a:rPr lang="en-GB" sz="700" b="0" i="0" u="none" strike="noStrike" cap="none">
                          <a:solidFill>
                            <a:srgbClr val="000000"/>
                          </a:solidFill>
                          <a:latin typeface="Times New Roman"/>
                          <a:ea typeface="Times New Roman"/>
                          <a:cs typeface="Times New Roman"/>
                          <a:sym typeface="Times New Roman"/>
                        </a:rPr>
                        <a:t>Platforms serve as a reseller that purchases products from suppliers and resells them to consumers, as an intermediary marketplace in which suppliers can list the products that they have to sell.</a:t>
                      </a:r>
                      <a:endParaRPr sz="1300"/>
                    </a:p>
                    <a:p>
                      <a:pPr marL="152400" marR="0" lvl="0" indent="-146050" algn="l" rtl="0">
                        <a:lnSpc>
                          <a:spcPct val="100000"/>
                        </a:lnSpc>
                        <a:spcBef>
                          <a:spcPts val="0"/>
                        </a:spcBef>
                        <a:spcAft>
                          <a:spcPts val="0"/>
                        </a:spcAft>
                        <a:buClr>
                          <a:srgbClr val="000000"/>
                        </a:buClr>
                        <a:buSzPts val="700"/>
                        <a:buFont typeface="Arial"/>
                        <a:buChar char="•"/>
                      </a:pPr>
                      <a:r>
                        <a:rPr lang="en-GB" sz="700" b="0" i="0" u="none" strike="noStrike" cap="none">
                          <a:solidFill>
                            <a:srgbClr val="000000"/>
                          </a:solidFill>
                          <a:latin typeface="Times New Roman"/>
                          <a:ea typeface="Times New Roman"/>
                          <a:cs typeface="Times New Roman"/>
                          <a:sym typeface="Times New Roman"/>
                        </a:rPr>
                        <a:t>The product line length may affect consumers' perceptions of the promotion and their consequent shopping behaviors. </a:t>
                      </a:r>
                      <a:endParaRPr sz="1300"/>
                    </a:p>
                    <a:p>
                      <a:pPr marL="0" marR="0" lvl="0" indent="0" algn="l" rtl="0">
                        <a:lnSpc>
                          <a:spcPct val="100000"/>
                        </a:lnSpc>
                        <a:spcBef>
                          <a:spcPts val="0"/>
                        </a:spcBef>
                        <a:spcAft>
                          <a:spcPts val="0"/>
                        </a:spcAft>
                        <a:buClr>
                          <a:srgbClr val="000000"/>
                        </a:buClr>
                        <a:buSzPts val="700"/>
                        <a:buFont typeface="Arial"/>
                        <a:buNone/>
                      </a:pPr>
                      <a:endParaRPr sz="700" b="1" i="0" u="none" strike="noStrike" cap="none">
                        <a:solidFill>
                          <a:srgbClr val="000000"/>
                        </a:solidFill>
                        <a:latin typeface="Times New Roman"/>
                        <a:ea typeface="Times New Roman"/>
                        <a:cs typeface="Times New Roman"/>
                        <a:sym typeface="Times New Roman"/>
                      </a:endParaRPr>
                    </a:p>
                  </a:txBody>
                  <a:tcPr marL="360000" marR="91425" marT="82275" marB="82275"/>
                </a:tc>
                <a:tc>
                  <a:txBody>
                    <a:bodyPr/>
                    <a:lstStyle/>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The data is from JD.com, one of the largest online retailer in China.</a:t>
                      </a:r>
                      <a:endParaRPr sz="1300"/>
                    </a:p>
                    <a:p>
                      <a:pPr marL="0" marR="0" lvl="0" indent="0" algn="l" rtl="0">
                        <a:lnSpc>
                          <a:spcPct val="100000"/>
                        </a:lnSpc>
                        <a:spcBef>
                          <a:spcPts val="0"/>
                        </a:spcBef>
                        <a:spcAft>
                          <a:spcPts val="0"/>
                        </a:spcAft>
                        <a:buClr>
                          <a:srgbClr val="000000"/>
                        </a:buClr>
                        <a:buSzPts val="700"/>
                        <a:buFont typeface="Arial"/>
                        <a:buNone/>
                      </a:pPr>
                      <a:endParaRPr sz="7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Times New Roman"/>
                          <a:ea typeface="Times New Roman"/>
                          <a:cs typeface="Times New Roman"/>
                          <a:sym typeface="Times New Roman"/>
                        </a:rPr>
                        <a:t>OLS Regression </a:t>
                      </a:r>
                      <a:endParaRPr sz="1300"/>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OLS regression model with interactions was used to analyze the impact of independent variables on conversion rates. Fixed effect estimation method has been used to estimate the coefficients in models. </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Feature engineering is performed on the types of promotion (Monetary, Standardized, direct, quantity, bundle, coupon and gift).</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Two level and three level Interactions has been performed on reseller with types of promotion and brand.</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average standard deviation of the promotion rate for each SKU during each day is 0.006, indicating the daily promotion received by different consumers is relatively stable.</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Times New Roman"/>
                          <a:ea typeface="Times New Roman"/>
                          <a:cs typeface="Times New Roman"/>
                          <a:sym typeface="Times New Roman"/>
                        </a:rPr>
                        <a:t>The correlations of independent variables in less than 0.50 indicating no multicollinearity issues.</a:t>
                      </a:r>
                      <a:endParaRPr sz="1300"/>
                    </a:p>
                    <a:p>
                      <a:pPr marL="0" marR="0" lvl="0" indent="0" algn="l" rtl="0">
                        <a:lnSpc>
                          <a:spcPct val="100000"/>
                        </a:lnSpc>
                        <a:spcBef>
                          <a:spcPts val="0"/>
                        </a:spcBef>
                        <a:spcAft>
                          <a:spcPts val="0"/>
                        </a:spcAft>
                        <a:buClr>
                          <a:srgbClr val="000000"/>
                        </a:buClr>
                        <a:buSzPts val="800"/>
                        <a:buFont typeface="Montserrat"/>
                        <a:buNone/>
                      </a:pPr>
                      <a:endParaRPr sz="700" i="0" u="none" strike="noStrike" cap="none">
                        <a:latin typeface="Times New Roman"/>
                        <a:ea typeface="Times New Roman"/>
                        <a:cs typeface="Times New Roman"/>
                        <a:sym typeface="Times New Roman"/>
                      </a:endParaRPr>
                    </a:p>
                  </a:txBody>
                  <a:tcPr marL="180000" marR="91425" marT="82275" marB="8227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aphicFrame>
        <p:nvGraphicFramePr>
          <p:cNvPr id="141" name="Google Shape;141;p23"/>
          <p:cNvGraphicFramePr/>
          <p:nvPr/>
        </p:nvGraphicFramePr>
        <p:xfrm>
          <a:off x="91440" y="1"/>
          <a:ext cx="3000000" cy="3000000"/>
        </p:xfrm>
        <a:graphic>
          <a:graphicData uri="http://schemas.openxmlformats.org/drawingml/2006/table">
            <a:tbl>
              <a:tblPr>
                <a:noFill/>
                <a:tableStyleId>{C82E5E10-0E16-4A93-80C6-575A6830F59D}</a:tableStyleId>
              </a:tblPr>
              <a:tblGrid>
                <a:gridCol w="2139150">
                  <a:extLst>
                    <a:ext uri="{9D8B030D-6E8A-4147-A177-3AD203B41FA5}">
                      <a16:colId xmlns:a16="http://schemas.microsoft.com/office/drawing/2014/main" val="20000"/>
                    </a:ext>
                  </a:extLst>
                </a:gridCol>
                <a:gridCol w="2341425">
                  <a:extLst>
                    <a:ext uri="{9D8B030D-6E8A-4147-A177-3AD203B41FA5}">
                      <a16:colId xmlns:a16="http://schemas.microsoft.com/office/drawing/2014/main" val="20001"/>
                    </a:ext>
                  </a:extLst>
                </a:gridCol>
                <a:gridCol w="2331300">
                  <a:extLst>
                    <a:ext uri="{9D8B030D-6E8A-4147-A177-3AD203B41FA5}">
                      <a16:colId xmlns:a16="http://schemas.microsoft.com/office/drawing/2014/main" val="20002"/>
                    </a:ext>
                  </a:extLst>
                </a:gridCol>
                <a:gridCol w="2132800">
                  <a:extLst>
                    <a:ext uri="{9D8B030D-6E8A-4147-A177-3AD203B41FA5}">
                      <a16:colId xmlns:a16="http://schemas.microsoft.com/office/drawing/2014/main" val="20003"/>
                    </a:ext>
                  </a:extLst>
                </a:gridCol>
              </a:tblGrid>
              <a:tr h="517925">
                <a:tc>
                  <a:txBody>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latin typeface="Arial"/>
                          <a:ea typeface="Arial"/>
                          <a:cs typeface="Arial"/>
                          <a:sym typeface="Arial"/>
                        </a:rPr>
                        <a:t>Paper</a:t>
                      </a:r>
                      <a:endParaRPr sz="700" b="1" i="0" u="none" strike="noStrike" cap="none">
                        <a:latin typeface="Arial"/>
                        <a:ea typeface="Arial"/>
                        <a:cs typeface="Arial"/>
                        <a:sym typeface="Arial"/>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latin typeface="Arial"/>
                          <a:ea typeface="Arial"/>
                          <a:cs typeface="Arial"/>
                          <a:sym typeface="Arial"/>
                        </a:rPr>
                        <a:t>Research</a:t>
                      </a:r>
                      <a:endParaRPr sz="700" b="1" i="0" u="none" strike="noStrike" cap="none">
                        <a:latin typeface="Arial"/>
                        <a:ea typeface="Arial"/>
                        <a:cs typeface="Arial"/>
                        <a:sym typeface="Arial"/>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latin typeface="Arial"/>
                          <a:ea typeface="Arial"/>
                          <a:cs typeface="Arial"/>
                          <a:sym typeface="Arial"/>
                        </a:rPr>
                        <a:t>Findings</a:t>
                      </a:r>
                      <a:endParaRPr sz="700" b="1" i="0" u="none" strike="noStrike" cap="none">
                        <a:latin typeface="Arial"/>
                        <a:ea typeface="Arial"/>
                        <a:cs typeface="Arial"/>
                        <a:sym typeface="Arial"/>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latin typeface="Arial"/>
                          <a:ea typeface="Arial"/>
                          <a:cs typeface="Arial"/>
                          <a:sym typeface="Arial"/>
                        </a:rPr>
                        <a:t>Other Notes</a:t>
                      </a:r>
                      <a:endParaRPr sz="700" b="1" i="0" u="none" strike="noStrike" cap="none">
                        <a:latin typeface="Arial"/>
                        <a:ea typeface="Arial"/>
                        <a:cs typeface="Arial"/>
                        <a:sym typeface="Arial"/>
                      </a:endParaRPr>
                    </a:p>
                  </a:txBody>
                  <a:tcPr marL="91425" marR="91425" marT="82275" marB="82275"/>
                </a:tc>
                <a:extLst>
                  <a:ext uri="{0D108BD9-81ED-4DB2-BD59-A6C34878D82A}">
                    <a16:rowId xmlns:a16="http://schemas.microsoft.com/office/drawing/2014/main" val="10000"/>
                  </a:ext>
                </a:extLst>
              </a:tr>
              <a:tr h="4351250">
                <a:tc>
                  <a:txBody>
                    <a:bodyPr/>
                    <a:lstStyle/>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Analyzing Factors of Users Click Behavior on Ads </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Arial"/>
                          <a:ea typeface="Arial"/>
                          <a:cs typeface="Arial"/>
                          <a:sym typeface="Arial"/>
                        </a:rPr>
                        <a:t>Sitong Zhou</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College of Urban Transportation and Logistics, Shenzhen Technology University, Shenzhen 518118, China</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Arial"/>
                          <a:ea typeface="Arial"/>
                          <a:cs typeface="Arial"/>
                          <a:sym typeface="Arial"/>
                        </a:rPr>
                        <a:t>Research Question:</a:t>
                      </a:r>
                      <a:endParaRPr sz="1300"/>
                    </a:p>
                    <a:p>
                      <a:pPr marL="0" marR="0" lvl="0" indent="0" algn="l" rtl="0">
                        <a:lnSpc>
                          <a:spcPct val="100000"/>
                        </a:lnSpc>
                        <a:spcBef>
                          <a:spcPts val="0"/>
                        </a:spcBef>
                        <a:spcAft>
                          <a:spcPts val="0"/>
                        </a:spcAft>
                        <a:buClr>
                          <a:srgbClr val="000000"/>
                        </a:buClr>
                        <a:buSzPts val="700"/>
                        <a:buFont typeface="Arial"/>
                        <a:buNone/>
                      </a:pPr>
                      <a:endParaRPr sz="70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GB" sz="700" i="0" u="none" strike="noStrike" cap="none">
                          <a:latin typeface="Arial"/>
                          <a:ea typeface="Arial"/>
                          <a:cs typeface="Arial"/>
                          <a:sym typeface="Arial"/>
                        </a:rPr>
                        <a:t>To investigate the impact of user characteristics on clicking behavior in e-commerce advertising,</a:t>
                      </a:r>
                      <a:endParaRPr sz="1300"/>
                    </a:p>
                    <a:p>
                      <a:pPr marL="0" marR="0" lvl="0" indent="0" algn="l" rtl="0">
                        <a:lnSpc>
                          <a:spcPct val="100000"/>
                        </a:lnSpc>
                        <a:spcBef>
                          <a:spcPts val="0"/>
                        </a:spcBef>
                        <a:spcAft>
                          <a:spcPts val="0"/>
                        </a:spcAft>
                        <a:buClr>
                          <a:srgbClr val="000000"/>
                        </a:buClr>
                        <a:buSzPts val="700"/>
                        <a:buFont typeface="Arial"/>
                        <a:buNone/>
                      </a:pPr>
                      <a:r>
                        <a:rPr lang="en-GB" sz="700" i="0" u="none" strike="noStrike" cap="none">
                          <a:latin typeface="Arial"/>
                          <a:ea typeface="Arial"/>
                          <a:cs typeface="Arial"/>
                          <a:sym typeface="Arial"/>
                        </a:rPr>
                        <a:t>the timing of ad placement and its effect on click-through rates</a:t>
                      </a:r>
                      <a:endParaRPr sz="700" i="0" u="none" strike="noStrike" cap="none">
                        <a:latin typeface="Arial"/>
                        <a:ea typeface="Arial"/>
                        <a:cs typeface="Arial"/>
                        <a:sym typeface="Arial"/>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Arial"/>
                          <a:ea typeface="Arial"/>
                          <a:cs typeface="Arial"/>
                          <a:sym typeface="Arial"/>
                        </a:rPr>
                        <a:t>Dependent Variable:</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Click through Rate (CTR)</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Arial"/>
                          <a:ea typeface="Arial"/>
                          <a:cs typeface="Arial"/>
                          <a:sym typeface="Arial"/>
                        </a:rPr>
                        <a:t>Independent Variable:</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Gender (Men==1, women =2)</a:t>
                      </a:r>
                      <a:endParaRPr sz="1300"/>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Age, Consumption Level (It describes the level of consumptions in the form of Low, medium and high indicating the customers response to marketing efforts)</a:t>
                      </a:r>
                      <a:endParaRPr sz="1300"/>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Shopping Depth (It is segregated in the form of new , general and regular) </a:t>
                      </a:r>
                      <a:endParaRPr sz="1300"/>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Occupation – student (Undergrad==1, non-graduate == 0)</a:t>
                      </a:r>
                      <a:endParaRPr sz="1300"/>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Brand Tendency</a:t>
                      </a:r>
                      <a:endParaRPr sz="1300"/>
                    </a:p>
                    <a:p>
                      <a:pPr marL="0" marR="0" lvl="0" indent="45549" algn="l" rtl="0">
                        <a:lnSpc>
                          <a:spcPct val="100000"/>
                        </a:lnSpc>
                        <a:spcBef>
                          <a:spcPts val="0"/>
                        </a:spcBef>
                        <a:spcAft>
                          <a:spcPts val="0"/>
                        </a:spcAft>
                        <a:buClr>
                          <a:srgbClr val="000000"/>
                        </a:buClr>
                        <a:buSzPts val="700"/>
                        <a:buFont typeface="Arial"/>
                        <a:buChar char="•"/>
                      </a:pPr>
                      <a:r>
                        <a:rPr lang="en-GB" sz="700" b="0" i="0" u="none" strike="noStrike" cap="none">
                          <a:solidFill>
                            <a:srgbClr val="000000"/>
                          </a:solidFill>
                          <a:latin typeface="Arial"/>
                          <a:ea typeface="Arial"/>
                          <a:cs typeface="Arial"/>
                          <a:sym typeface="Arial"/>
                        </a:rPr>
                        <a:t>Appropriate contents of advertisements have a great influence on clicking advertising behavior and this conclusion indicates the importance of personalization.</a:t>
                      </a:r>
                      <a:endParaRPr sz="1300"/>
                    </a:p>
                    <a:p>
                      <a:pPr marL="0" marR="0" lvl="0" indent="45549" algn="l" rtl="0">
                        <a:lnSpc>
                          <a:spcPct val="100000"/>
                        </a:lnSpc>
                        <a:spcBef>
                          <a:spcPts val="0"/>
                        </a:spcBef>
                        <a:spcAft>
                          <a:spcPts val="0"/>
                        </a:spcAft>
                        <a:buClr>
                          <a:srgbClr val="000000"/>
                        </a:buClr>
                        <a:buSzPts val="700"/>
                        <a:buFont typeface="Arial"/>
                        <a:buChar char="•"/>
                      </a:pPr>
                      <a:r>
                        <a:rPr lang="en-GB" sz="700" b="0" i="0" u="none" strike="noStrike" cap="none">
                          <a:solidFill>
                            <a:srgbClr val="000000"/>
                          </a:solidFill>
                          <a:latin typeface="Arial"/>
                          <a:ea typeface="Arial"/>
                          <a:cs typeface="Arial"/>
                          <a:sym typeface="Arial"/>
                        </a:rPr>
                        <a:t>Research in this paper indicates that the products name and products discount-level shown on web page impact CTR significantly and  a multivariate testing method was proposed by one of the authors showed that a combined age and gender consistency has more significant CTR than inconsistency online advertisements.</a:t>
                      </a:r>
                      <a:endParaRPr sz="1300"/>
                    </a:p>
                    <a:p>
                      <a:pPr marL="0" marR="0" lvl="0" indent="45549" algn="l" rtl="0">
                        <a:lnSpc>
                          <a:spcPct val="100000"/>
                        </a:lnSpc>
                        <a:spcBef>
                          <a:spcPts val="0"/>
                        </a:spcBef>
                        <a:spcAft>
                          <a:spcPts val="0"/>
                        </a:spcAft>
                        <a:buClr>
                          <a:srgbClr val="000000"/>
                        </a:buClr>
                        <a:buSzPts val="700"/>
                        <a:buFont typeface="Arial"/>
                        <a:buChar char="•"/>
                      </a:pPr>
                      <a:r>
                        <a:rPr lang="en-GB" sz="700" b="0" i="0" u="none" strike="noStrike" cap="none">
                          <a:solidFill>
                            <a:srgbClr val="000000"/>
                          </a:solidFill>
                          <a:latin typeface="Arial"/>
                          <a:ea typeface="Arial"/>
                          <a:cs typeface="Arial"/>
                          <a:sym typeface="Arial"/>
                        </a:rPr>
                        <a:t>The methods show more detailed market research and from shopping depth perspective, holding more promotion activities to grasp customers and stimulate customers’ desire to browse and buy would be helpful in formulating and adjusting advertisements delivery strategies from users’ perspective.</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endParaRPr sz="700" b="1" i="0" u="none" strike="noStrike" cap="none">
                        <a:solidFill>
                          <a:srgbClr val="000000"/>
                        </a:solidFill>
                        <a:latin typeface="Arial"/>
                        <a:ea typeface="Arial"/>
                        <a:cs typeface="Arial"/>
                        <a:sym typeface="Arial"/>
                      </a:endParaRPr>
                    </a:p>
                  </a:txBody>
                  <a:tcPr marL="360000" marR="91425" marT="82275" marB="82275"/>
                </a:tc>
                <a:tc>
                  <a:txBody>
                    <a:bodyPr/>
                    <a:lstStyle/>
                    <a:p>
                      <a:pPr marL="0" marR="0" lvl="0" indent="0" algn="l" rtl="0">
                        <a:lnSpc>
                          <a:spcPct val="100000"/>
                        </a:lnSpc>
                        <a:spcBef>
                          <a:spcPts val="0"/>
                        </a:spcBef>
                        <a:spcAft>
                          <a:spcPts val="0"/>
                        </a:spcAft>
                        <a:buClr>
                          <a:srgbClr val="000000"/>
                        </a:buClr>
                        <a:buSzPts val="700"/>
                        <a:buFont typeface="Arial"/>
                        <a:buNone/>
                      </a:pPr>
                      <a:endParaRPr sz="7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The data is about advertisement and users’ profiles of Taobao.</a:t>
                      </a:r>
                      <a:endParaRPr sz="1300"/>
                    </a:p>
                    <a:p>
                      <a:pPr marL="0" marR="0" lvl="0" indent="0" algn="l" rtl="0">
                        <a:lnSpc>
                          <a:spcPct val="100000"/>
                        </a:lnSpc>
                        <a:spcBef>
                          <a:spcPts val="0"/>
                        </a:spcBef>
                        <a:spcAft>
                          <a:spcPts val="0"/>
                        </a:spcAft>
                        <a:buClr>
                          <a:srgbClr val="000000"/>
                        </a:buClr>
                        <a:buSzPts val="700"/>
                        <a:buFont typeface="Arial"/>
                        <a:buNone/>
                      </a:pPr>
                      <a:endParaRPr sz="7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Arial"/>
                          <a:ea typeface="Arial"/>
                          <a:cs typeface="Arial"/>
                          <a:sym typeface="Arial"/>
                        </a:rPr>
                        <a:t>Logistic Regression:</a:t>
                      </a:r>
                      <a:endParaRPr sz="1300"/>
                    </a:p>
                    <a:p>
                      <a:pPr marL="0" marR="0" lvl="0" indent="0" algn="l" rtl="0">
                        <a:lnSpc>
                          <a:spcPct val="100000"/>
                        </a:lnSpc>
                        <a:spcBef>
                          <a:spcPts val="0"/>
                        </a:spcBef>
                        <a:spcAft>
                          <a:spcPts val="0"/>
                        </a:spcAft>
                        <a:buClr>
                          <a:srgbClr val="000000"/>
                        </a:buClr>
                        <a:buSzPts val="700"/>
                        <a:buFont typeface="Arial"/>
                        <a:buNone/>
                      </a:pPr>
                      <a:endParaRPr sz="7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Click =α+β1Gender + β2Age</a:t>
                      </a:r>
                      <a:endParaRPr sz="1300"/>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 β3Consumption Level + β4Shopping Depth + β5Occupation + β6Brand Tendency</a:t>
                      </a:r>
                      <a:endParaRPr sz="1300"/>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On performing the model, it infers click scale between men and women is 0.94:1 that indicates women tend to click online ads, older age people tend to click on ads, in terms of consumption level , customers buying low and medium prices products tend to click ads online and customers are likely to click on non-branded products than branded.</a:t>
                      </a:r>
                      <a:endParaRPr sz="1300"/>
                    </a:p>
                    <a:p>
                      <a:pPr marL="0" marR="0" lvl="0" indent="0" algn="l" rtl="0">
                        <a:lnSpc>
                          <a:spcPct val="100000"/>
                        </a:lnSpc>
                        <a:spcBef>
                          <a:spcPts val="0"/>
                        </a:spcBef>
                        <a:spcAft>
                          <a:spcPts val="0"/>
                        </a:spcAft>
                        <a:buClr>
                          <a:srgbClr val="000000"/>
                        </a:buClr>
                        <a:buSzPts val="800"/>
                        <a:buFont typeface="Montserrat"/>
                        <a:buNone/>
                      </a:pPr>
                      <a:endParaRPr sz="700" i="0" u="none" strike="noStrike" cap="none">
                        <a:latin typeface="Arial"/>
                        <a:ea typeface="Arial"/>
                        <a:cs typeface="Arial"/>
                        <a:sym typeface="Arial"/>
                      </a:endParaRPr>
                    </a:p>
                  </a:txBody>
                  <a:tcPr marL="180000" marR="91425" marT="82275" marB="8227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Google Shape;146;p24"/>
          <p:cNvGraphicFramePr/>
          <p:nvPr/>
        </p:nvGraphicFramePr>
        <p:xfrm>
          <a:off x="103896" y="82988"/>
          <a:ext cx="3000000" cy="3000000"/>
        </p:xfrm>
        <a:graphic>
          <a:graphicData uri="http://schemas.openxmlformats.org/drawingml/2006/table">
            <a:tbl>
              <a:tblPr>
                <a:noFill/>
                <a:tableStyleId>{C82E5E10-0E16-4A93-80C6-575A6830F59D}</a:tableStyleId>
              </a:tblPr>
              <a:tblGrid>
                <a:gridCol w="2137125">
                  <a:extLst>
                    <a:ext uri="{9D8B030D-6E8A-4147-A177-3AD203B41FA5}">
                      <a16:colId xmlns:a16="http://schemas.microsoft.com/office/drawing/2014/main" val="20000"/>
                    </a:ext>
                  </a:extLst>
                </a:gridCol>
                <a:gridCol w="1554900">
                  <a:extLst>
                    <a:ext uri="{9D8B030D-6E8A-4147-A177-3AD203B41FA5}">
                      <a16:colId xmlns:a16="http://schemas.microsoft.com/office/drawing/2014/main" val="20001"/>
                    </a:ext>
                  </a:extLst>
                </a:gridCol>
                <a:gridCol w="3389025">
                  <a:extLst>
                    <a:ext uri="{9D8B030D-6E8A-4147-A177-3AD203B41FA5}">
                      <a16:colId xmlns:a16="http://schemas.microsoft.com/office/drawing/2014/main" val="20002"/>
                    </a:ext>
                  </a:extLst>
                </a:gridCol>
                <a:gridCol w="1855150">
                  <a:extLst>
                    <a:ext uri="{9D8B030D-6E8A-4147-A177-3AD203B41FA5}">
                      <a16:colId xmlns:a16="http://schemas.microsoft.com/office/drawing/2014/main" val="20003"/>
                    </a:ext>
                  </a:extLst>
                </a:gridCol>
              </a:tblGrid>
              <a:tr h="471675">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Source</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Research Question</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Predictors</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Other notes</a:t>
                      </a:r>
                      <a:endParaRPr sz="800" b="1" u="none" strike="noStrike" cap="none">
                        <a:latin typeface="Times New Roman"/>
                        <a:ea typeface="Times New Roman"/>
                        <a:cs typeface="Times New Roman"/>
                        <a:sym typeface="Times New Roman"/>
                      </a:endParaRPr>
                    </a:p>
                  </a:txBody>
                  <a:tcPr marL="91425" marR="91425" marT="82275" marB="82275"/>
                </a:tc>
                <a:extLst>
                  <a:ext uri="{0D108BD9-81ED-4DB2-BD59-A6C34878D82A}">
                    <a16:rowId xmlns:a16="http://schemas.microsoft.com/office/drawing/2014/main" val="10000"/>
                  </a:ext>
                </a:extLst>
              </a:tr>
              <a:tr h="2073250">
                <a:tc>
                  <a:txBody>
                    <a:bodyPr/>
                    <a:lstStyle/>
                    <a:p>
                      <a:pPr marL="0" marR="0" lvl="0" indent="0" algn="l" rtl="0">
                        <a:lnSpc>
                          <a:spcPct val="100000"/>
                        </a:lnSpc>
                        <a:spcBef>
                          <a:spcPts val="0"/>
                        </a:spcBef>
                        <a:spcAft>
                          <a:spcPts val="0"/>
                        </a:spcAft>
                        <a:buClr>
                          <a:srgbClr val="000000"/>
                        </a:buClr>
                        <a:buSzPts val="800"/>
                        <a:buFont typeface="Arial"/>
                        <a:buNone/>
                      </a:pPr>
                      <a:r>
                        <a:rPr lang="en-GB" sz="800" u="none" strike="noStrike" cap="none">
                          <a:latin typeface="Times New Roman"/>
                          <a:ea typeface="Times New Roman"/>
                          <a:cs typeface="Times New Roman"/>
                          <a:sym typeface="Times New Roman"/>
                        </a:rPr>
                        <a:t>An examination of antecedents of conversion rates of e-commerce retailers</a:t>
                      </a:r>
                      <a:endParaRPr sz="1300"/>
                    </a:p>
                    <a:p>
                      <a:pPr marL="0" marR="0" lvl="0" indent="0" algn="l" rtl="0">
                        <a:lnSpc>
                          <a:spcPct val="100000"/>
                        </a:lnSpc>
                        <a:spcBef>
                          <a:spcPts val="0"/>
                        </a:spcBef>
                        <a:spcAft>
                          <a:spcPts val="0"/>
                        </a:spcAft>
                        <a:buClr>
                          <a:srgbClr val="000000"/>
                        </a:buClr>
                        <a:buSzPts val="800"/>
                        <a:buFont typeface="Arial"/>
                        <a:buNone/>
                      </a:pP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Naveen Gudigantala</a:t>
                      </a:r>
                      <a:endParaRPr sz="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Pelin Bicen</a:t>
                      </a:r>
                      <a:endParaRPr sz="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Eom Robert B. Pamplin</a:t>
                      </a:r>
                      <a:endParaRPr sz="80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u="none" strike="noStrike" cap="none">
                          <a:latin typeface="Times New Roman"/>
                          <a:ea typeface="Times New Roman"/>
                          <a:cs typeface="Times New Roman"/>
                          <a:sym typeface="Times New Roman"/>
                        </a:rPr>
                        <a:t>What is the theoretical and empirical association between purchase intention and conversion rate, website satisfaction and conversion rate, and purchase intention and conversion rate? How do purchase intention and website satisfaction affect actual purchase behavior as represented by e-commerce conversion rates?</a:t>
                      </a:r>
                      <a:endParaRPr sz="800" u="none" strike="noStrike" cap="none">
                        <a:latin typeface="Times New Roman"/>
                        <a:ea typeface="Times New Roman"/>
                        <a:cs typeface="Times New Roman"/>
                        <a:sym typeface="Times New Roman"/>
                      </a:endParaRPr>
                    </a:p>
                  </a:txBody>
                  <a:tcPr marL="91425" marR="91425" marT="82275" marB="82275"/>
                </a:tc>
                <a:tc>
                  <a:txBody>
                    <a:bodyPr/>
                    <a:lstStyle/>
                    <a:p>
                      <a:pPr marL="152400" marR="0" lvl="0" indent="-152400" algn="l" rtl="0">
                        <a:lnSpc>
                          <a:spcPct val="100000"/>
                        </a:lnSpc>
                        <a:spcBef>
                          <a:spcPts val="0"/>
                        </a:spcBef>
                        <a:spcAft>
                          <a:spcPts val="0"/>
                        </a:spcAft>
                        <a:buClr>
                          <a:srgbClr val="000000"/>
                        </a:buClr>
                        <a:buSzPts val="800"/>
                        <a:buFont typeface="Arial"/>
                        <a:buChar char="•"/>
                      </a:pPr>
                      <a:r>
                        <a:rPr lang="en-GB" sz="800" b="0" i="0" u="none" strike="noStrike" cap="none">
                          <a:solidFill>
                            <a:srgbClr val="000000"/>
                          </a:solidFill>
                          <a:latin typeface="Times New Roman"/>
                          <a:ea typeface="Times New Roman"/>
                          <a:cs typeface="Times New Roman"/>
                          <a:sym typeface="Times New Roman"/>
                        </a:rPr>
                        <a:t>Indicators affecting </a:t>
                      </a:r>
                      <a:r>
                        <a:rPr lang="en-GB" sz="800" b="1" i="0" u="none" strike="noStrike" cap="none">
                          <a:solidFill>
                            <a:srgbClr val="000000"/>
                          </a:solidFill>
                          <a:latin typeface="Times New Roman"/>
                          <a:ea typeface="Times New Roman"/>
                          <a:cs typeface="Times New Roman"/>
                          <a:sym typeface="Times New Roman"/>
                        </a:rPr>
                        <a:t>website satisfaction </a:t>
                      </a:r>
                      <a:r>
                        <a:rPr lang="en-GB" sz="800" b="0" i="0" u="none" strike="noStrike" cap="none">
                          <a:solidFill>
                            <a:srgbClr val="000000"/>
                          </a:solidFill>
                          <a:latin typeface="Times New Roman"/>
                          <a:ea typeface="Times New Roman"/>
                          <a:cs typeface="Times New Roman"/>
                          <a:sym typeface="Times New Roman"/>
                        </a:rPr>
                        <a:t>are discussed like Information quality, system quality and service quality.</a:t>
                      </a:r>
                      <a:endParaRPr sz="1300"/>
                    </a:p>
                    <a:p>
                      <a:pPr marL="152400" marR="0" lvl="0" indent="-152400" algn="l" rtl="0">
                        <a:lnSpc>
                          <a:spcPct val="100000"/>
                        </a:lnSpc>
                        <a:spcBef>
                          <a:spcPts val="0"/>
                        </a:spcBef>
                        <a:spcAft>
                          <a:spcPts val="0"/>
                        </a:spcAft>
                        <a:buClr>
                          <a:srgbClr val="000000"/>
                        </a:buClr>
                        <a:buSzPts val="800"/>
                        <a:buFont typeface="Arial"/>
                        <a:buChar char="•"/>
                      </a:pPr>
                      <a:r>
                        <a:rPr lang="en-GB" sz="800" b="0" i="0" u="none" strike="noStrike" cap="none">
                          <a:solidFill>
                            <a:srgbClr val="000000"/>
                          </a:solidFill>
                          <a:latin typeface="Times New Roman"/>
                          <a:ea typeface="Times New Roman"/>
                          <a:cs typeface="Times New Roman"/>
                          <a:sym typeface="Times New Roman"/>
                        </a:rPr>
                        <a:t>Additionally, response time, website ease-of-use, language customization,</a:t>
                      </a:r>
                      <a:endParaRPr sz="1300"/>
                    </a:p>
                    <a:p>
                      <a:pPr marL="152400" marR="0" lvl="0" indent="-152400" algn="l" rtl="0">
                        <a:lnSpc>
                          <a:spcPct val="100000"/>
                        </a:lnSpc>
                        <a:spcBef>
                          <a:spcPts val="0"/>
                        </a:spcBef>
                        <a:spcAft>
                          <a:spcPts val="0"/>
                        </a:spcAft>
                        <a:buClr>
                          <a:srgbClr val="000000"/>
                        </a:buClr>
                        <a:buSzPts val="800"/>
                        <a:buFont typeface="Arial"/>
                        <a:buChar char="•"/>
                      </a:pPr>
                      <a:r>
                        <a:rPr lang="en-GB" sz="800" b="0" i="0" u="none" strike="noStrike" cap="none">
                          <a:solidFill>
                            <a:srgbClr val="000000"/>
                          </a:solidFill>
                          <a:latin typeface="Times New Roman"/>
                          <a:ea typeface="Times New Roman"/>
                          <a:cs typeface="Times New Roman"/>
                          <a:sym typeface="Times New Roman"/>
                        </a:rPr>
                        <a:t>Website layouts and transaction capabilities such factors are shown to affect website satisfaction largely.</a:t>
                      </a:r>
                      <a:endParaRPr sz="1300"/>
                    </a:p>
                    <a:p>
                      <a:pPr marL="152400" marR="0" lvl="0" indent="-152400" algn="l" rtl="0">
                        <a:lnSpc>
                          <a:spcPct val="100000"/>
                        </a:lnSpc>
                        <a:spcBef>
                          <a:spcPts val="0"/>
                        </a:spcBef>
                        <a:spcAft>
                          <a:spcPts val="0"/>
                        </a:spcAft>
                        <a:buClr>
                          <a:srgbClr val="000000"/>
                        </a:buClr>
                        <a:buSzPts val="800"/>
                        <a:buFont typeface="Arial"/>
                        <a:buChar char="•"/>
                      </a:pPr>
                      <a:r>
                        <a:rPr lang="en-GB" sz="800" b="1" i="0" u="none" strike="noStrike" cap="none">
                          <a:solidFill>
                            <a:srgbClr val="000000"/>
                          </a:solidFill>
                          <a:latin typeface="Times New Roman"/>
                          <a:ea typeface="Times New Roman"/>
                          <a:cs typeface="Times New Roman"/>
                          <a:sym typeface="Times New Roman"/>
                        </a:rPr>
                        <a:t>Purchase intention </a:t>
                      </a:r>
                      <a:r>
                        <a:rPr lang="en-GB" sz="800" b="0" i="0" u="none" strike="noStrike" cap="none">
                          <a:solidFill>
                            <a:srgbClr val="000000"/>
                          </a:solidFill>
                          <a:latin typeface="Times New Roman"/>
                          <a:ea typeface="Times New Roman"/>
                          <a:cs typeface="Times New Roman"/>
                          <a:sym typeface="Times New Roman"/>
                        </a:rPr>
                        <a:t>score is measured used various factors like trust, perceived ease of use, perceived trust, usefulness of the website. </a:t>
                      </a:r>
                      <a:endParaRPr sz="1300"/>
                    </a:p>
                    <a:p>
                      <a:pPr marL="152400" marR="0" lvl="0" indent="-152400" algn="l" rtl="0">
                        <a:lnSpc>
                          <a:spcPct val="100000"/>
                        </a:lnSpc>
                        <a:spcBef>
                          <a:spcPts val="0"/>
                        </a:spcBef>
                        <a:spcAft>
                          <a:spcPts val="0"/>
                        </a:spcAft>
                        <a:buClr>
                          <a:srgbClr val="000000"/>
                        </a:buClr>
                        <a:buSzPts val="800"/>
                        <a:buFont typeface="Arial"/>
                        <a:buChar char="•"/>
                      </a:pPr>
                      <a:r>
                        <a:rPr lang="en-GB" sz="800" b="0" i="0" u="none" strike="noStrike" cap="none">
                          <a:solidFill>
                            <a:srgbClr val="000000"/>
                          </a:solidFill>
                          <a:latin typeface="Times New Roman"/>
                          <a:ea typeface="Times New Roman"/>
                          <a:cs typeface="Times New Roman"/>
                          <a:sym typeface="Times New Roman"/>
                        </a:rPr>
                        <a:t>Presentation flaws, poor style, incompleteness lowers purchase intent score which directly impacts conversions.</a:t>
                      </a:r>
                      <a:endParaRPr sz="1300"/>
                    </a:p>
                    <a:p>
                      <a:pPr marL="152400" marR="0" lvl="0" indent="-152400" algn="l" rtl="0">
                        <a:lnSpc>
                          <a:spcPct val="100000"/>
                        </a:lnSpc>
                        <a:spcBef>
                          <a:spcPts val="0"/>
                        </a:spcBef>
                        <a:spcAft>
                          <a:spcPts val="0"/>
                        </a:spcAft>
                        <a:buClr>
                          <a:srgbClr val="000000"/>
                        </a:buClr>
                        <a:buSzPts val="800"/>
                        <a:buFont typeface="Arial"/>
                        <a:buChar char="•"/>
                      </a:pPr>
                      <a:r>
                        <a:rPr lang="en-GB" sz="800" b="0" i="0" u="none" strike="noStrike" cap="none">
                          <a:solidFill>
                            <a:srgbClr val="000000"/>
                          </a:solidFill>
                          <a:latin typeface="Times New Roman"/>
                          <a:ea typeface="Times New Roman"/>
                          <a:cs typeface="Times New Roman"/>
                          <a:sym typeface="Times New Roman"/>
                        </a:rPr>
                        <a:t>The more time a visitor puts into a website, the more likely he will make a purchase. Though this is important it is not taken as a predictor for regression analysis.</a:t>
                      </a:r>
                      <a:endParaRPr sz="1300"/>
                    </a:p>
                    <a:p>
                      <a:pPr marL="152400" marR="0" lvl="0" indent="-152400" algn="l" rtl="0">
                        <a:lnSpc>
                          <a:spcPct val="100000"/>
                        </a:lnSpc>
                        <a:spcBef>
                          <a:spcPts val="0"/>
                        </a:spcBef>
                        <a:spcAft>
                          <a:spcPts val="0"/>
                        </a:spcAft>
                        <a:buClr>
                          <a:srgbClr val="000000"/>
                        </a:buClr>
                        <a:buSzPts val="800"/>
                        <a:buFont typeface="Arial"/>
                        <a:buChar char="•"/>
                      </a:pPr>
                      <a:r>
                        <a:rPr lang="en-GB" sz="800" b="0" i="0" u="none" strike="noStrike" cap="none">
                          <a:solidFill>
                            <a:srgbClr val="000000"/>
                          </a:solidFill>
                          <a:latin typeface="Times New Roman"/>
                          <a:ea typeface="Times New Roman"/>
                          <a:cs typeface="Times New Roman"/>
                          <a:sym typeface="Times New Roman"/>
                        </a:rPr>
                        <a:t>Finally, 4.2% weightage on purchase intent score and a 5.4% weightage on website satisfaction is obtained from the analysis. These are significant values which affect conversions.</a:t>
                      </a:r>
                      <a:endParaRPr sz="1300"/>
                    </a:p>
                    <a:p>
                      <a:pPr marL="152400" marR="0" lvl="0" indent="-10160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     </a:t>
                      </a:r>
                      <a:r>
                        <a:rPr lang="en-GB" sz="800" u="none" strike="noStrike" cap="none">
                          <a:latin typeface="Times New Roman"/>
                          <a:ea typeface="Times New Roman"/>
                          <a:cs typeface="Times New Roman"/>
                          <a:sym typeface="Times New Roman"/>
                        </a:rPr>
                        <a:t>Y- Conversion rate</a:t>
                      </a:r>
                      <a:endParaRPr sz="1300"/>
                    </a:p>
                    <a:p>
                      <a:pPr marL="0" marR="0" lvl="0" indent="0" algn="l" rtl="0">
                        <a:lnSpc>
                          <a:spcPct val="100000"/>
                        </a:lnSpc>
                        <a:spcBef>
                          <a:spcPts val="0"/>
                        </a:spcBef>
                        <a:spcAft>
                          <a:spcPts val="0"/>
                        </a:spcAft>
                        <a:buClr>
                          <a:srgbClr val="000000"/>
                        </a:buClr>
                        <a:buSzPts val="800"/>
                        <a:buFont typeface="Arial"/>
                        <a:buNone/>
                      </a:pPr>
                      <a:r>
                        <a:rPr lang="en-GB" sz="800" u="none" strike="noStrike" cap="none">
                          <a:latin typeface="Times New Roman"/>
                          <a:ea typeface="Times New Roman"/>
                          <a:cs typeface="Times New Roman"/>
                          <a:sym typeface="Times New Roman"/>
                        </a:rPr>
                        <a:t>     X - Purchase Intention score, Website satisfaction score, Average        monthly visits, average unique monthly visits, average ticket price</a:t>
                      </a:r>
                      <a:endParaRPr sz="1300"/>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txBody>
                  <a:tcPr marL="360000"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u="none" strike="noStrike" cap="none">
                          <a:solidFill>
                            <a:schemeClr val="dk1"/>
                          </a:solidFill>
                          <a:latin typeface="Times New Roman"/>
                          <a:ea typeface="Times New Roman"/>
                          <a:cs typeface="Times New Roman"/>
                          <a:sym typeface="Times New Roman"/>
                        </a:rPr>
                        <a:t>Data is collected from Foresee.com of 20,000 visitors </a:t>
                      </a:r>
                      <a:r>
                        <a:rPr lang="en-GB" sz="800" b="1" u="none" strike="noStrike" cap="none">
                          <a:solidFill>
                            <a:schemeClr val="dk1"/>
                          </a:solidFill>
                          <a:latin typeface="Times New Roman"/>
                          <a:ea typeface="Times New Roman"/>
                          <a:cs typeface="Times New Roman"/>
                          <a:sym typeface="Times New Roman"/>
                        </a:rPr>
                        <a:t>across various retail websites.</a:t>
                      </a:r>
                      <a:endParaRPr sz="1300"/>
                    </a:p>
                    <a:p>
                      <a:pPr marL="0" marR="0" lvl="0" indent="0" algn="l" rtl="0">
                        <a:lnSpc>
                          <a:spcPct val="100000"/>
                        </a:lnSpc>
                        <a:spcBef>
                          <a:spcPts val="0"/>
                        </a:spcBef>
                        <a:spcAft>
                          <a:spcPts val="0"/>
                        </a:spcAft>
                        <a:buClr>
                          <a:srgbClr val="000000"/>
                        </a:buClr>
                        <a:buSzPts val="800"/>
                        <a:buFont typeface="Arial"/>
                        <a:buNone/>
                      </a:pPr>
                      <a:r>
                        <a:rPr lang="en-GB" sz="800" b="1" u="none" strike="noStrike" cap="none">
                          <a:solidFill>
                            <a:schemeClr val="dk1"/>
                          </a:solidFill>
                          <a:latin typeface="Times New Roman"/>
                          <a:ea typeface="Times New Roman"/>
                          <a:cs typeface="Times New Roman"/>
                          <a:sym typeface="Times New Roman"/>
                        </a:rPr>
                        <a:t>Methodology: </a:t>
                      </a:r>
                      <a:r>
                        <a:rPr lang="en-GB" sz="800" u="none" strike="noStrike" cap="none">
                          <a:solidFill>
                            <a:schemeClr val="dk1"/>
                          </a:solidFill>
                          <a:latin typeface="Times New Roman"/>
                          <a:ea typeface="Times New Roman"/>
                          <a:cs typeface="Times New Roman"/>
                          <a:sym typeface="Times New Roman"/>
                        </a:rPr>
                        <a:t>Multiple regression analysis</a:t>
                      </a:r>
                      <a:endParaRPr sz="1300"/>
                    </a:p>
                    <a:p>
                      <a:pPr marL="0" marR="0" lvl="0" indent="0" algn="l" rtl="0">
                        <a:lnSpc>
                          <a:spcPct val="100000"/>
                        </a:lnSpc>
                        <a:spcBef>
                          <a:spcPts val="0"/>
                        </a:spcBef>
                        <a:spcAft>
                          <a:spcPts val="0"/>
                        </a:spcAft>
                        <a:buClr>
                          <a:srgbClr val="000000"/>
                        </a:buClr>
                        <a:buSzPts val="800"/>
                        <a:buFont typeface="Arial"/>
                        <a:buNone/>
                      </a:pPr>
                      <a:r>
                        <a:rPr lang="en-GB" sz="800" u="none" strike="noStrike" cap="none">
                          <a:solidFill>
                            <a:schemeClr val="dk1"/>
                          </a:solidFill>
                          <a:latin typeface="Times New Roman"/>
                          <a:ea typeface="Times New Roman"/>
                          <a:cs typeface="Times New Roman"/>
                          <a:sym typeface="Times New Roman"/>
                        </a:rPr>
                        <a:t> Since purchase intention and website satisfaction are correlated so they are separately analyzed</a:t>
                      </a:r>
                      <a:endParaRPr sz="1300"/>
                    </a:p>
                    <a:p>
                      <a:pPr marL="0" marR="0" lvl="0" indent="0" algn="l" rtl="0">
                        <a:lnSpc>
                          <a:spcPct val="100000"/>
                        </a:lnSpc>
                        <a:spcBef>
                          <a:spcPts val="0"/>
                        </a:spcBef>
                        <a:spcAft>
                          <a:spcPts val="0"/>
                        </a:spcAft>
                        <a:buClr>
                          <a:srgbClr val="000000"/>
                        </a:buClr>
                        <a:buSzPts val="800"/>
                        <a:buFont typeface="Arial"/>
                        <a:buNone/>
                      </a:pPr>
                      <a:r>
                        <a:rPr lang="en-GB" sz="800" b="1" u="none" strike="noStrike" cap="none">
                          <a:solidFill>
                            <a:schemeClr val="dk1"/>
                          </a:solidFill>
                          <a:latin typeface="Times New Roman"/>
                          <a:ea typeface="Times New Roman"/>
                          <a:cs typeface="Times New Roman"/>
                          <a:sym typeface="Times New Roman"/>
                        </a:rPr>
                        <a:t>Note:</a:t>
                      </a:r>
                      <a:r>
                        <a:rPr lang="en-GB" sz="800" u="none" strike="noStrike" cap="none">
                          <a:solidFill>
                            <a:schemeClr val="dk1"/>
                          </a:solidFill>
                          <a:latin typeface="Times New Roman"/>
                          <a:ea typeface="Times New Roman"/>
                          <a:cs typeface="Times New Roman"/>
                          <a:sym typeface="Times New Roman"/>
                        </a:rPr>
                        <a:t> .</a:t>
                      </a:r>
                      <a:endParaRPr sz="1300"/>
                    </a:p>
                    <a:p>
                      <a:pPr marL="0" marR="0" lvl="0" indent="0" algn="l" rtl="0">
                        <a:lnSpc>
                          <a:spcPct val="100000"/>
                        </a:lnSpc>
                        <a:spcBef>
                          <a:spcPts val="0"/>
                        </a:spcBef>
                        <a:spcAft>
                          <a:spcPts val="0"/>
                        </a:spcAft>
                        <a:buClr>
                          <a:srgbClr val="000000"/>
                        </a:buClr>
                        <a:buSzPts val="800"/>
                        <a:buFont typeface="Arial"/>
                        <a:buNone/>
                      </a:pPr>
                      <a:r>
                        <a:rPr lang="en-GB" sz="800" u="none" strike="noStrike" cap="none">
                          <a:solidFill>
                            <a:schemeClr val="dk1"/>
                          </a:solidFill>
                          <a:latin typeface="Times New Roman"/>
                          <a:ea typeface="Times New Roman"/>
                          <a:cs typeface="Times New Roman"/>
                          <a:sym typeface="Times New Roman"/>
                        </a:rPr>
                        <a:t>How the purchase intention score is calculated is not mentioned in the paper.</a:t>
                      </a:r>
                      <a:endParaRPr sz="800" u="none" strike="noStrike" cap="none">
                        <a:solidFill>
                          <a:schemeClr val="dk1"/>
                        </a:solidFill>
                        <a:latin typeface="Times New Roman"/>
                        <a:ea typeface="Times New Roman"/>
                        <a:cs typeface="Times New Roman"/>
                        <a:sym typeface="Times New Roman"/>
                      </a:endParaRPr>
                    </a:p>
                  </a:txBody>
                  <a:tcPr marL="180000" marR="91425" marT="82275" marB="82275"/>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85414"/>
            <a:ext cx="8520600" cy="57267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1200" b="1">
                <a:latin typeface="Times New Roman"/>
                <a:ea typeface="Times New Roman"/>
                <a:cs typeface="Times New Roman"/>
                <a:sym typeface="Times New Roman"/>
              </a:rPr>
              <a:t>Dataset – South East Asian E-commerce Website - </a:t>
            </a:r>
            <a:r>
              <a:rPr lang="en-GB" sz="1100" b="1">
                <a:latin typeface="Times New Roman"/>
                <a:ea typeface="Times New Roman"/>
                <a:cs typeface="Times New Roman"/>
                <a:sym typeface="Times New Roman"/>
              </a:rPr>
              <a:t>(Shopee Data - 20k Observations) </a:t>
            </a:r>
            <a:br>
              <a:rPr lang="en-GB" sz="1200" b="1">
                <a:latin typeface="Times New Roman"/>
                <a:ea typeface="Times New Roman"/>
                <a:cs typeface="Times New Roman"/>
                <a:sym typeface="Times New Roman"/>
              </a:rPr>
            </a:br>
            <a:r>
              <a:rPr lang="en-GB" sz="1200" b="1">
                <a:latin typeface="Times New Roman"/>
                <a:ea typeface="Times New Roman"/>
                <a:cs typeface="Times New Roman"/>
                <a:sym typeface="Times New Roman"/>
              </a:rPr>
              <a:t>Probable Predictors: </a:t>
            </a:r>
            <a:endParaRPr/>
          </a:p>
        </p:txBody>
      </p:sp>
      <p:sp>
        <p:nvSpPr>
          <p:cNvPr id="152" name="Google Shape;152;p25"/>
          <p:cNvSpPr txBox="1">
            <a:spLocks noGrp="1"/>
          </p:cNvSpPr>
          <p:nvPr>
            <p:ph type="body" idx="1"/>
          </p:nvPr>
        </p:nvSpPr>
        <p:spPr>
          <a:xfrm>
            <a:off x="235500" y="537126"/>
            <a:ext cx="4421700" cy="30699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800"/>
              <a:buNone/>
            </a:pPr>
            <a:r>
              <a:rPr lang="en-GB" sz="1050" b="1">
                <a:solidFill>
                  <a:schemeClr val="dk1"/>
                </a:solidFill>
                <a:latin typeface="Times New Roman"/>
                <a:ea typeface="Times New Roman"/>
                <a:cs typeface="Times New Roman"/>
                <a:sym typeface="Times New Roman"/>
              </a:rPr>
              <a:t>Web Analytics:</a:t>
            </a:r>
            <a:endParaRPr sz="1050" b="1">
              <a:solidFill>
                <a:schemeClr val="dk1"/>
              </a:solidFill>
              <a:latin typeface="Times New Roman"/>
              <a:ea typeface="Times New Roman"/>
              <a:cs typeface="Times New Roman"/>
              <a:sym typeface="Times New Roman"/>
            </a:endParaRPr>
          </a:p>
          <a:p>
            <a:pPr marL="457200" lvl="0" indent="-295275" algn="l" rtl="0">
              <a:lnSpc>
                <a:spcPct val="100000"/>
              </a:lnSpc>
              <a:spcBef>
                <a:spcPts val="0"/>
              </a:spcBef>
              <a:spcAft>
                <a:spcPts val="0"/>
              </a:spcAft>
              <a:buClr>
                <a:schemeClr val="dk1"/>
              </a:buClr>
              <a:buSzPts val="1050"/>
              <a:buFont typeface="Times New Roman"/>
              <a:buChar char="●"/>
            </a:pPr>
            <a:r>
              <a:rPr lang="en-GB" sz="1050">
                <a:solidFill>
                  <a:schemeClr val="dk1"/>
                </a:solidFill>
                <a:latin typeface="Times New Roman"/>
                <a:ea typeface="Times New Roman"/>
                <a:cs typeface="Times New Roman"/>
                <a:sym typeface="Times New Roman"/>
              </a:rPr>
              <a:t>Website design (usability, appearance and navigation) </a:t>
            </a:r>
            <a:endParaRPr/>
          </a:p>
          <a:p>
            <a:pPr marL="457200" lvl="0" indent="-295275" algn="l" rtl="0">
              <a:lnSpc>
                <a:spcPct val="100000"/>
              </a:lnSpc>
              <a:spcBef>
                <a:spcPts val="0"/>
              </a:spcBef>
              <a:spcAft>
                <a:spcPts val="0"/>
              </a:spcAft>
              <a:buClr>
                <a:schemeClr val="dk1"/>
              </a:buClr>
              <a:buSzPts val="1050"/>
              <a:buFont typeface="Times New Roman"/>
              <a:buChar char="●"/>
            </a:pPr>
            <a:r>
              <a:rPr lang="en-GB" sz="1050">
                <a:solidFill>
                  <a:schemeClr val="dk1"/>
                </a:solidFill>
                <a:latin typeface="Times New Roman"/>
                <a:ea typeface="Times New Roman"/>
                <a:cs typeface="Times New Roman"/>
                <a:sym typeface="Times New Roman"/>
              </a:rPr>
              <a:t>Website Satisfaction (NPS score)</a:t>
            </a:r>
            <a:endParaRPr/>
          </a:p>
          <a:p>
            <a:pPr marL="457200" lvl="0" indent="-295275" algn="l" rtl="0">
              <a:lnSpc>
                <a:spcPct val="100000"/>
              </a:lnSpc>
              <a:spcBef>
                <a:spcPts val="0"/>
              </a:spcBef>
              <a:spcAft>
                <a:spcPts val="0"/>
              </a:spcAft>
              <a:buClr>
                <a:schemeClr val="dk1"/>
              </a:buClr>
              <a:buSzPts val="1050"/>
              <a:buFont typeface="Times New Roman"/>
              <a:buChar char="●"/>
            </a:pPr>
            <a:r>
              <a:rPr lang="en-GB" sz="1050">
                <a:solidFill>
                  <a:schemeClr val="dk1"/>
                </a:solidFill>
                <a:latin typeface="Times New Roman"/>
                <a:ea typeface="Times New Roman"/>
                <a:cs typeface="Times New Roman"/>
                <a:sym typeface="Times New Roman"/>
              </a:rPr>
              <a:t>Website's rank in search listing</a:t>
            </a:r>
            <a:endParaRPr sz="1050">
              <a:latin typeface="Times New Roman"/>
              <a:ea typeface="Times New Roman"/>
              <a:cs typeface="Times New Roman"/>
              <a:sym typeface="Times New Roman"/>
            </a:endParaRPr>
          </a:p>
          <a:p>
            <a:pPr marL="114300" lvl="0" indent="0" algn="l" rtl="0">
              <a:lnSpc>
                <a:spcPct val="100000"/>
              </a:lnSpc>
              <a:spcBef>
                <a:spcPts val="0"/>
              </a:spcBef>
              <a:spcAft>
                <a:spcPts val="0"/>
              </a:spcAft>
              <a:buSzPts val="1800"/>
              <a:buNone/>
            </a:pPr>
            <a:r>
              <a:rPr lang="en-GB" sz="1050" b="1">
                <a:solidFill>
                  <a:schemeClr val="dk1"/>
                </a:solidFill>
                <a:latin typeface="Times New Roman"/>
                <a:ea typeface="Times New Roman"/>
                <a:cs typeface="Times New Roman"/>
                <a:sym typeface="Times New Roman"/>
              </a:rPr>
              <a:t>Finance</a:t>
            </a:r>
            <a:endParaRPr/>
          </a:p>
          <a:p>
            <a:pPr marL="457200" lvl="0" indent="-295275" algn="l" rtl="0">
              <a:lnSpc>
                <a:spcPct val="100000"/>
              </a:lnSpc>
              <a:spcBef>
                <a:spcPts val="0"/>
              </a:spcBef>
              <a:spcAft>
                <a:spcPts val="0"/>
              </a:spcAft>
              <a:buClr>
                <a:schemeClr val="dk1"/>
              </a:buClr>
              <a:buSzPts val="1050"/>
              <a:buFont typeface="Times New Roman"/>
              <a:buChar char="●"/>
            </a:pPr>
            <a:r>
              <a:rPr lang="en-GB" sz="1050">
                <a:solidFill>
                  <a:schemeClr val="dk1"/>
                </a:solidFill>
                <a:latin typeface="Times New Roman"/>
                <a:ea typeface="Times New Roman"/>
                <a:cs typeface="Times New Roman"/>
                <a:sym typeface="Times New Roman"/>
              </a:rPr>
              <a:t>Past Purchase history</a:t>
            </a:r>
            <a:endParaRPr/>
          </a:p>
          <a:p>
            <a:pPr marL="457200" lvl="0" indent="-295275" algn="l" rtl="0">
              <a:lnSpc>
                <a:spcPct val="100000"/>
              </a:lnSpc>
              <a:spcBef>
                <a:spcPts val="0"/>
              </a:spcBef>
              <a:spcAft>
                <a:spcPts val="0"/>
              </a:spcAft>
              <a:buClr>
                <a:schemeClr val="dk1"/>
              </a:buClr>
              <a:buSzPts val="1050"/>
              <a:buFont typeface="Times New Roman"/>
              <a:buChar char="●"/>
            </a:pPr>
            <a:r>
              <a:rPr lang="en-GB" sz="1050">
                <a:solidFill>
                  <a:schemeClr val="dk1"/>
                </a:solidFill>
                <a:latin typeface="Times New Roman"/>
                <a:ea typeface="Times New Roman"/>
                <a:cs typeface="Times New Roman"/>
                <a:sym typeface="Times New Roman"/>
              </a:rPr>
              <a:t>Pricing strategy(price level, discounts types)</a:t>
            </a:r>
            <a:endParaRPr/>
          </a:p>
          <a:p>
            <a:pPr marL="457200" lvl="0" indent="-295275" algn="l" rtl="0">
              <a:lnSpc>
                <a:spcPct val="100000"/>
              </a:lnSpc>
              <a:spcBef>
                <a:spcPts val="0"/>
              </a:spcBef>
              <a:spcAft>
                <a:spcPts val="0"/>
              </a:spcAft>
              <a:buClr>
                <a:schemeClr val="dk1"/>
              </a:buClr>
              <a:buSzPts val="1050"/>
              <a:buFont typeface="Times New Roman"/>
              <a:buChar char="●"/>
            </a:pPr>
            <a:r>
              <a:rPr lang="en-GB" sz="1050">
                <a:solidFill>
                  <a:schemeClr val="dk1"/>
                </a:solidFill>
                <a:latin typeface="Times New Roman"/>
                <a:ea typeface="Times New Roman"/>
                <a:cs typeface="Times New Roman"/>
                <a:sym typeface="Times New Roman"/>
              </a:rPr>
              <a:t>Product presentation (quality of product, user description, product rating)</a:t>
            </a:r>
            <a:endParaRPr/>
          </a:p>
          <a:p>
            <a:pPr marL="114300" lvl="0" indent="0" algn="l" rtl="0">
              <a:lnSpc>
                <a:spcPct val="100000"/>
              </a:lnSpc>
              <a:spcBef>
                <a:spcPts val="0"/>
              </a:spcBef>
              <a:spcAft>
                <a:spcPts val="0"/>
              </a:spcAft>
              <a:buSzPts val="1800"/>
              <a:buNone/>
            </a:pPr>
            <a:r>
              <a:rPr lang="en-GB" sz="1050" b="1">
                <a:solidFill>
                  <a:schemeClr val="dk1"/>
                </a:solidFill>
                <a:latin typeface="Times New Roman"/>
                <a:ea typeface="Times New Roman"/>
                <a:cs typeface="Times New Roman"/>
                <a:sym typeface="Times New Roman"/>
              </a:rPr>
              <a:t>Advertisement:</a:t>
            </a:r>
            <a:endParaRPr/>
          </a:p>
          <a:p>
            <a:pPr marL="457200" lvl="0" indent="-295275" algn="l" rtl="0">
              <a:lnSpc>
                <a:spcPct val="100000"/>
              </a:lnSpc>
              <a:spcBef>
                <a:spcPts val="0"/>
              </a:spcBef>
              <a:spcAft>
                <a:spcPts val="0"/>
              </a:spcAft>
              <a:buClr>
                <a:schemeClr val="dk1"/>
              </a:buClr>
              <a:buSzPts val="1050"/>
              <a:buFont typeface="Times New Roman"/>
              <a:buChar char="●"/>
            </a:pPr>
            <a:r>
              <a:rPr lang="en-GB" sz="1050">
                <a:solidFill>
                  <a:schemeClr val="dk1"/>
                </a:solidFill>
                <a:latin typeface="Times New Roman"/>
                <a:ea typeface="Times New Roman"/>
                <a:cs typeface="Times New Roman"/>
                <a:sym typeface="Times New Roman"/>
              </a:rPr>
              <a:t>Monetary promotions</a:t>
            </a:r>
            <a:endParaRPr/>
          </a:p>
          <a:p>
            <a:pPr marL="457200" lvl="0" indent="-295275" algn="l" rtl="0">
              <a:lnSpc>
                <a:spcPct val="100000"/>
              </a:lnSpc>
              <a:spcBef>
                <a:spcPts val="0"/>
              </a:spcBef>
              <a:spcAft>
                <a:spcPts val="0"/>
              </a:spcAft>
              <a:buClr>
                <a:schemeClr val="dk1"/>
              </a:buClr>
              <a:buSzPts val="1050"/>
              <a:buFont typeface="Times New Roman"/>
              <a:buChar char="●"/>
            </a:pPr>
            <a:r>
              <a:rPr lang="en-GB" sz="1050">
                <a:solidFill>
                  <a:schemeClr val="dk1"/>
                </a:solidFill>
                <a:latin typeface="Times New Roman"/>
                <a:ea typeface="Times New Roman"/>
                <a:cs typeface="Times New Roman"/>
                <a:sym typeface="Times New Roman"/>
              </a:rPr>
              <a:t>Product business model (reseller or marketplace)</a:t>
            </a:r>
            <a:endParaRPr/>
          </a:p>
          <a:p>
            <a:pPr marL="457200" lvl="0" indent="-295275" algn="l" rtl="0">
              <a:lnSpc>
                <a:spcPct val="100000"/>
              </a:lnSpc>
              <a:spcBef>
                <a:spcPts val="0"/>
              </a:spcBef>
              <a:spcAft>
                <a:spcPts val="0"/>
              </a:spcAft>
              <a:buClr>
                <a:schemeClr val="dk1"/>
              </a:buClr>
              <a:buSzPts val="1050"/>
              <a:buFont typeface="Times New Roman"/>
              <a:buChar char="●"/>
            </a:pPr>
            <a:r>
              <a:rPr lang="en-GB" sz="1050">
                <a:solidFill>
                  <a:schemeClr val="dk1"/>
                </a:solidFill>
                <a:latin typeface="Times New Roman"/>
                <a:ea typeface="Times New Roman"/>
                <a:cs typeface="Times New Roman"/>
                <a:sym typeface="Times New Roman"/>
              </a:rPr>
              <a:t>Product line length</a:t>
            </a:r>
            <a:endParaRPr/>
          </a:p>
          <a:p>
            <a:pPr marL="114300" lvl="0" indent="0" algn="l" rtl="0">
              <a:lnSpc>
                <a:spcPct val="100000"/>
              </a:lnSpc>
              <a:spcBef>
                <a:spcPts val="0"/>
              </a:spcBef>
              <a:spcAft>
                <a:spcPts val="0"/>
              </a:spcAft>
              <a:buSzPts val="1800"/>
              <a:buNone/>
            </a:pPr>
            <a:r>
              <a:rPr lang="en-GB" sz="1050" b="1">
                <a:solidFill>
                  <a:schemeClr val="dk1"/>
                </a:solidFill>
                <a:latin typeface="Times New Roman"/>
                <a:ea typeface="Times New Roman"/>
                <a:cs typeface="Times New Roman"/>
                <a:sym typeface="Times New Roman"/>
              </a:rPr>
              <a:t>Seasonality:</a:t>
            </a:r>
            <a:endParaRPr/>
          </a:p>
          <a:p>
            <a:pPr marL="457200" lvl="0" indent="-295275" algn="l" rtl="0">
              <a:lnSpc>
                <a:spcPct val="100000"/>
              </a:lnSpc>
              <a:spcBef>
                <a:spcPts val="0"/>
              </a:spcBef>
              <a:spcAft>
                <a:spcPts val="0"/>
              </a:spcAft>
              <a:buClr>
                <a:schemeClr val="dk1"/>
              </a:buClr>
              <a:buSzPts val="1050"/>
              <a:buFont typeface="Times New Roman"/>
              <a:buChar char="●"/>
            </a:pPr>
            <a:r>
              <a:rPr lang="en-GB" sz="1050">
                <a:solidFill>
                  <a:schemeClr val="dk1"/>
                </a:solidFill>
                <a:latin typeface="Times New Roman"/>
                <a:ea typeface="Times New Roman"/>
                <a:cs typeface="Times New Roman"/>
                <a:sym typeface="Times New Roman"/>
              </a:rPr>
              <a:t>Season</a:t>
            </a:r>
            <a:endParaRPr/>
          </a:p>
          <a:p>
            <a:pPr marL="457200" lvl="0" indent="-295275" algn="l" rtl="0">
              <a:lnSpc>
                <a:spcPct val="100000"/>
              </a:lnSpc>
              <a:spcBef>
                <a:spcPts val="0"/>
              </a:spcBef>
              <a:spcAft>
                <a:spcPts val="0"/>
              </a:spcAft>
              <a:buClr>
                <a:schemeClr val="dk1"/>
              </a:buClr>
              <a:buSzPts val="1050"/>
              <a:buFont typeface="Times New Roman"/>
              <a:buChar char="●"/>
            </a:pPr>
            <a:r>
              <a:rPr lang="en-GB" sz="1050">
                <a:solidFill>
                  <a:schemeClr val="dk1"/>
                </a:solidFill>
                <a:latin typeface="Times New Roman"/>
                <a:ea typeface="Times New Roman"/>
                <a:cs typeface="Times New Roman"/>
                <a:sym typeface="Times New Roman"/>
              </a:rPr>
              <a:t>Hour of Day </a:t>
            </a:r>
            <a:endParaRPr/>
          </a:p>
          <a:p>
            <a:pPr marL="457200" lvl="0" indent="-295275" algn="l" rtl="0">
              <a:lnSpc>
                <a:spcPct val="100000"/>
              </a:lnSpc>
              <a:spcBef>
                <a:spcPts val="0"/>
              </a:spcBef>
              <a:spcAft>
                <a:spcPts val="0"/>
              </a:spcAft>
              <a:buClr>
                <a:schemeClr val="dk1"/>
              </a:buClr>
              <a:buSzPts val="1050"/>
              <a:buFont typeface="Times New Roman"/>
              <a:buChar char="●"/>
            </a:pPr>
            <a:r>
              <a:rPr lang="en-GB" sz="1050">
                <a:solidFill>
                  <a:schemeClr val="dk1"/>
                </a:solidFill>
                <a:latin typeface="Times New Roman"/>
                <a:ea typeface="Times New Roman"/>
                <a:cs typeface="Times New Roman"/>
                <a:sym typeface="Times New Roman"/>
              </a:rPr>
              <a:t>Free returns</a:t>
            </a:r>
            <a:endParaRPr/>
          </a:p>
          <a:p>
            <a:pPr marL="457200" lvl="0" indent="-295275" algn="l" rtl="0">
              <a:lnSpc>
                <a:spcPct val="100000"/>
              </a:lnSpc>
              <a:spcBef>
                <a:spcPts val="0"/>
              </a:spcBef>
              <a:spcAft>
                <a:spcPts val="0"/>
              </a:spcAft>
              <a:buClr>
                <a:schemeClr val="dk1"/>
              </a:buClr>
              <a:buSzPts val="1050"/>
              <a:buFont typeface="Times New Roman"/>
              <a:buChar char="●"/>
            </a:pPr>
            <a:r>
              <a:rPr lang="en-GB" sz="1050">
                <a:solidFill>
                  <a:schemeClr val="dk1"/>
                </a:solidFill>
                <a:latin typeface="Times New Roman"/>
                <a:ea typeface="Times New Roman"/>
                <a:cs typeface="Times New Roman"/>
                <a:sym typeface="Times New Roman"/>
              </a:rPr>
              <a:t>Free shipping</a:t>
            </a:r>
            <a:endParaRPr/>
          </a:p>
          <a:p>
            <a:pPr marL="114300" lvl="0" indent="0" algn="l" rtl="0">
              <a:lnSpc>
                <a:spcPct val="100000"/>
              </a:lnSpc>
              <a:spcBef>
                <a:spcPts val="0"/>
              </a:spcBef>
              <a:spcAft>
                <a:spcPts val="0"/>
              </a:spcAft>
              <a:buSzPts val="1800"/>
              <a:buNone/>
            </a:pPr>
            <a:endParaRPr sz="1050">
              <a:solidFill>
                <a:schemeClr val="dk1"/>
              </a:solidFill>
              <a:latin typeface="Times New Roman"/>
              <a:ea typeface="Times New Roman"/>
              <a:cs typeface="Times New Roman"/>
              <a:sym typeface="Times New Roman"/>
            </a:endParaRPr>
          </a:p>
        </p:txBody>
      </p:sp>
      <p:sp>
        <p:nvSpPr>
          <p:cNvPr id="153" name="Google Shape;153;p25"/>
          <p:cNvSpPr txBox="1"/>
          <p:nvPr/>
        </p:nvSpPr>
        <p:spPr>
          <a:xfrm>
            <a:off x="5074874" y="444649"/>
            <a:ext cx="4238100" cy="364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050" b="1" i="0" u="none" strike="noStrike" cap="none">
                <a:solidFill>
                  <a:srgbClr val="000000"/>
                </a:solidFill>
                <a:latin typeface="Times New Roman"/>
                <a:ea typeface="Times New Roman"/>
                <a:cs typeface="Times New Roman"/>
                <a:sym typeface="Times New Roman"/>
              </a:rPr>
              <a:t>User’s search behavior:</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rgbClr val="000000"/>
                </a:solidFill>
                <a:latin typeface="Times New Roman"/>
                <a:ea typeface="Times New Roman"/>
                <a:cs typeface="Times New Roman"/>
                <a:sym typeface="Times New Roman"/>
              </a:rPr>
              <a:t>Avg Click Entropy Session</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rgbClr val="000000"/>
                </a:solidFill>
                <a:latin typeface="Times New Roman"/>
                <a:ea typeface="Times New Roman"/>
                <a:cs typeface="Times New Roman"/>
                <a:sym typeface="Times New Roman"/>
              </a:rPr>
              <a:t>User type (registered user or now user)</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rgbClr val="000000"/>
                </a:solidFill>
                <a:latin typeface="Times New Roman"/>
                <a:ea typeface="Times New Roman"/>
                <a:cs typeface="Times New Roman"/>
                <a:sym typeface="Times New Roman"/>
              </a:rPr>
              <a:t>Page Dwell Time</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chemeClr val="dk1"/>
                </a:solidFill>
                <a:latin typeface="Times New Roman"/>
                <a:ea typeface="Times New Roman"/>
                <a:cs typeface="Times New Roman"/>
                <a:sym typeface="Times New Roman"/>
              </a:rPr>
              <a:t>Impressions</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chemeClr val="dk1"/>
                </a:solidFill>
                <a:latin typeface="Times New Roman"/>
                <a:ea typeface="Times New Roman"/>
                <a:cs typeface="Times New Roman"/>
                <a:sym typeface="Times New Roman"/>
              </a:rPr>
              <a:t>Current Query Position</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chemeClr val="dk1"/>
                </a:solidFill>
                <a:latin typeface="Times New Roman"/>
                <a:ea typeface="Times New Roman"/>
                <a:cs typeface="Times New Roman"/>
                <a:sym typeface="Times New Roman"/>
              </a:rPr>
              <a:t>Num Query</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chemeClr val="dk1"/>
                </a:solidFill>
                <a:latin typeface="Times New Roman"/>
                <a:ea typeface="Times New Roman"/>
                <a:cs typeface="Times New Roman"/>
                <a:sym typeface="Times New Roman"/>
              </a:rPr>
              <a:t>Click Position</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chemeClr val="dk1"/>
                </a:solidFill>
                <a:latin typeface="Times New Roman"/>
                <a:ea typeface="Times New Roman"/>
                <a:cs typeface="Times New Roman"/>
                <a:sym typeface="Times New Roman"/>
              </a:rPr>
              <a:t>Num Search Results</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chemeClr val="dk1"/>
                </a:solidFill>
                <a:latin typeface="Times New Roman"/>
                <a:ea typeface="Times New Roman"/>
                <a:cs typeface="Times New Roman"/>
                <a:sym typeface="Times New Roman"/>
              </a:rPr>
              <a:t>Num Click Query</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chemeClr val="dk1"/>
                </a:solidFill>
                <a:latin typeface="Times New Roman"/>
                <a:ea typeface="Times New Roman"/>
                <a:cs typeface="Times New Roman"/>
                <a:sym typeface="Times New Roman"/>
              </a:rPr>
              <a:t>Num Click Session</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chemeClr val="dk1"/>
                </a:solidFill>
                <a:latin typeface="Times New Roman"/>
                <a:ea typeface="Times New Roman"/>
                <a:cs typeface="Times New Roman"/>
                <a:sym typeface="Times New Roman"/>
              </a:rPr>
              <a:t>Speed of load</a:t>
            </a:r>
            <a:endParaRPr sz="1050" b="0" i="0" u="none" strike="noStrike" cap="none">
              <a:solidFill>
                <a:srgbClr val="000000"/>
              </a:solidFill>
              <a:latin typeface="Times New Roman"/>
              <a:ea typeface="Times New Roman"/>
              <a:cs typeface="Times New Roman"/>
              <a:sym typeface="Times New Roman"/>
            </a:endParaRPr>
          </a:p>
          <a:p>
            <a:pPr marL="171450" marR="0" lvl="0" indent="-104775"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GB" sz="1050" b="1" i="0" u="none" strike="noStrike" cap="none">
                <a:solidFill>
                  <a:srgbClr val="000000"/>
                </a:solidFill>
                <a:latin typeface="Times New Roman"/>
                <a:ea typeface="Times New Roman"/>
                <a:cs typeface="Times New Roman"/>
                <a:sym typeface="Times New Roman"/>
              </a:rPr>
              <a:t>Others:</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rgbClr val="000000"/>
                </a:solidFill>
                <a:latin typeface="Times New Roman"/>
                <a:ea typeface="Times New Roman"/>
                <a:cs typeface="Times New Roman"/>
                <a:sym typeface="Times New Roman"/>
              </a:rPr>
              <a:t>Average monthly visits</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rgbClr val="000000"/>
                </a:solidFill>
                <a:latin typeface="Times New Roman"/>
                <a:ea typeface="Times New Roman"/>
                <a:cs typeface="Times New Roman"/>
                <a:sym typeface="Times New Roman"/>
              </a:rPr>
              <a:t>Device (tablet, desktop, mobile)</a:t>
            </a:r>
            <a:endParaRPr/>
          </a:p>
          <a:p>
            <a:pPr marL="171450" marR="0" lvl="0" indent="-171450" algn="l" rtl="0">
              <a:lnSpc>
                <a:spcPct val="100000"/>
              </a:lnSpc>
              <a:spcBef>
                <a:spcPts val="0"/>
              </a:spcBef>
              <a:spcAft>
                <a:spcPts val="0"/>
              </a:spcAft>
              <a:buClr>
                <a:srgbClr val="000000"/>
              </a:buClr>
              <a:buSzPts val="1050"/>
              <a:buFont typeface="Arial"/>
              <a:buChar char="•"/>
            </a:pPr>
            <a:r>
              <a:rPr lang="en-GB" sz="1050" b="0" i="0" u="none" strike="noStrike" cap="none">
                <a:solidFill>
                  <a:srgbClr val="000000"/>
                </a:solidFill>
                <a:latin typeface="Times New Roman"/>
                <a:ea typeface="Times New Roman"/>
                <a:cs typeface="Times New Roman"/>
                <a:sym typeface="Times New Roman"/>
              </a:rPr>
              <a:t>Traffic source (web, mail, multi)</a:t>
            </a:r>
            <a:endParaRPr/>
          </a:p>
          <a:p>
            <a:pPr marL="171450" marR="0" lvl="0" indent="-104775"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Times New Roman"/>
              <a:ea typeface="Times New Roman"/>
              <a:cs typeface="Times New Roman"/>
              <a:sym typeface="Times New Roman"/>
            </a:endParaRPr>
          </a:p>
          <a:p>
            <a:pPr marL="171450" marR="0" lvl="0" indent="-104775"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Times New Roman"/>
              <a:ea typeface="Times New Roman"/>
              <a:cs typeface="Times New Roman"/>
              <a:sym typeface="Times New Roman"/>
            </a:endParaRPr>
          </a:p>
          <a:p>
            <a:pPr marL="171450" marR="0" lvl="0" indent="-104775"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Times New Roman"/>
              <a:ea typeface="Times New Roman"/>
              <a:cs typeface="Times New Roman"/>
              <a:sym typeface="Times New Roman"/>
            </a:endParaRPr>
          </a:p>
          <a:p>
            <a:pPr marL="171450" marR="0" lvl="0" indent="-104775"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050" b="0" i="0" u="none" strike="noStrike" cap="none">
              <a:solidFill>
                <a:srgbClr val="000000"/>
              </a:solidFill>
              <a:latin typeface="Times New Roman"/>
              <a:ea typeface="Times New Roman"/>
              <a:cs typeface="Times New Roman"/>
              <a:sym typeface="Times New Roman"/>
            </a:endParaRPr>
          </a:p>
        </p:txBody>
      </p:sp>
      <p:sp>
        <p:nvSpPr>
          <p:cNvPr id="154" name="Google Shape;154;p25"/>
          <p:cNvSpPr txBox="1"/>
          <p:nvPr/>
        </p:nvSpPr>
        <p:spPr>
          <a:xfrm>
            <a:off x="235500" y="3788650"/>
            <a:ext cx="8596800" cy="1229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2800"/>
              <a:buFont typeface="Arial"/>
              <a:buNone/>
            </a:pPr>
            <a:r>
              <a:rPr lang="en-GB" sz="1150" i="0" u="none" strike="noStrike" cap="none">
                <a:solidFill>
                  <a:schemeClr val="dk1"/>
                </a:solidFill>
                <a:latin typeface="Times New Roman"/>
                <a:ea typeface="Times New Roman"/>
                <a:cs typeface="Times New Roman"/>
                <a:sym typeface="Times New Roman"/>
              </a:rPr>
              <a:t>The prevailing research literature predominantly </a:t>
            </a:r>
            <a:r>
              <a:rPr lang="en-GB" sz="1150" b="1" i="0" u="none" strike="noStrike" cap="none">
                <a:solidFill>
                  <a:schemeClr val="dk1"/>
                </a:solidFill>
                <a:latin typeface="Times New Roman"/>
                <a:ea typeface="Times New Roman"/>
                <a:cs typeface="Times New Roman"/>
                <a:sym typeface="Times New Roman"/>
              </a:rPr>
              <a:t>centers on customer behavior analysis aimed at comprehending the customer journey and its association with conversion</a:t>
            </a:r>
            <a:r>
              <a:rPr lang="en-GB" sz="1150" i="0" u="none" strike="noStrike" cap="none">
                <a:solidFill>
                  <a:schemeClr val="dk1"/>
                </a:solidFill>
                <a:latin typeface="Times New Roman"/>
                <a:ea typeface="Times New Roman"/>
                <a:cs typeface="Times New Roman"/>
                <a:sym typeface="Times New Roman"/>
              </a:rPr>
              <a:t>. Our study introduces a distinctive viewpoint that concentrates on the impact of product-level attributes on click conversion rates.</a:t>
            </a:r>
            <a:endParaRPr sz="1500"/>
          </a:p>
          <a:p>
            <a:pPr marL="0" marR="0" lvl="0" indent="0" algn="l" rtl="0">
              <a:lnSpc>
                <a:spcPct val="100000"/>
              </a:lnSpc>
              <a:spcBef>
                <a:spcPts val="0"/>
              </a:spcBef>
              <a:spcAft>
                <a:spcPts val="0"/>
              </a:spcAft>
              <a:buClr>
                <a:schemeClr val="dk1"/>
              </a:buClr>
              <a:buSzPts val="2800"/>
              <a:buFont typeface="Arial"/>
              <a:buNone/>
            </a:pPr>
            <a:endParaRPr sz="115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Arial"/>
              <a:buNone/>
            </a:pPr>
            <a:r>
              <a:rPr lang="en-GB" sz="1150" i="0" u="none" strike="noStrike" cap="none">
                <a:solidFill>
                  <a:schemeClr val="dk1"/>
                </a:solidFill>
                <a:latin typeface="Times New Roman"/>
                <a:ea typeface="Times New Roman"/>
                <a:cs typeface="Times New Roman"/>
                <a:sym typeface="Times New Roman"/>
              </a:rPr>
              <a:t>Note that the predictors in this case might change, since majority of the predictors are proprietary and are not available publicly.</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subTitle" idx="1"/>
          </p:nvPr>
        </p:nvSpPr>
        <p:spPr>
          <a:xfrm>
            <a:off x="311700" y="669542"/>
            <a:ext cx="8520600" cy="3631980"/>
          </a:xfrm>
          <a:prstGeom prst="rect">
            <a:avLst/>
          </a:prstGeom>
          <a:noFill/>
          <a:ln>
            <a:noFill/>
          </a:ln>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SzPts val="2800"/>
              <a:buNone/>
            </a:pPr>
            <a:endParaRPr sz="1400"/>
          </a:p>
          <a:p>
            <a:pPr marL="457200" lvl="0" indent="-342900" algn="l" rtl="0">
              <a:lnSpc>
                <a:spcPct val="100000"/>
              </a:lnSpc>
              <a:spcBef>
                <a:spcPts val="0"/>
              </a:spcBef>
              <a:spcAft>
                <a:spcPts val="0"/>
              </a:spcAft>
              <a:buSzPts val="2800"/>
              <a:buNone/>
            </a:pPr>
            <a:endParaRPr/>
          </a:p>
        </p:txBody>
      </p:sp>
      <p:sp>
        <p:nvSpPr>
          <p:cNvPr id="160" name="Google Shape;160;p26"/>
          <p:cNvSpPr txBox="1"/>
          <p:nvPr/>
        </p:nvSpPr>
        <p:spPr>
          <a:xfrm>
            <a:off x="311699" y="186600"/>
            <a:ext cx="8586321" cy="419796"/>
          </a:xfrm>
          <a:prstGeom prst="rect">
            <a:avLst/>
          </a:prstGeom>
          <a:noFill/>
          <a:ln>
            <a:noFill/>
          </a:ln>
        </p:spPr>
        <p:txBody>
          <a:bodyPr spcFirstLastPara="1" wrap="square" lIns="91425" tIns="91425" rIns="91425" bIns="91425" anchor="t" anchorCtr="0">
            <a:noAutofit/>
          </a:bodyPr>
          <a:lstStyle/>
          <a:p>
            <a:pPr marL="114300" marR="0" lvl="0" indent="0" algn="ctr" rtl="0">
              <a:lnSpc>
                <a:spcPct val="100000"/>
              </a:lnSpc>
              <a:spcBef>
                <a:spcPts val="0"/>
              </a:spcBef>
              <a:spcAft>
                <a:spcPts val="0"/>
              </a:spcAft>
              <a:buClr>
                <a:schemeClr val="dk2"/>
              </a:buClr>
              <a:buSzPts val="2800"/>
              <a:buFont typeface="Arial"/>
              <a:buNone/>
            </a:pPr>
            <a:r>
              <a:rPr lang="en-GB" sz="1600" b="1" i="0" u="none" strike="noStrike" cap="none">
                <a:solidFill>
                  <a:schemeClr val="lt1"/>
                </a:solidFill>
                <a:latin typeface="Times New Roman"/>
                <a:ea typeface="Times New Roman"/>
                <a:cs typeface="Times New Roman"/>
                <a:sym typeface="Times New Roman"/>
              </a:rPr>
              <a:t>Data Source</a:t>
            </a:r>
            <a:endParaRPr>
              <a:solidFill>
                <a:schemeClr val="lt1"/>
              </a:solidFill>
            </a:endParaRPr>
          </a:p>
          <a:p>
            <a:pPr marL="114300" marR="0" lvl="0" indent="0" algn="ctr" rtl="0">
              <a:lnSpc>
                <a:spcPct val="100000"/>
              </a:lnSpc>
              <a:spcBef>
                <a:spcPts val="0"/>
              </a:spcBef>
              <a:spcAft>
                <a:spcPts val="0"/>
              </a:spcAft>
              <a:buClr>
                <a:schemeClr val="dk2"/>
              </a:buClr>
              <a:buSzPts val="2800"/>
              <a:buFont typeface="Arial"/>
              <a:buNone/>
            </a:pPr>
            <a:endParaRPr sz="1050" b="1" i="0" u="none" strike="noStrike" cap="none">
              <a:solidFill>
                <a:schemeClr val="lt1"/>
              </a:solidFill>
              <a:latin typeface="Times New Roman"/>
              <a:ea typeface="Times New Roman"/>
              <a:cs typeface="Times New Roman"/>
              <a:sym typeface="Times New Roman"/>
            </a:endParaRPr>
          </a:p>
          <a:p>
            <a:pPr marL="114300" marR="0" lvl="0" indent="0" algn="ctr" rtl="0">
              <a:lnSpc>
                <a:spcPct val="100000"/>
              </a:lnSpc>
              <a:spcBef>
                <a:spcPts val="0"/>
              </a:spcBef>
              <a:spcAft>
                <a:spcPts val="0"/>
              </a:spcAft>
              <a:buClr>
                <a:schemeClr val="dk2"/>
              </a:buClr>
              <a:buSzPts val="2800"/>
              <a:buFont typeface="Arial"/>
              <a:buNone/>
            </a:pPr>
            <a:endParaRPr sz="1050" b="0" i="0" u="none" strike="noStrike" cap="none">
              <a:solidFill>
                <a:schemeClr val="lt1"/>
              </a:solidFill>
              <a:latin typeface="Times New Roman"/>
              <a:ea typeface="Times New Roman"/>
              <a:cs typeface="Times New Roman"/>
              <a:sym typeface="Times New Roman"/>
            </a:endParaRPr>
          </a:p>
        </p:txBody>
      </p:sp>
      <p:sp>
        <p:nvSpPr>
          <p:cNvPr id="161" name="Google Shape;161;p26"/>
          <p:cNvSpPr txBox="1"/>
          <p:nvPr/>
        </p:nvSpPr>
        <p:spPr>
          <a:xfrm>
            <a:off x="335766" y="713584"/>
            <a:ext cx="8586300" cy="4243200"/>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Clr>
                <a:schemeClr val="dk2"/>
              </a:buClr>
              <a:buSzPts val="2800"/>
              <a:buFont typeface="Arial"/>
              <a:buNone/>
            </a:pPr>
            <a:r>
              <a:rPr lang="en-GB" sz="1600" b="1" i="0" u="none" strike="noStrike" cap="none">
                <a:solidFill>
                  <a:schemeClr val="lt1"/>
                </a:solidFill>
                <a:latin typeface="Times New Roman"/>
                <a:ea typeface="Times New Roman"/>
                <a:cs typeface="Times New Roman"/>
                <a:sym typeface="Times New Roman"/>
              </a:rPr>
              <a:t>Owner: </a:t>
            </a:r>
            <a:r>
              <a:rPr lang="en-GB" sz="1600" b="0" i="0" u="none" strike="noStrike" cap="none">
                <a:solidFill>
                  <a:schemeClr val="lt1"/>
                </a:solidFill>
                <a:latin typeface="Times New Roman"/>
                <a:ea typeface="Times New Roman"/>
                <a:cs typeface="Times New Roman"/>
                <a:sym typeface="Times New Roman"/>
              </a:rPr>
              <a:t>Shopee Indonesia. An ecommerce giant South-East Asia.</a:t>
            </a:r>
            <a:endParaRPr sz="1600" b="1" i="0" u="none" strike="noStrike" cap="none">
              <a:solidFill>
                <a:schemeClr val="lt1"/>
              </a:solidFill>
              <a:latin typeface="Times New Roman"/>
              <a:ea typeface="Times New Roman"/>
              <a:cs typeface="Times New Roman"/>
              <a:sym typeface="Times New Roman"/>
            </a:endParaRPr>
          </a:p>
          <a:p>
            <a:pPr marL="114300" marR="0" lvl="0" indent="0" algn="l" rtl="0">
              <a:lnSpc>
                <a:spcPct val="100000"/>
              </a:lnSpc>
              <a:spcBef>
                <a:spcPts val="0"/>
              </a:spcBef>
              <a:spcAft>
                <a:spcPts val="0"/>
              </a:spcAft>
              <a:buClr>
                <a:schemeClr val="dk2"/>
              </a:buClr>
              <a:buSzPts val="2800"/>
              <a:buFont typeface="Arial"/>
              <a:buNone/>
            </a:pPr>
            <a:r>
              <a:rPr lang="en-GB" sz="1600" b="1" i="0" u="none" strike="noStrike" cap="none">
                <a:solidFill>
                  <a:schemeClr val="lt1"/>
                </a:solidFill>
                <a:latin typeface="Times New Roman"/>
                <a:ea typeface="Times New Roman"/>
                <a:cs typeface="Times New Roman"/>
                <a:sym typeface="Times New Roman"/>
              </a:rPr>
              <a:t>Proprietary Data: </a:t>
            </a:r>
            <a:r>
              <a:rPr lang="en-GB" sz="1600" b="0" i="0" u="none" strike="noStrike" cap="none">
                <a:solidFill>
                  <a:schemeClr val="lt1"/>
                </a:solidFill>
                <a:latin typeface="Times New Roman"/>
                <a:ea typeface="Times New Roman"/>
                <a:cs typeface="Times New Roman"/>
                <a:sym typeface="Times New Roman"/>
              </a:rPr>
              <a:t>Readily available on AWS marketplace for free for research purpose.</a:t>
            </a:r>
            <a:endParaRPr>
              <a:solidFill>
                <a:schemeClr val="lt1"/>
              </a:solidFill>
            </a:endParaRPr>
          </a:p>
          <a:p>
            <a:pPr marL="114300" marR="0" lvl="0" indent="0" algn="l" rtl="0">
              <a:lnSpc>
                <a:spcPct val="100000"/>
              </a:lnSpc>
              <a:spcBef>
                <a:spcPts val="0"/>
              </a:spcBef>
              <a:spcAft>
                <a:spcPts val="0"/>
              </a:spcAft>
              <a:buClr>
                <a:schemeClr val="dk2"/>
              </a:buClr>
              <a:buSzPts val="2800"/>
              <a:buFont typeface="Arial"/>
              <a:buNone/>
            </a:pPr>
            <a:r>
              <a:rPr lang="en-GB" sz="1600" b="1" i="0" u="none" strike="noStrike" cap="none">
                <a:solidFill>
                  <a:schemeClr val="lt1"/>
                </a:solidFill>
                <a:latin typeface="Times New Roman"/>
                <a:ea typeface="Times New Roman"/>
                <a:cs typeface="Times New Roman"/>
                <a:sym typeface="Times New Roman"/>
              </a:rPr>
              <a:t>Variables: </a:t>
            </a:r>
            <a:r>
              <a:rPr lang="en-GB" sz="1600" b="0" i="0" u="none" strike="noStrike" cap="none">
                <a:solidFill>
                  <a:schemeClr val="lt1"/>
                </a:solidFill>
                <a:latin typeface="Times New Roman"/>
                <a:ea typeface="Times New Roman"/>
                <a:cs typeface="Times New Roman"/>
                <a:sym typeface="Times New Roman"/>
              </a:rPr>
              <a:t>We have 4 levels of data, product level, category level, department level, &amp; store level, brand level.</a:t>
            </a:r>
            <a:endParaRPr sz="1600" b="1" i="0" u="none" strike="noStrike" cap="none">
              <a:solidFill>
                <a:schemeClr val="lt1"/>
              </a:solidFill>
              <a:latin typeface="Times New Roman"/>
              <a:ea typeface="Times New Roman"/>
              <a:cs typeface="Times New Roman"/>
              <a:sym typeface="Times New Roman"/>
            </a:endParaRPr>
          </a:p>
          <a:p>
            <a:pPr marL="114300" marR="0" lvl="0" indent="0" algn="l" rtl="0">
              <a:lnSpc>
                <a:spcPct val="100000"/>
              </a:lnSpc>
              <a:spcBef>
                <a:spcPts val="0"/>
              </a:spcBef>
              <a:spcAft>
                <a:spcPts val="0"/>
              </a:spcAft>
              <a:buClr>
                <a:schemeClr val="dk2"/>
              </a:buClr>
              <a:buSzPts val="2800"/>
              <a:buFont typeface="Arial"/>
              <a:buNone/>
            </a:pPr>
            <a:endParaRPr sz="1600" b="1" i="0" u="none" strike="noStrike" cap="none">
              <a:solidFill>
                <a:schemeClr val="lt1"/>
              </a:solidFill>
              <a:latin typeface="Times New Roman"/>
              <a:ea typeface="Times New Roman"/>
              <a:cs typeface="Times New Roman"/>
              <a:sym typeface="Times New Roman"/>
            </a:endParaRPr>
          </a:p>
          <a:p>
            <a:pPr marL="114300" marR="0" lvl="0" indent="0" algn="l" rtl="0">
              <a:lnSpc>
                <a:spcPct val="100000"/>
              </a:lnSpc>
              <a:spcBef>
                <a:spcPts val="0"/>
              </a:spcBef>
              <a:spcAft>
                <a:spcPts val="0"/>
              </a:spcAft>
              <a:buClr>
                <a:schemeClr val="dk2"/>
              </a:buClr>
              <a:buSzPts val="2800"/>
              <a:buFont typeface="Arial"/>
              <a:buNone/>
            </a:pPr>
            <a:endParaRPr sz="1050" b="1" i="0" u="none" strike="noStrike" cap="none">
              <a:solidFill>
                <a:schemeClr val="lt1"/>
              </a:solidFill>
              <a:latin typeface="Times New Roman"/>
              <a:ea typeface="Times New Roman"/>
              <a:cs typeface="Times New Roman"/>
              <a:sym typeface="Times New Roman"/>
            </a:endParaRPr>
          </a:p>
          <a:p>
            <a:pPr marL="114300" marR="0" lvl="0" indent="0" algn="l" rtl="0">
              <a:lnSpc>
                <a:spcPct val="100000"/>
              </a:lnSpc>
              <a:spcBef>
                <a:spcPts val="0"/>
              </a:spcBef>
              <a:spcAft>
                <a:spcPts val="0"/>
              </a:spcAft>
              <a:buClr>
                <a:schemeClr val="dk2"/>
              </a:buClr>
              <a:buSzPts val="2800"/>
              <a:buFont typeface="Arial"/>
              <a:buNone/>
            </a:pPr>
            <a:endParaRPr sz="1050" b="0" i="0" u="none" strike="noStrike" cap="none">
              <a:solidFill>
                <a:schemeClr val="lt1"/>
              </a:solidFill>
              <a:latin typeface="Times New Roman"/>
              <a:ea typeface="Times New Roman"/>
              <a:cs typeface="Times New Roman"/>
              <a:sym typeface="Times New Roman"/>
            </a:endParaRPr>
          </a:p>
        </p:txBody>
      </p:sp>
      <p:graphicFrame>
        <p:nvGraphicFramePr>
          <p:cNvPr id="162" name="Google Shape;162;p26"/>
          <p:cNvGraphicFramePr/>
          <p:nvPr/>
        </p:nvGraphicFramePr>
        <p:xfrm>
          <a:off x="598908" y="1992430"/>
          <a:ext cx="1588175" cy="2670000"/>
        </p:xfrm>
        <a:graphic>
          <a:graphicData uri="http://schemas.openxmlformats.org/drawingml/2006/table">
            <a:tbl>
              <a:tblPr>
                <a:noFill/>
                <a:tableStyleId>{C82E5E10-0E16-4A93-80C6-575A6830F59D}</a:tableStyleId>
              </a:tblPr>
              <a:tblGrid>
                <a:gridCol w="1588175">
                  <a:extLst>
                    <a:ext uri="{9D8B030D-6E8A-4147-A177-3AD203B41FA5}">
                      <a16:colId xmlns:a16="http://schemas.microsoft.com/office/drawing/2014/main" val="20000"/>
                    </a:ext>
                  </a:extLst>
                </a:gridCol>
              </a:tblGrid>
              <a:tr h="166875">
                <a:tc>
                  <a:txBody>
                    <a:bodyPr/>
                    <a:lstStyle/>
                    <a:p>
                      <a:pPr marL="0" marR="0" lvl="0" indent="0" algn="l" rtl="0">
                        <a:lnSpc>
                          <a:spcPct val="100000"/>
                        </a:lnSpc>
                        <a:spcBef>
                          <a:spcPts val="0"/>
                        </a:spcBef>
                        <a:spcAft>
                          <a:spcPts val="0"/>
                        </a:spcAft>
                        <a:buNone/>
                      </a:pPr>
                      <a:r>
                        <a:rPr lang="en-GB" sz="1000" b="1" u="none" strike="noStrike" cap="none">
                          <a:solidFill>
                            <a:schemeClr val="lt1"/>
                          </a:solidFill>
                        </a:rPr>
                        <a:t>Product Level</a:t>
                      </a:r>
                      <a:endParaRPr sz="1000" b="1"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0"/>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ITEM_ID</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1"/>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ORIGINAL_PRICE</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2"/>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SALE_PRICE</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3"/>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REVIEW_RATING</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4"/>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REVIEW_COUNT</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5"/>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SOLD</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6"/>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VIEW_COUNT</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7"/>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HISTORICAL_SOLD</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8"/>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STOCK</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9"/>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LIKED_COUNT</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10"/>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SHOW_DISCOUNT</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11"/>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DISCOUNT_PERCENT</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12"/>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CREATE_TIME</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13"/>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PRODUCT_NAME</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14"/>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MONTH_YEAR</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15"/>
                  </a:ext>
                </a:extLst>
              </a:tr>
            </a:tbl>
          </a:graphicData>
        </a:graphic>
      </p:graphicFrame>
      <p:graphicFrame>
        <p:nvGraphicFramePr>
          <p:cNvPr id="163" name="Google Shape;163;p26"/>
          <p:cNvGraphicFramePr/>
          <p:nvPr/>
        </p:nvGraphicFramePr>
        <p:xfrm>
          <a:off x="2732501" y="1992430"/>
          <a:ext cx="1245925" cy="500625"/>
        </p:xfrm>
        <a:graphic>
          <a:graphicData uri="http://schemas.openxmlformats.org/drawingml/2006/table">
            <a:tbl>
              <a:tblPr>
                <a:noFill/>
                <a:tableStyleId>{C82E5E10-0E16-4A93-80C6-575A6830F59D}</a:tableStyleId>
              </a:tblPr>
              <a:tblGrid>
                <a:gridCol w="1245925">
                  <a:extLst>
                    <a:ext uri="{9D8B030D-6E8A-4147-A177-3AD203B41FA5}">
                      <a16:colId xmlns:a16="http://schemas.microsoft.com/office/drawing/2014/main" val="20000"/>
                    </a:ext>
                  </a:extLst>
                </a:gridCol>
              </a:tblGrid>
              <a:tr h="166875">
                <a:tc>
                  <a:txBody>
                    <a:bodyPr/>
                    <a:lstStyle/>
                    <a:p>
                      <a:pPr marL="0" marR="0" lvl="0" indent="0" algn="l" rtl="0">
                        <a:lnSpc>
                          <a:spcPct val="100000"/>
                        </a:lnSpc>
                        <a:spcBef>
                          <a:spcPts val="0"/>
                        </a:spcBef>
                        <a:spcAft>
                          <a:spcPts val="0"/>
                        </a:spcAft>
                        <a:buNone/>
                      </a:pPr>
                      <a:r>
                        <a:rPr lang="en-GB" sz="1000" b="1" u="none" strike="noStrike" cap="none">
                          <a:solidFill>
                            <a:schemeClr val="lt1"/>
                          </a:solidFill>
                        </a:rPr>
                        <a:t>Store Level</a:t>
                      </a:r>
                      <a:endParaRPr sz="1000" b="1"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0"/>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SHOP_ID</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1"/>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SHOP_LOCATION</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2"/>
                  </a:ext>
                </a:extLst>
              </a:tr>
            </a:tbl>
          </a:graphicData>
        </a:graphic>
      </p:graphicFrame>
      <p:graphicFrame>
        <p:nvGraphicFramePr>
          <p:cNvPr id="164" name="Google Shape;164;p26"/>
          <p:cNvGraphicFramePr/>
          <p:nvPr/>
        </p:nvGraphicFramePr>
        <p:xfrm>
          <a:off x="4550608" y="1992430"/>
          <a:ext cx="850225" cy="333750"/>
        </p:xfrm>
        <a:graphic>
          <a:graphicData uri="http://schemas.openxmlformats.org/drawingml/2006/table">
            <a:tbl>
              <a:tblPr>
                <a:noFill/>
                <a:tableStyleId>{C82E5E10-0E16-4A93-80C6-575A6830F59D}</a:tableStyleId>
              </a:tblPr>
              <a:tblGrid>
                <a:gridCol w="850225">
                  <a:extLst>
                    <a:ext uri="{9D8B030D-6E8A-4147-A177-3AD203B41FA5}">
                      <a16:colId xmlns:a16="http://schemas.microsoft.com/office/drawing/2014/main" val="20000"/>
                    </a:ext>
                  </a:extLst>
                </a:gridCol>
              </a:tblGrid>
              <a:tr h="166875">
                <a:tc>
                  <a:txBody>
                    <a:bodyPr/>
                    <a:lstStyle/>
                    <a:p>
                      <a:pPr marL="0" marR="0" lvl="0" indent="0" algn="l" rtl="0">
                        <a:lnSpc>
                          <a:spcPct val="100000"/>
                        </a:lnSpc>
                        <a:spcBef>
                          <a:spcPts val="0"/>
                        </a:spcBef>
                        <a:spcAft>
                          <a:spcPts val="0"/>
                        </a:spcAft>
                        <a:buNone/>
                      </a:pPr>
                      <a:r>
                        <a:rPr lang="en-GB" sz="1000" b="1" u="none" strike="noStrike" cap="none">
                          <a:solidFill>
                            <a:schemeClr val="lt1"/>
                          </a:solidFill>
                        </a:rPr>
                        <a:t>Brand Level</a:t>
                      </a:r>
                      <a:endParaRPr sz="1000" b="1"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0"/>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BRAND</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1"/>
                  </a:ext>
                </a:extLst>
              </a:tr>
            </a:tbl>
          </a:graphicData>
        </a:graphic>
      </p:graphicFrame>
      <p:graphicFrame>
        <p:nvGraphicFramePr>
          <p:cNvPr id="165" name="Google Shape;165;p26"/>
          <p:cNvGraphicFramePr/>
          <p:nvPr/>
        </p:nvGraphicFramePr>
        <p:xfrm>
          <a:off x="6058568" y="1992430"/>
          <a:ext cx="1117600" cy="667500"/>
        </p:xfrm>
        <a:graphic>
          <a:graphicData uri="http://schemas.openxmlformats.org/drawingml/2006/table">
            <a:tbl>
              <a:tblPr>
                <a:noFill/>
                <a:tableStyleId>{C82E5E10-0E16-4A93-80C6-575A6830F59D}</a:tableStyleId>
              </a:tblPr>
              <a:tblGrid>
                <a:gridCol w="1117600">
                  <a:extLst>
                    <a:ext uri="{9D8B030D-6E8A-4147-A177-3AD203B41FA5}">
                      <a16:colId xmlns:a16="http://schemas.microsoft.com/office/drawing/2014/main" val="20000"/>
                    </a:ext>
                  </a:extLst>
                </a:gridCol>
              </a:tblGrid>
              <a:tr h="166875">
                <a:tc>
                  <a:txBody>
                    <a:bodyPr/>
                    <a:lstStyle/>
                    <a:p>
                      <a:pPr marL="0" marR="0" lvl="0" indent="0" algn="l" rtl="0">
                        <a:lnSpc>
                          <a:spcPct val="100000"/>
                        </a:lnSpc>
                        <a:spcBef>
                          <a:spcPts val="0"/>
                        </a:spcBef>
                        <a:spcAft>
                          <a:spcPts val="0"/>
                        </a:spcAft>
                        <a:buNone/>
                      </a:pPr>
                      <a:r>
                        <a:rPr lang="en-GB" sz="1000" b="1" u="none" strike="noStrike" cap="none">
                          <a:solidFill>
                            <a:schemeClr val="lt1"/>
                          </a:solidFill>
                        </a:rPr>
                        <a:t>Category Level</a:t>
                      </a:r>
                      <a:endParaRPr sz="1000" b="1" i="0" u="none" strike="noStrike" cap="none">
                        <a:solidFill>
                          <a:schemeClr val="lt1"/>
                        </a:solidFill>
                        <a:latin typeface="Calibri"/>
                        <a:ea typeface="Calibri"/>
                        <a:cs typeface="Calibri"/>
                        <a:sym typeface="Calibri"/>
                      </a:endParaRPr>
                    </a:p>
                  </a:txBody>
                  <a:tcPr marL="5450" marR="5450" marT="4900" marB="0" anchor="ctr"/>
                </a:tc>
                <a:extLst>
                  <a:ext uri="{0D108BD9-81ED-4DB2-BD59-A6C34878D82A}">
                    <a16:rowId xmlns:a16="http://schemas.microsoft.com/office/drawing/2014/main" val="10000"/>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CATE_ID</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1"/>
                  </a:ext>
                </a:extLst>
              </a:tr>
              <a:tr h="166875">
                <a:tc>
                  <a:txBody>
                    <a:bodyPr/>
                    <a:lstStyle/>
                    <a:p>
                      <a:pPr marL="0" marR="0" lvl="0" indent="0" algn="l" rtl="0">
                        <a:lnSpc>
                          <a:spcPct val="100000"/>
                        </a:lnSpc>
                        <a:spcBef>
                          <a:spcPts val="0"/>
                        </a:spcBef>
                        <a:spcAft>
                          <a:spcPts val="0"/>
                        </a:spcAft>
                        <a:buNone/>
                      </a:pPr>
                      <a:r>
                        <a:rPr lang="en-GB" sz="1000" u="none" strike="noStrike" cap="none">
                          <a:solidFill>
                            <a:schemeClr val="lt1"/>
                          </a:solidFill>
                        </a:rPr>
                        <a:t>CATEGORY</a:t>
                      </a:r>
                      <a:endParaRPr sz="1000" b="0" i="0" u="none" strike="noStrike" cap="none">
                        <a:solidFill>
                          <a:schemeClr val="lt1"/>
                        </a:solidFill>
                        <a:latin typeface="Calibri"/>
                        <a:ea typeface="Calibri"/>
                        <a:cs typeface="Calibri"/>
                        <a:sym typeface="Calibri"/>
                      </a:endParaRPr>
                    </a:p>
                  </a:txBody>
                  <a:tcPr marL="5450" marR="5450" marT="4900" marB="0" anchor="b"/>
                </a:tc>
                <a:extLst>
                  <a:ext uri="{0D108BD9-81ED-4DB2-BD59-A6C34878D82A}">
                    <a16:rowId xmlns:a16="http://schemas.microsoft.com/office/drawing/2014/main" val="10002"/>
                  </a:ext>
                </a:extLst>
              </a:tr>
              <a:tr h="166875">
                <a:tc>
                  <a:txBody>
                    <a:bodyPr/>
                    <a:lstStyle/>
                    <a:p>
                      <a:pPr marL="0" marR="0" lvl="0" indent="0" algn="l" rtl="0">
                        <a:lnSpc>
                          <a:spcPct val="100000"/>
                        </a:lnSpc>
                        <a:spcBef>
                          <a:spcPts val="0"/>
                        </a:spcBef>
                        <a:spcAft>
                          <a:spcPts val="0"/>
                        </a:spcAft>
                        <a:buNone/>
                      </a:pPr>
                      <a:r>
                        <a:rPr lang="en-GB" sz="1000">
                          <a:solidFill>
                            <a:schemeClr val="lt1"/>
                          </a:solidFill>
                        </a:rPr>
                        <a:t>DEPARTMENT</a:t>
                      </a:r>
                      <a:endParaRPr sz="1000" u="none" strike="noStrike" cap="none">
                        <a:solidFill>
                          <a:schemeClr val="lt1"/>
                        </a:solidFill>
                      </a:endParaRPr>
                    </a:p>
                  </a:txBody>
                  <a:tcPr marL="5450" marR="5450" marT="4900" marB="0" anchor="b"/>
                </a:tc>
                <a:extLst>
                  <a:ext uri="{0D108BD9-81ED-4DB2-BD59-A6C34878D82A}">
                    <a16:rowId xmlns:a16="http://schemas.microsoft.com/office/drawing/2014/main" val="10003"/>
                  </a:ext>
                </a:extLst>
              </a:tr>
            </a:tbl>
          </a:graphicData>
        </a:graphic>
      </p:graphicFrame>
      <p:sp>
        <p:nvSpPr>
          <p:cNvPr id="166" name="Google Shape;166;p26"/>
          <p:cNvSpPr/>
          <p:nvPr/>
        </p:nvSpPr>
        <p:spPr>
          <a:xfrm>
            <a:off x="2689225" y="2909250"/>
            <a:ext cx="1245900" cy="10857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300">
                <a:solidFill>
                  <a:schemeClr val="lt1"/>
                </a:solidFill>
                <a:latin typeface="Times New Roman"/>
                <a:ea typeface="Times New Roman"/>
                <a:cs typeface="Times New Roman"/>
                <a:sym typeface="Times New Roman"/>
              </a:rPr>
              <a:t>Masked</a:t>
            </a:r>
            <a:endParaRPr sz="13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GB" sz="1300">
                <a:solidFill>
                  <a:schemeClr val="lt1"/>
                </a:solidFill>
                <a:latin typeface="Times New Roman"/>
                <a:ea typeface="Times New Roman"/>
                <a:cs typeface="Times New Roman"/>
                <a:sym typeface="Times New Roman"/>
              </a:rPr>
              <a:t>Data</a:t>
            </a:r>
            <a:endParaRPr sz="13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GB" sz="1300">
                <a:solidFill>
                  <a:schemeClr val="lt1"/>
                </a:solidFill>
                <a:latin typeface="Times New Roman"/>
                <a:ea typeface="Times New Roman"/>
                <a:cs typeface="Times New Roman"/>
                <a:sym typeface="Times New Roman"/>
              </a:rPr>
              <a:t>(Excluded)</a:t>
            </a:r>
            <a:endParaRPr sz="1300">
              <a:solidFill>
                <a:schemeClr val="lt1"/>
              </a:solidFill>
              <a:latin typeface="Times New Roman"/>
              <a:ea typeface="Times New Roman"/>
              <a:cs typeface="Times New Roman"/>
              <a:sym typeface="Times New Roman"/>
            </a:endParaRPr>
          </a:p>
        </p:txBody>
      </p:sp>
      <p:sp>
        <p:nvSpPr>
          <p:cNvPr id="167" name="Google Shape;167;p26"/>
          <p:cNvSpPr/>
          <p:nvPr/>
        </p:nvSpPr>
        <p:spPr>
          <a:xfrm>
            <a:off x="4550600" y="2919200"/>
            <a:ext cx="1050000" cy="10857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300">
                <a:solidFill>
                  <a:schemeClr val="lt1"/>
                </a:solidFill>
                <a:latin typeface="Times New Roman"/>
                <a:ea typeface="Times New Roman"/>
                <a:cs typeface="Times New Roman"/>
                <a:sym typeface="Times New Roman"/>
              </a:rPr>
              <a:t>Masked</a:t>
            </a:r>
            <a:br>
              <a:rPr lang="en-GB" sz="1300">
                <a:solidFill>
                  <a:schemeClr val="lt1"/>
                </a:solidFill>
                <a:latin typeface="Times New Roman"/>
                <a:ea typeface="Times New Roman"/>
                <a:cs typeface="Times New Roman"/>
                <a:sym typeface="Times New Roman"/>
              </a:rPr>
            </a:br>
            <a:r>
              <a:rPr lang="en-GB" sz="1300">
                <a:solidFill>
                  <a:schemeClr val="lt1"/>
                </a:solidFill>
                <a:latin typeface="Times New Roman"/>
                <a:ea typeface="Times New Roman"/>
                <a:cs typeface="Times New Roman"/>
                <a:sym typeface="Times New Roman"/>
              </a:rPr>
              <a:t>Data</a:t>
            </a:r>
            <a:endParaRPr sz="13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GB" sz="1300">
                <a:solidFill>
                  <a:schemeClr val="lt1"/>
                </a:solidFill>
                <a:latin typeface="Times New Roman"/>
                <a:ea typeface="Times New Roman"/>
                <a:cs typeface="Times New Roman"/>
                <a:sym typeface="Times New Roman"/>
              </a:rPr>
              <a:t>(Excluded)</a:t>
            </a:r>
            <a:endParaRPr sz="1300">
              <a:solidFill>
                <a:schemeClr val="lt1"/>
              </a:solidFill>
              <a:latin typeface="Times New Roman"/>
              <a:ea typeface="Times New Roman"/>
              <a:cs typeface="Times New Roman"/>
              <a:sym typeface="Times New Roman"/>
            </a:endParaRPr>
          </a:p>
        </p:txBody>
      </p:sp>
      <p:sp>
        <p:nvSpPr>
          <p:cNvPr id="168" name="Google Shape;168;p26"/>
          <p:cNvSpPr/>
          <p:nvPr/>
        </p:nvSpPr>
        <p:spPr>
          <a:xfrm>
            <a:off x="6084775" y="2929175"/>
            <a:ext cx="1117500" cy="13257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Category</a:t>
            </a:r>
            <a:endParaRPr>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GB">
                <a:solidFill>
                  <a:schemeClr val="lt1"/>
                </a:solidFill>
                <a:latin typeface="Times New Roman"/>
                <a:ea typeface="Times New Roman"/>
                <a:cs typeface="Times New Roman"/>
                <a:sym typeface="Times New Roman"/>
              </a:rPr>
              <a:t>is more granular, so will see its fixed effect</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p:nvPr/>
        </p:nvSpPr>
        <p:spPr>
          <a:xfrm>
            <a:off x="311699" y="186600"/>
            <a:ext cx="8586300" cy="419700"/>
          </a:xfrm>
          <a:prstGeom prst="rect">
            <a:avLst/>
          </a:prstGeom>
          <a:noFill/>
          <a:ln>
            <a:noFill/>
          </a:ln>
        </p:spPr>
        <p:txBody>
          <a:bodyPr spcFirstLastPara="1" wrap="square" lIns="91425" tIns="91425" rIns="91425" bIns="91425" anchor="t" anchorCtr="0">
            <a:noAutofit/>
          </a:bodyPr>
          <a:lstStyle/>
          <a:p>
            <a:pPr marL="114300" marR="0" lvl="0" indent="0" algn="ctr" rtl="0">
              <a:lnSpc>
                <a:spcPct val="100000"/>
              </a:lnSpc>
              <a:spcBef>
                <a:spcPts val="0"/>
              </a:spcBef>
              <a:spcAft>
                <a:spcPts val="0"/>
              </a:spcAft>
              <a:buClr>
                <a:schemeClr val="dk2"/>
              </a:buClr>
              <a:buSzPts val="2800"/>
              <a:buFont typeface="Arial"/>
              <a:buNone/>
            </a:pPr>
            <a:r>
              <a:rPr lang="en-GB" sz="1600" b="1">
                <a:solidFill>
                  <a:schemeClr val="dk1"/>
                </a:solidFill>
                <a:latin typeface="Times New Roman"/>
                <a:ea typeface="Times New Roman"/>
                <a:cs typeface="Times New Roman"/>
                <a:sym typeface="Times New Roman"/>
              </a:rPr>
              <a:t>Predictor Table</a:t>
            </a:r>
            <a:endParaRPr/>
          </a:p>
          <a:p>
            <a:pPr marL="114300" marR="0" lvl="0" indent="0" algn="ctr" rtl="0">
              <a:lnSpc>
                <a:spcPct val="100000"/>
              </a:lnSpc>
              <a:spcBef>
                <a:spcPts val="0"/>
              </a:spcBef>
              <a:spcAft>
                <a:spcPts val="0"/>
              </a:spcAft>
              <a:buClr>
                <a:schemeClr val="dk2"/>
              </a:buClr>
              <a:buSzPts val="2800"/>
              <a:buFont typeface="Arial"/>
              <a:buNone/>
            </a:pPr>
            <a:endParaRPr sz="1050" b="1" i="0" u="none" strike="noStrike" cap="none">
              <a:solidFill>
                <a:schemeClr val="dk1"/>
              </a:solidFill>
              <a:latin typeface="Times New Roman"/>
              <a:ea typeface="Times New Roman"/>
              <a:cs typeface="Times New Roman"/>
              <a:sym typeface="Times New Roman"/>
            </a:endParaRPr>
          </a:p>
          <a:p>
            <a:pPr marL="114300" marR="0" lvl="0" indent="0" algn="ctr" rtl="0">
              <a:lnSpc>
                <a:spcPct val="100000"/>
              </a:lnSpc>
              <a:spcBef>
                <a:spcPts val="0"/>
              </a:spcBef>
              <a:spcAft>
                <a:spcPts val="0"/>
              </a:spcAft>
              <a:buClr>
                <a:schemeClr val="dk2"/>
              </a:buClr>
              <a:buSzPts val="2800"/>
              <a:buFont typeface="Arial"/>
              <a:buNone/>
            </a:pPr>
            <a:endParaRPr sz="1050" b="0" i="0" u="none" strike="noStrike" cap="none">
              <a:solidFill>
                <a:schemeClr val="dk1"/>
              </a:solidFill>
              <a:latin typeface="Times New Roman"/>
              <a:ea typeface="Times New Roman"/>
              <a:cs typeface="Times New Roman"/>
              <a:sym typeface="Times New Roman"/>
            </a:endParaRPr>
          </a:p>
        </p:txBody>
      </p:sp>
      <p:pic>
        <p:nvPicPr>
          <p:cNvPr id="180" name="Google Shape;180;p28"/>
          <p:cNvPicPr preferRelativeResize="0"/>
          <p:nvPr/>
        </p:nvPicPr>
        <p:blipFill>
          <a:blip r:embed="rId3">
            <a:alphaModFix/>
          </a:blip>
          <a:stretch>
            <a:fillRect/>
          </a:stretch>
        </p:blipFill>
        <p:spPr>
          <a:xfrm>
            <a:off x="152400" y="606300"/>
            <a:ext cx="8825416" cy="438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subTitle" idx="1"/>
          </p:nvPr>
        </p:nvSpPr>
        <p:spPr>
          <a:xfrm>
            <a:off x="311700" y="25240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Exploratory Data Analysis</a:t>
            </a:r>
            <a:endParaRPr/>
          </a:p>
        </p:txBody>
      </p:sp>
      <p:graphicFrame>
        <p:nvGraphicFramePr>
          <p:cNvPr id="186" name="Google Shape;186;p29"/>
          <p:cNvGraphicFramePr/>
          <p:nvPr/>
        </p:nvGraphicFramePr>
        <p:xfrm>
          <a:off x="311700" y="1045000"/>
          <a:ext cx="3000000" cy="3000000"/>
        </p:xfrm>
        <a:graphic>
          <a:graphicData uri="http://schemas.openxmlformats.org/drawingml/2006/table">
            <a:tbl>
              <a:tblPr>
                <a:noFill/>
                <a:tableStyleId>{0245A050-0686-45EE-996B-C90BDD9C2CD1}</a:tableStyleId>
              </a:tblPr>
              <a:tblGrid>
                <a:gridCol w="4237175">
                  <a:extLst>
                    <a:ext uri="{9D8B030D-6E8A-4147-A177-3AD203B41FA5}">
                      <a16:colId xmlns:a16="http://schemas.microsoft.com/office/drawing/2014/main" val="20000"/>
                    </a:ext>
                  </a:extLst>
                </a:gridCol>
                <a:gridCol w="42371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a:t>Distribution of Conversion Rate</a:t>
                      </a:r>
                      <a:endParaRPr/>
                    </a:p>
                  </a:txBody>
                  <a:tcPr marL="91425" marR="91425" marT="91425" marB="91425"/>
                </a:tc>
                <a:tc>
                  <a:txBody>
                    <a:bodyPr/>
                    <a:lstStyle/>
                    <a:p>
                      <a:pPr marL="0" lvl="0" indent="0" algn="l" rtl="0">
                        <a:spcBef>
                          <a:spcPts val="0"/>
                        </a:spcBef>
                        <a:spcAft>
                          <a:spcPts val="0"/>
                        </a:spcAft>
                        <a:buNone/>
                      </a:pPr>
                      <a:r>
                        <a:rPr lang="en-GB"/>
                        <a:t>Distribution of Log of Conversion Rate</a:t>
                      </a:r>
                      <a:endParaRPr/>
                    </a:p>
                  </a:txBody>
                  <a:tcPr marL="91425" marR="91425" marT="91425" marB="91425"/>
                </a:tc>
                <a:extLst>
                  <a:ext uri="{0D108BD9-81ED-4DB2-BD59-A6C34878D82A}">
                    <a16:rowId xmlns:a16="http://schemas.microsoft.com/office/drawing/2014/main" val="10000"/>
                  </a:ext>
                </a:extLst>
              </a:tr>
              <a:tr h="32470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pic>
        <p:nvPicPr>
          <p:cNvPr id="187" name="Google Shape;187;p29"/>
          <p:cNvPicPr preferRelativeResize="0"/>
          <p:nvPr/>
        </p:nvPicPr>
        <p:blipFill>
          <a:blip r:embed="rId3">
            <a:alphaModFix/>
          </a:blip>
          <a:stretch>
            <a:fillRect/>
          </a:stretch>
        </p:blipFill>
        <p:spPr>
          <a:xfrm>
            <a:off x="366325" y="1571975"/>
            <a:ext cx="3938550" cy="2809526"/>
          </a:xfrm>
          <a:prstGeom prst="rect">
            <a:avLst/>
          </a:prstGeom>
          <a:noFill/>
          <a:ln>
            <a:noFill/>
          </a:ln>
        </p:spPr>
      </p:pic>
      <p:pic>
        <p:nvPicPr>
          <p:cNvPr id="188" name="Google Shape;188;p29"/>
          <p:cNvPicPr preferRelativeResize="0"/>
          <p:nvPr/>
        </p:nvPicPr>
        <p:blipFill>
          <a:blip r:embed="rId4">
            <a:alphaModFix/>
          </a:blip>
          <a:stretch>
            <a:fillRect/>
          </a:stretch>
        </p:blipFill>
        <p:spPr>
          <a:xfrm>
            <a:off x="4572000" y="1571975"/>
            <a:ext cx="4152474" cy="29621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subTitle" idx="1"/>
          </p:nvPr>
        </p:nvSpPr>
        <p:spPr>
          <a:xfrm>
            <a:off x="162175" y="16267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Correlation Plot</a:t>
            </a:r>
            <a:endParaRPr/>
          </a:p>
        </p:txBody>
      </p:sp>
      <p:pic>
        <p:nvPicPr>
          <p:cNvPr id="194" name="Google Shape;194;p30"/>
          <p:cNvPicPr preferRelativeResize="0"/>
          <p:nvPr/>
        </p:nvPicPr>
        <p:blipFill>
          <a:blip r:embed="rId3">
            <a:alphaModFix/>
          </a:blip>
          <a:stretch>
            <a:fillRect/>
          </a:stretch>
        </p:blipFill>
        <p:spPr>
          <a:xfrm>
            <a:off x="2133600" y="726675"/>
            <a:ext cx="5065301" cy="3613301"/>
          </a:xfrm>
          <a:prstGeom prst="rect">
            <a:avLst/>
          </a:prstGeom>
          <a:noFill/>
          <a:ln>
            <a:noFill/>
          </a:ln>
        </p:spPr>
      </p:pic>
      <p:sp>
        <p:nvSpPr>
          <p:cNvPr id="195" name="Google Shape;195;p30"/>
          <p:cNvSpPr txBox="1"/>
          <p:nvPr/>
        </p:nvSpPr>
        <p:spPr>
          <a:xfrm>
            <a:off x="2058900" y="4416000"/>
            <a:ext cx="54525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rPr>
              <a:t>We do not see any evidence of correlation among the predictors</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ctrTitle"/>
          </p:nvPr>
        </p:nvSpPr>
        <p:spPr>
          <a:xfrm>
            <a:off x="98300" y="22625"/>
            <a:ext cx="87219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3280"/>
              <a:t>Distribution of Conversion rate over the years</a:t>
            </a:r>
            <a:endParaRPr sz="3280"/>
          </a:p>
        </p:txBody>
      </p:sp>
      <p:pic>
        <p:nvPicPr>
          <p:cNvPr id="201" name="Google Shape;201;p31"/>
          <p:cNvPicPr preferRelativeResize="0"/>
          <p:nvPr/>
        </p:nvPicPr>
        <p:blipFill>
          <a:blip r:embed="rId3">
            <a:alphaModFix/>
          </a:blip>
          <a:stretch>
            <a:fillRect/>
          </a:stretch>
        </p:blipFill>
        <p:spPr>
          <a:xfrm>
            <a:off x="1226325" y="861425"/>
            <a:ext cx="6357671" cy="3977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ctrTitle"/>
          </p:nvPr>
        </p:nvSpPr>
        <p:spPr>
          <a:xfrm>
            <a:off x="98300" y="22625"/>
            <a:ext cx="87219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3280"/>
              <a:t>Distribution of Conversion rate by Category</a:t>
            </a:r>
            <a:endParaRPr sz="3280"/>
          </a:p>
        </p:txBody>
      </p:sp>
      <p:pic>
        <p:nvPicPr>
          <p:cNvPr id="207" name="Google Shape;207;p32"/>
          <p:cNvPicPr preferRelativeResize="0"/>
          <p:nvPr/>
        </p:nvPicPr>
        <p:blipFill>
          <a:blip r:embed="rId3">
            <a:alphaModFix/>
          </a:blip>
          <a:stretch>
            <a:fillRect/>
          </a:stretch>
        </p:blipFill>
        <p:spPr>
          <a:xfrm>
            <a:off x="831775" y="784575"/>
            <a:ext cx="6859400" cy="414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34872"/>
            <a:ext cx="8520600" cy="84186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GB">
                <a:latin typeface="Times New Roman"/>
                <a:ea typeface="Times New Roman"/>
                <a:cs typeface="Times New Roman"/>
                <a:sym typeface="Times New Roman"/>
              </a:rPr>
              <a:t>Problem Statement</a:t>
            </a:r>
            <a:endParaRPr/>
          </a:p>
        </p:txBody>
      </p:sp>
      <p:sp>
        <p:nvSpPr>
          <p:cNvPr id="93" name="Google Shape;93;p14"/>
          <p:cNvSpPr txBox="1"/>
          <p:nvPr/>
        </p:nvSpPr>
        <p:spPr>
          <a:xfrm>
            <a:off x="642067" y="848161"/>
            <a:ext cx="80046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200" b="1" i="0" u="none" strike="noStrike" cap="none">
                <a:solidFill>
                  <a:schemeClr val="lt1"/>
                </a:solidFill>
                <a:latin typeface="Times New Roman"/>
                <a:ea typeface="Times New Roman"/>
                <a:cs typeface="Times New Roman"/>
                <a:sym typeface="Times New Roman"/>
              </a:rPr>
              <a:t>Predicting Conversion Rates of Product on eCommerce Website:</a:t>
            </a:r>
            <a:endParaRPr>
              <a:solidFill>
                <a:schemeClr val="lt1"/>
              </a:solidFill>
            </a:endParaRPr>
          </a:p>
          <a:p>
            <a:pPr marL="0" marR="0" lvl="0" indent="0" algn="l" rtl="0">
              <a:lnSpc>
                <a:spcPct val="100000"/>
              </a:lnSpc>
              <a:spcBef>
                <a:spcPts val="0"/>
              </a:spcBef>
              <a:spcAft>
                <a:spcPts val="0"/>
              </a:spcAft>
              <a:buNone/>
            </a:pPr>
            <a:endParaRPr sz="1200" b="0" i="0" u="none" strike="noStrike" cap="none">
              <a:solidFill>
                <a:schemeClr val="lt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lt1"/>
              </a:buClr>
              <a:buSzPts val="1200"/>
              <a:buFont typeface="Arial"/>
              <a:buChar char="•"/>
            </a:pPr>
            <a:r>
              <a:rPr lang="en-GB" sz="1200" b="0" i="0" u="none" strike="noStrike" cap="none">
                <a:solidFill>
                  <a:schemeClr val="lt1"/>
                </a:solidFill>
                <a:latin typeface="Times New Roman"/>
                <a:ea typeface="Times New Roman"/>
                <a:cs typeface="Times New Roman"/>
                <a:sym typeface="Times New Roman"/>
              </a:rPr>
              <a:t>Despite increasing traffic to an ecommerce website, the conversion rate with respect to product remains low. </a:t>
            </a:r>
            <a:endParaRPr>
              <a:solidFill>
                <a:schemeClr val="lt1"/>
              </a:solidFill>
            </a:endParaRPr>
          </a:p>
          <a:p>
            <a:pPr marL="285750" marR="0" lvl="0" indent="-209550" algn="l"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lt1"/>
              </a:buClr>
              <a:buSzPts val="1200"/>
              <a:buFont typeface="Arial"/>
              <a:buChar char="•"/>
            </a:pPr>
            <a:r>
              <a:rPr lang="en-GB" sz="1200" b="0" i="0" u="none" strike="noStrike" cap="none">
                <a:solidFill>
                  <a:schemeClr val="lt1"/>
                </a:solidFill>
                <a:latin typeface="Times New Roman"/>
                <a:ea typeface="Times New Roman"/>
                <a:cs typeface="Times New Roman"/>
                <a:sym typeface="Times New Roman"/>
              </a:rPr>
              <a:t>The project aims to create a model that can determine the primary drivers of ecommerce conversion rates, enabling the optimization of product presentation for higher conversion rates.</a:t>
            </a:r>
            <a:endParaRPr>
              <a:solidFill>
                <a:schemeClr val="lt1"/>
              </a:solidFill>
            </a:endParaRPr>
          </a:p>
        </p:txBody>
      </p:sp>
      <p:sp>
        <p:nvSpPr>
          <p:cNvPr id="94" name="Google Shape;94;p14"/>
          <p:cNvSpPr/>
          <p:nvPr/>
        </p:nvSpPr>
        <p:spPr>
          <a:xfrm>
            <a:off x="1096211" y="2695077"/>
            <a:ext cx="1561432" cy="1405289"/>
          </a:xfrm>
          <a:prstGeom prst="flowChartConnector">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1" i="0" u="none" strike="noStrike" cap="none">
                <a:solidFill>
                  <a:schemeClr val="dk1"/>
                </a:solidFill>
                <a:latin typeface="Times New Roman"/>
                <a:ea typeface="Times New Roman"/>
                <a:cs typeface="Times New Roman"/>
                <a:sym typeface="Times New Roman"/>
              </a:rPr>
              <a:t>2.9%</a:t>
            </a:r>
            <a:endParaRPr/>
          </a:p>
        </p:txBody>
      </p:sp>
      <p:sp>
        <p:nvSpPr>
          <p:cNvPr id="95" name="Google Shape;95;p14"/>
          <p:cNvSpPr txBox="1"/>
          <p:nvPr/>
        </p:nvSpPr>
        <p:spPr>
          <a:xfrm>
            <a:off x="994993" y="4214844"/>
            <a:ext cx="8004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200" b="1" i="0" u="none" strike="noStrike" cap="none">
                <a:solidFill>
                  <a:schemeClr val="lt1"/>
                </a:solidFill>
                <a:latin typeface="Times New Roman"/>
                <a:ea typeface="Times New Roman"/>
                <a:cs typeface="Times New Roman"/>
                <a:sym typeface="Times New Roman"/>
              </a:rPr>
              <a:t>Average Conversion Rate</a:t>
            </a:r>
            <a:endParaRPr>
              <a:solidFill>
                <a:schemeClr val="lt1"/>
              </a:solidFill>
            </a:endParaRPr>
          </a:p>
        </p:txBody>
      </p:sp>
      <p:pic>
        <p:nvPicPr>
          <p:cNvPr id="96" name="Google Shape;96;p14"/>
          <p:cNvPicPr preferRelativeResize="0"/>
          <p:nvPr/>
        </p:nvPicPr>
        <p:blipFill rotWithShape="1">
          <a:blip r:embed="rId3">
            <a:alphaModFix/>
          </a:blip>
          <a:srcRect/>
          <a:stretch/>
        </p:blipFill>
        <p:spPr>
          <a:xfrm>
            <a:off x="3999613" y="2042935"/>
            <a:ext cx="4006365" cy="22674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subTitle" idx="1"/>
          </p:nvPr>
        </p:nvSpPr>
        <p:spPr>
          <a:xfrm>
            <a:off x="311700" y="1434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Models</a:t>
            </a:r>
            <a:endParaRPr/>
          </a:p>
        </p:txBody>
      </p:sp>
      <p:sp>
        <p:nvSpPr>
          <p:cNvPr id="213" name="Google Shape;213;p33"/>
          <p:cNvSpPr txBox="1"/>
          <p:nvPr/>
        </p:nvSpPr>
        <p:spPr>
          <a:xfrm>
            <a:off x="642225" y="691900"/>
            <a:ext cx="8190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rPr>
              <a:t>We are predicting click conversion rates which is essentially a ratio, hence, we cannot use GLM or LM models.</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GB">
                <a:solidFill>
                  <a:schemeClr val="lt1"/>
                </a:solidFill>
              </a:rPr>
              <a:t>The dependent variable is </a:t>
            </a:r>
            <a:r>
              <a:rPr lang="en-GB" b="1">
                <a:solidFill>
                  <a:schemeClr val="lt1"/>
                </a:solidFill>
              </a:rPr>
              <a:t>censored and bounded between 0 and 100</a:t>
            </a:r>
            <a:r>
              <a:rPr lang="en-GB">
                <a:solidFill>
                  <a:schemeClr val="lt1"/>
                </a:solidFill>
              </a:rPr>
              <a:t>, hence, </a:t>
            </a:r>
            <a:r>
              <a:rPr lang="en-GB" b="1">
                <a:solidFill>
                  <a:schemeClr val="lt1"/>
                </a:solidFill>
              </a:rPr>
              <a:t>tobit model</a:t>
            </a:r>
            <a:r>
              <a:rPr lang="en-GB">
                <a:solidFill>
                  <a:schemeClr val="lt1"/>
                </a:solidFill>
              </a:rPr>
              <a:t> is the right choice</a:t>
            </a:r>
            <a:endParaRPr>
              <a:solidFill>
                <a:schemeClr val="lt1"/>
              </a:solidFill>
            </a:endParaRPr>
          </a:p>
        </p:txBody>
      </p:sp>
      <p:sp>
        <p:nvSpPr>
          <p:cNvPr id="214" name="Google Shape;214;p33"/>
          <p:cNvSpPr txBox="1"/>
          <p:nvPr/>
        </p:nvSpPr>
        <p:spPr>
          <a:xfrm>
            <a:off x="649325" y="1967160"/>
            <a:ext cx="7954500" cy="738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lt1"/>
                </a:solidFill>
                <a:latin typeface="Times New Roman"/>
                <a:ea typeface="Times New Roman"/>
                <a:cs typeface="Times New Roman"/>
                <a:sym typeface="Times New Roman"/>
              </a:rPr>
              <a:t>Baseline Model:</a:t>
            </a:r>
            <a:endParaRPr sz="12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lt1"/>
                </a:solidFill>
                <a:latin typeface="Times New Roman"/>
                <a:ea typeface="Times New Roman"/>
                <a:cs typeface="Times New Roman"/>
                <a:sym typeface="Times New Roman"/>
              </a:rPr>
              <a:t>lm1 = lm(conv_rate~ SALE_PRICE + REVIEW_RATING + REVIEW_COUNT  + HISTORICAL_SOLD + STOCK + LIKED_COUNT +  Discount_percent + CATEGORY + CREATE_TIME_YEAR, data = df)</a:t>
            </a:r>
            <a:endParaRPr sz="1200">
              <a:solidFill>
                <a:schemeClr val="lt1"/>
              </a:solidFill>
              <a:latin typeface="Times New Roman"/>
              <a:ea typeface="Times New Roman"/>
              <a:cs typeface="Times New Roman"/>
              <a:sym typeface="Times New Roman"/>
            </a:endParaRPr>
          </a:p>
        </p:txBody>
      </p:sp>
      <p:sp>
        <p:nvSpPr>
          <p:cNvPr id="215" name="Google Shape;215;p33"/>
          <p:cNvSpPr txBox="1"/>
          <p:nvPr/>
        </p:nvSpPr>
        <p:spPr>
          <a:xfrm>
            <a:off x="652182" y="3023085"/>
            <a:ext cx="7954500" cy="738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lt1"/>
                </a:solidFill>
                <a:latin typeface="Times New Roman"/>
                <a:ea typeface="Times New Roman"/>
                <a:cs typeface="Times New Roman"/>
                <a:sym typeface="Times New Roman"/>
              </a:rPr>
              <a:t>Tobit Model:</a:t>
            </a:r>
            <a:endParaRPr sz="12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lt1"/>
                </a:solidFill>
                <a:latin typeface="Times New Roman"/>
                <a:ea typeface="Times New Roman"/>
                <a:cs typeface="Times New Roman"/>
                <a:sym typeface="Times New Roman"/>
              </a:rPr>
              <a:t>tobit1 = censReg(conv_rate~ SALE_PRICE + REVIEW_RATING + REVIEW_COUNT + HISTORICAL_SOLD + STOCK + LIKED_COUNT + Discount_percent + CATEGORY + CREATE_TIME_YEAR, left = 0, right = 100, data = df)</a:t>
            </a:r>
            <a:endParaRPr sz="1200">
              <a:solidFill>
                <a:schemeClr val="lt1"/>
              </a:solidFill>
              <a:latin typeface="Times New Roman"/>
              <a:ea typeface="Times New Roman"/>
              <a:cs typeface="Times New Roman"/>
              <a:sym typeface="Times New Roman"/>
            </a:endParaRPr>
          </a:p>
        </p:txBody>
      </p:sp>
      <p:sp>
        <p:nvSpPr>
          <p:cNvPr id="216" name="Google Shape;216;p33"/>
          <p:cNvSpPr txBox="1"/>
          <p:nvPr/>
        </p:nvSpPr>
        <p:spPr>
          <a:xfrm>
            <a:off x="652175" y="4013675"/>
            <a:ext cx="7954500" cy="738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lt1"/>
                </a:solidFill>
                <a:latin typeface="Times New Roman"/>
                <a:ea typeface="Times New Roman"/>
                <a:cs typeface="Times New Roman"/>
                <a:sym typeface="Times New Roman"/>
              </a:rPr>
              <a:t>Tobit Model:</a:t>
            </a:r>
            <a:endParaRPr sz="12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lt1"/>
                </a:solidFill>
                <a:latin typeface="Times New Roman"/>
                <a:ea typeface="Times New Roman"/>
                <a:cs typeface="Times New Roman"/>
                <a:sym typeface="Times New Roman"/>
              </a:rPr>
              <a:t>tobit2 = censReg(conv_rate~ CATEGORY*REVIEW_RATING + LIKED_COUNT + HISTORICAL_SOLD + STOCK*SALE_PRICE + discount_percent*CATEGORY + CREATE_TIME_YEAR, </a:t>
            </a:r>
            <a:r>
              <a:rPr lang="en-GB" sz="1200" b="1">
                <a:solidFill>
                  <a:schemeClr val="lt1"/>
                </a:solidFill>
                <a:latin typeface="Times New Roman"/>
                <a:ea typeface="Times New Roman"/>
                <a:cs typeface="Times New Roman"/>
                <a:sym typeface="Times New Roman"/>
              </a:rPr>
              <a:t>left = 0, 	right = 100</a:t>
            </a:r>
            <a:r>
              <a:rPr lang="en-GB" sz="1200">
                <a:solidFill>
                  <a:schemeClr val="lt1"/>
                </a:solidFill>
                <a:latin typeface="Times New Roman"/>
                <a:ea typeface="Times New Roman"/>
                <a:cs typeface="Times New Roman"/>
                <a:sym typeface="Times New Roman"/>
              </a:rPr>
              <a:t>, data = df)</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subTitle" idx="1"/>
          </p:nvPr>
        </p:nvSpPr>
        <p:spPr>
          <a:xfrm>
            <a:off x="311700" y="29227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Stargazer Output</a:t>
            </a:r>
            <a:endParaRPr/>
          </a:p>
        </p:txBody>
      </p:sp>
      <p:sp>
        <p:nvSpPr>
          <p:cNvPr id="222" name="Google Shape;222;p34"/>
          <p:cNvSpPr txBox="1"/>
          <p:nvPr/>
        </p:nvSpPr>
        <p:spPr>
          <a:xfrm>
            <a:off x="76200" y="762000"/>
            <a:ext cx="8636700" cy="418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                                                                 	Dependent variable: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                                                                      	conv_rate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                                                     	OLS                         	censored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                                                                                    	regression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                                                     	(1)                 	(2)             	(3)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SALE_PRICE                                      	-0.000 (0.000)    	-0.000 (Inf.000)   -0.00000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REVIEW_RATING                                   	0.103 (0.135)      	0.103 (Inf.000)	-0.634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REVIEW_COUNT                                  	0.001*** (0.0001)    	0.001 (Inf.000) 	0.001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LIKED_COUNT                                                                               	-0.0001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HISTORICAL_SOLD                              	-0.0001*** (0.00001) 	-0.0001 (Inf.000)   -0.0001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STOCK                                          	-0.000 (0.00000)   	-0.000 (Inf.000)   -0.00000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Discount_percent                                	1.125 (0.805)      	1.193 (Inf.000)  -11,721.950 (Inf.000)</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CATEGORYConsole Accessories                   	12.579*** (0.398)   	13.890 (Inf.000) 	2.091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CATEGORYConsole Machines                       	5.859*** (0.397)    	6.807 (Inf.000)	-2.040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CATEGORYFoot Baths &amp; Spas       	                                      2.688*** (0.633) 	3.221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CATEGORYIrons &amp; Steamers                                               	10.332*** (0.401)   11.607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CATEGORYOuterwear                              	4.654*** (0.370)    	5.829 (Inf.000) 	2.229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CATEGORYSewing Machines &amp; Accessories                                 	13.565*** (0.401)   14.895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CATEGORYT-Shirts                               	5.871*** (0.369)    	7.188 (Inf.000) 	2.697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CREATE_TIME_YEAR2016                            	1.114 (2.293)      	1.147 (Inf.000) 	1.140 (Inf.000)   </a:t>
            </a:r>
            <a:endParaRPr sz="10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1000">
                <a:solidFill>
                  <a:schemeClr val="lt1"/>
                </a:solidFill>
                <a:latin typeface="Courier New"/>
                <a:ea typeface="Courier New"/>
                <a:cs typeface="Courier New"/>
                <a:sym typeface="Courier New"/>
              </a:rPr>
              <a:t>CREATE_TIME_YEAR2017                            	-0.660 (2.247)    	-0.814 (Inf.000)	-0.669 (Inf.000)</a:t>
            </a:r>
            <a:endParaRPr sz="1000">
              <a:solidFill>
                <a:schemeClr val="lt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p:nvPr/>
        </p:nvSpPr>
        <p:spPr>
          <a:xfrm>
            <a:off x="0" y="0"/>
            <a:ext cx="9075300" cy="489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CREATE_TIME_YEAR2018                            	0.156 (2.237)      	0.097 (Inf.000) 	0.153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CREATE_TIME_YEAR2019                            	0.821 (2.233)      	0.784 (Inf.000) 	0.812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CREATE_TIME_YEAR2020                            	0.621 (2.231)      	0.579 (Inf.000) 	0.617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CREATE_TIME_YEAR2021                            	1.050 (2.230)      	1.051 (Inf.000) 	1.037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CREATE_TIME_YEAR2022                            	0.756 (2.232)      	0.725 (Inf.000) 	0.736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CATEGORYConsole Accessories:REVIEW_RATING                                                  	2.171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CATEGORYConsole Machines:REVIEW_RATING                                                     	1.643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CATEGORYFoot Baths &amp; Spas:REVIEW_RATING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CATEGORYIrons &amp; Steamers:REVIEW_RATING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CATEGORYOuterwear:REVIEW_RATING                                                            	0.503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CATEGORYSewing Machines &amp; Accessories:REVIEW_RATING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CATEGORYT-Shirts:REVIEW_RATING                                                             	0.671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REVIEW_COUNT:VIEW_COUNT                                                                   	-0.000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STOCK:SALE_PRICE                                                                           	0.000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CATEGORYConsole Accessories:Discount_percent                                            	11,947.390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CATEGORYConsole Machines:Discount_percent                                               	12,998.620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CATEGORYFoot Baths &amp; Spas:Discount_percent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CATEGORYIrons &amp; Steamers:Discount_percent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CATEGORYOuterwear:Discount_percent                                                      	11,724.480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CATEGORYSewing Machines &amp; Accessories:Discount_percent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CATEGORYT-Shirts:Discount_percent                                                       	11,722.410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logSigma                                                               	1.562 (Inf.000) 	2.983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Constant                                       	6.158*** (2.348)    	4.837 (Inf.000) 	9.670 (Inf.000)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Observations                                        	13,094             	13,094          	13,094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R2                                                  	0.283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Adjusted R2                                         	0.282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Log Likelihood                                                           	-37,727.360     	-48,900.590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Akaike Inf. Crit.                                                        	75,500.730      	97,881.190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Bayesian Inf. Crit.                                                      	75,672.760      	98,180.380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Residual Std. Error                           	4.458 (df = 13072)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F Statistic                              	245.683*** (df = 21; 13072)                                     	</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a:t>
            </a:r>
            <a:endParaRPr sz="9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GB" sz="900">
                <a:solidFill>
                  <a:schemeClr val="lt1"/>
                </a:solidFill>
                <a:latin typeface="Courier New"/>
                <a:ea typeface="Courier New"/>
                <a:cs typeface="Courier New"/>
                <a:sym typeface="Courier New"/>
              </a:rPr>
              <a:t>Note:                                                                             	*p&lt;0.1; **p&lt;0.05; ***p&lt;0.01</a:t>
            </a:r>
            <a:endParaRPr sz="900">
              <a:solidFill>
                <a:schemeClr val="lt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subTitle" idx="1"/>
          </p:nvPr>
        </p:nvSpPr>
        <p:spPr>
          <a:xfrm>
            <a:off x="311700" y="122825"/>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Interpretations</a:t>
            </a:r>
            <a:endParaRPr/>
          </a:p>
        </p:txBody>
      </p:sp>
      <p:sp>
        <p:nvSpPr>
          <p:cNvPr id="233" name="Google Shape;233;p36"/>
          <p:cNvSpPr txBox="1"/>
          <p:nvPr/>
        </p:nvSpPr>
        <p:spPr>
          <a:xfrm>
            <a:off x="412950" y="855825"/>
            <a:ext cx="5741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rPr>
              <a:t>Significant Beta Coefficient:</a:t>
            </a:r>
            <a:endParaRPr>
              <a:solidFill>
                <a:schemeClr val="lt1"/>
              </a:solidFill>
            </a:endParaRPr>
          </a:p>
          <a:p>
            <a:pPr marL="0" lvl="0" indent="0" algn="l" rtl="0">
              <a:spcBef>
                <a:spcPts val="0"/>
              </a:spcBef>
              <a:spcAft>
                <a:spcPts val="0"/>
              </a:spcAft>
              <a:buNone/>
            </a:pPr>
            <a:endParaRPr>
              <a:solidFill>
                <a:schemeClr val="lt1"/>
              </a:solidFill>
            </a:endParaRPr>
          </a:p>
        </p:txBody>
      </p:sp>
      <p:sp>
        <p:nvSpPr>
          <p:cNvPr id="234" name="Google Shape;234;p36"/>
          <p:cNvSpPr txBox="1"/>
          <p:nvPr/>
        </p:nvSpPr>
        <p:spPr>
          <a:xfrm>
            <a:off x="412950" y="3218025"/>
            <a:ext cx="5741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rPr>
              <a:t>Interaction terms Beta Coefficient:</a:t>
            </a:r>
            <a:endParaRPr>
              <a:solidFill>
                <a:schemeClr val="lt1"/>
              </a:solidFill>
            </a:endParaRPr>
          </a:p>
          <a:p>
            <a:pPr marL="0" lvl="0" indent="0" algn="l" rtl="0">
              <a:spcBef>
                <a:spcPts val="0"/>
              </a:spcBef>
              <a:spcAft>
                <a:spcPts val="0"/>
              </a:spcAft>
              <a:buNone/>
            </a:pP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15"/>
          <p:cNvGraphicFramePr/>
          <p:nvPr/>
        </p:nvGraphicFramePr>
        <p:xfrm>
          <a:off x="160400" y="113940"/>
          <a:ext cx="3000000" cy="3000000"/>
        </p:xfrm>
        <a:graphic>
          <a:graphicData uri="http://schemas.openxmlformats.org/drawingml/2006/table">
            <a:tbl>
              <a:tblPr>
                <a:noFill/>
                <a:tableStyleId>{C82E5E10-0E16-4A93-80C6-575A6830F59D}</a:tableStyleId>
              </a:tblPr>
              <a:tblGrid>
                <a:gridCol w="2122650">
                  <a:extLst>
                    <a:ext uri="{9D8B030D-6E8A-4147-A177-3AD203B41FA5}">
                      <a16:colId xmlns:a16="http://schemas.microsoft.com/office/drawing/2014/main" val="20000"/>
                    </a:ext>
                  </a:extLst>
                </a:gridCol>
                <a:gridCol w="1159925">
                  <a:extLst>
                    <a:ext uri="{9D8B030D-6E8A-4147-A177-3AD203B41FA5}">
                      <a16:colId xmlns:a16="http://schemas.microsoft.com/office/drawing/2014/main" val="20001"/>
                    </a:ext>
                  </a:extLst>
                </a:gridCol>
                <a:gridCol w="3750525">
                  <a:extLst>
                    <a:ext uri="{9D8B030D-6E8A-4147-A177-3AD203B41FA5}">
                      <a16:colId xmlns:a16="http://schemas.microsoft.com/office/drawing/2014/main" val="20002"/>
                    </a:ext>
                  </a:extLst>
                </a:gridCol>
                <a:gridCol w="1842600">
                  <a:extLst>
                    <a:ext uri="{9D8B030D-6E8A-4147-A177-3AD203B41FA5}">
                      <a16:colId xmlns:a16="http://schemas.microsoft.com/office/drawing/2014/main" val="20003"/>
                    </a:ext>
                  </a:extLst>
                </a:gridCol>
              </a:tblGrid>
              <a:tr h="656250">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Source</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Research Question</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Predictors</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Other Notes</a:t>
                      </a:r>
                      <a:endParaRPr sz="800" b="1" u="none" strike="noStrike" cap="none">
                        <a:latin typeface="Times New Roman"/>
                        <a:ea typeface="Times New Roman"/>
                        <a:cs typeface="Times New Roman"/>
                        <a:sym typeface="Times New Roman"/>
                      </a:endParaRPr>
                    </a:p>
                  </a:txBody>
                  <a:tcPr marL="91425" marR="91425" marT="82275" marB="82275"/>
                </a:tc>
                <a:extLst>
                  <a:ext uri="{0D108BD9-81ED-4DB2-BD59-A6C34878D82A}">
                    <a16:rowId xmlns:a16="http://schemas.microsoft.com/office/drawing/2014/main" val="10000"/>
                  </a:ext>
                </a:extLst>
              </a:tr>
              <a:tr h="4042750">
                <a:tc>
                  <a:txBody>
                    <a:bodyPr/>
                    <a:lstStyle/>
                    <a:p>
                      <a:pPr marL="0" marR="0" lvl="0" indent="0" algn="l" rtl="0">
                        <a:lnSpc>
                          <a:spcPct val="100000"/>
                        </a:lnSpc>
                        <a:spcBef>
                          <a:spcPts val="0"/>
                        </a:spcBef>
                        <a:spcAft>
                          <a:spcPts val="0"/>
                        </a:spcAft>
                        <a:buClr>
                          <a:srgbClr val="000000"/>
                        </a:buClr>
                        <a:buSzPts val="800"/>
                        <a:buFont typeface="Arial"/>
                        <a:buNone/>
                      </a:pPr>
                      <a:r>
                        <a:rPr lang="en-GB" sz="800" u="none" strike="noStrike" cap="none">
                          <a:latin typeface="Times New Roman"/>
                          <a:ea typeface="Times New Roman"/>
                          <a:cs typeface="Times New Roman"/>
                          <a:sym typeface="Times New Roman"/>
                        </a:rPr>
                        <a:t>SUCCESS FACTORS OF E-COMMERCE</a:t>
                      </a: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u="none" strike="noStrike" cap="none">
                          <a:latin typeface="Times New Roman"/>
                          <a:ea typeface="Times New Roman"/>
                          <a:cs typeface="Times New Roman"/>
                          <a:sym typeface="Times New Roman"/>
                        </a:rPr>
                        <a:t>– DRIVERS OF THE CONVERSION RATE AND BASKET VALUE</a:t>
                      </a: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i="1" u="none" strike="noStrike" cap="none">
                          <a:latin typeface="Times New Roman"/>
                          <a:ea typeface="Times New Roman"/>
                          <a:cs typeface="Times New Roman"/>
                          <a:sym typeface="Times New Roman"/>
                        </a:rPr>
                        <a:t>Darius Zumstein and Wolfgang Kotowski</a:t>
                      </a:r>
                      <a:endParaRPr sz="800" b="1" i="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i="1" u="none" strike="noStrike" cap="none">
                          <a:latin typeface="Times New Roman"/>
                          <a:ea typeface="Times New Roman"/>
                          <a:cs typeface="Times New Roman"/>
                          <a:sym typeface="Times New Roman"/>
                        </a:rPr>
                        <a:t>Zurich University of Applied Sciences, Institute of Marketing Management</a:t>
                      </a:r>
                      <a:endParaRPr sz="800" b="1" i="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i="1" u="none" strike="noStrike" cap="none">
                          <a:latin typeface="Times New Roman"/>
                          <a:ea typeface="Times New Roman"/>
                          <a:cs typeface="Times New Roman"/>
                          <a:sym typeface="Times New Roman"/>
                        </a:rPr>
                        <a:t>Theaterstrasse 17, 8400 Winterthur, Switzerland</a:t>
                      </a:r>
                      <a:endParaRPr sz="800" b="1" i="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endParaRPr sz="80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latin typeface="Times New Roman"/>
                          <a:ea typeface="Times New Roman"/>
                          <a:cs typeface="Times New Roman"/>
                          <a:sym typeface="Times New Roman"/>
                        </a:rPr>
                        <a:t>What are the success factors of an ecommerce website in order to boost conversion rate and average basket value?</a:t>
                      </a:r>
                      <a:endParaRPr sz="90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Independent Variables:</a:t>
                      </a:r>
                      <a:endParaRPr sz="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Montserrat"/>
                        <a:buChar char="●"/>
                      </a:pPr>
                      <a:r>
                        <a:rPr lang="en-GB" sz="800" u="none" strike="noStrike" cap="none">
                          <a:latin typeface="Times New Roman"/>
                          <a:ea typeface="Times New Roman"/>
                          <a:cs typeface="Times New Roman"/>
                          <a:sym typeface="Times New Roman"/>
                        </a:rPr>
                        <a:t>Website design (including usability, appearance, and navigation)</a:t>
                      </a: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Montserrat"/>
                        <a:buChar char="●"/>
                      </a:pPr>
                      <a:r>
                        <a:rPr lang="en-GB" sz="800" u="none" strike="noStrike" cap="none">
                          <a:latin typeface="Times New Roman"/>
                          <a:ea typeface="Times New Roman"/>
                          <a:cs typeface="Times New Roman"/>
                          <a:sym typeface="Times New Roman"/>
                        </a:rPr>
                        <a:t>Product presentation (including quality of product images, product descriptions, and user reviews)</a:t>
                      </a: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Montserrat"/>
                        <a:buChar char="●"/>
                      </a:pPr>
                      <a:r>
                        <a:rPr lang="en-GB" sz="800" u="none" strike="noStrike" cap="none">
                          <a:latin typeface="Times New Roman"/>
                          <a:ea typeface="Times New Roman"/>
                          <a:cs typeface="Times New Roman"/>
                          <a:sym typeface="Times New Roman"/>
                        </a:rPr>
                        <a:t>Pricing strategy (including level of prices, promotions, and discounts)</a:t>
                      </a: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Montserrat"/>
                        <a:buChar char="●"/>
                      </a:pPr>
                      <a:r>
                        <a:rPr lang="en-GB" sz="800" u="none" strike="noStrike" cap="none">
                          <a:latin typeface="Times New Roman"/>
                          <a:ea typeface="Times New Roman"/>
                          <a:cs typeface="Times New Roman"/>
                          <a:sym typeface="Times New Roman"/>
                        </a:rPr>
                        <a:t>Customer service (including response times, availability, and helpfulness)</a:t>
                      </a: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Dependent Variables:</a:t>
                      </a:r>
                      <a:endParaRPr sz="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Montserrat"/>
                        <a:buChar char="●"/>
                      </a:pPr>
                      <a:r>
                        <a:rPr lang="en-GB" sz="800" u="none" strike="noStrike" cap="none">
                          <a:latin typeface="Times New Roman"/>
                          <a:ea typeface="Times New Roman"/>
                          <a:cs typeface="Times New Roman"/>
                          <a:sym typeface="Times New Roman"/>
                        </a:rPr>
                        <a:t>Conversion rate (the percentage of website visitors who complete a purchase)</a:t>
                      </a: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Montserrat"/>
                        <a:buChar char="●"/>
                      </a:pPr>
                      <a:r>
                        <a:rPr lang="en-GB" sz="800" u="none" strike="noStrike" cap="none">
                          <a:latin typeface="Times New Roman"/>
                          <a:ea typeface="Times New Roman"/>
                          <a:cs typeface="Times New Roman"/>
                          <a:sym typeface="Times New Roman"/>
                        </a:rPr>
                        <a:t>Basket value (the average value of a customer's shopping cart)</a:t>
                      </a:r>
                      <a:endParaRPr sz="800" u="none" strike="noStrike" cap="none">
                        <a:latin typeface="Times New Roman"/>
                        <a:ea typeface="Times New Roman"/>
                        <a:cs typeface="Times New Roman"/>
                        <a:sym typeface="Times New Roman"/>
                      </a:endParaRPr>
                    </a:p>
                    <a:p>
                      <a:pPr marL="406400" marR="0" lvl="0" indent="0" algn="l" rtl="0">
                        <a:lnSpc>
                          <a:spcPct val="100000"/>
                        </a:lnSpc>
                        <a:spcBef>
                          <a:spcPts val="0"/>
                        </a:spcBef>
                        <a:spcAft>
                          <a:spcPts val="0"/>
                        </a:spcAft>
                        <a:buClr>
                          <a:srgbClr val="000000"/>
                        </a:buClr>
                        <a:buSzPts val="800"/>
                        <a:buFont typeface="Arial"/>
                        <a:buNone/>
                      </a:pP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Montserrat"/>
                        <a:buAutoNum type="arabicPeriod"/>
                      </a:pPr>
                      <a:r>
                        <a:rPr lang="en-GB" sz="800" u="none" strike="noStrike" cap="none">
                          <a:latin typeface="Times New Roman"/>
                          <a:ea typeface="Times New Roman"/>
                          <a:cs typeface="Times New Roman"/>
                          <a:sym typeface="Times New Roman"/>
                        </a:rPr>
                        <a:t>The study found that </a:t>
                      </a:r>
                      <a:r>
                        <a:rPr lang="en-GB" sz="800" b="1" u="none" strike="noStrike" cap="none">
                          <a:latin typeface="Times New Roman"/>
                          <a:ea typeface="Times New Roman"/>
                          <a:cs typeface="Times New Roman"/>
                          <a:sym typeface="Times New Roman"/>
                        </a:rPr>
                        <a:t>website design had the strongest impact</a:t>
                      </a:r>
                      <a:r>
                        <a:rPr lang="en-GB" sz="800" u="none" strike="noStrike" cap="none">
                          <a:latin typeface="Times New Roman"/>
                          <a:ea typeface="Times New Roman"/>
                          <a:cs typeface="Times New Roman"/>
                          <a:sym typeface="Times New Roman"/>
                        </a:rPr>
                        <a:t> on conversion rates, followed by </a:t>
                      </a:r>
                      <a:r>
                        <a:rPr lang="en-GB" sz="800" b="1" u="none" strike="noStrike" cap="none">
                          <a:latin typeface="Times New Roman"/>
                          <a:ea typeface="Times New Roman"/>
                          <a:cs typeface="Times New Roman"/>
                          <a:sym typeface="Times New Roman"/>
                        </a:rPr>
                        <a:t>pricing strategy and customer service</a:t>
                      </a:r>
                      <a:r>
                        <a:rPr lang="en-GB" sz="800" u="none" strike="noStrike" cap="none">
                          <a:latin typeface="Times New Roman"/>
                          <a:ea typeface="Times New Roman"/>
                          <a:cs typeface="Times New Roman"/>
                          <a:sym typeface="Times New Roman"/>
                        </a:rPr>
                        <a:t>. Product presentation had a smaller but still significant impact.</a:t>
                      </a:r>
                      <a:endParaRPr sz="1300"/>
                    </a:p>
                    <a:p>
                      <a:pPr marL="0" marR="0" lvl="0" indent="50800" algn="l" rtl="0">
                        <a:lnSpc>
                          <a:spcPct val="100000"/>
                        </a:lnSpc>
                        <a:spcBef>
                          <a:spcPts val="0"/>
                        </a:spcBef>
                        <a:spcAft>
                          <a:spcPts val="0"/>
                        </a:spcAft>
                        <a:buClr>
                          <a:srgbClr val="000000"/>
                        </a:buClr>
                        <a:buSzPts val="800"/>
                        <a:buFont typeface="Montserrat"/>
                        <a:buNone/>
                      </a:pP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Montserrat"/>
                        <a:buAutoNum type="arabicPeriod"/>
                      </a:pPr>
                      <a:r>
                        <a:rPr lang="en-GB" sz="800" u="none" strike="noStrike" cap="none">
                          <a:latin typeface="Times New Roman"/>
                          <a:ea typeface="Times New Roman"/>
                          <a:cs typeface="Times New Roman"/>
                          <a:sym typeface="Times New Roman"/>
                        </a:rPr>
                        <a:t>The study found that sales channel (i.e. the platform or marketplace used to sell products) had a significant impact on conversion rates and basket values. Specifically, the authors found that using multiple sales channels (such as a company website and a third-party marketplace) was associated with higher conversion rates and basket values compared to using a single sales channel.</a:t>
                      </a:r>
                      <a:endParaRPr sz="1300"/>
                    </a:p>
                    <a:p>
                      <a:pPr marL="0" marR="0" lvl="0" indent="50800" algn="l" rtl="0">
                        <a:lnSpc>
                          <a:spcPct val="100000"/>
                        </a:lnSpc>
                        <a:spcBef>
                          <a:spcPts val="0"/>
                        </a:spcBef>
                        <a:spcAft>
                          <a:spcPts val="0"/>
                        </a:spcAft>
                        <a:buClr>
                          <a:srgbClr val="000000"/>
                        </a:buClr>
                        <a:buSzPts val="800"/>
                        <a:buFont typeface="Montserrat"/>
                        <a:buNone/>
                      </a:pP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Montserrat"/>
                        <a:buAutoNum type="arabicPeriod"/>
                      </a:pPr>
                      <a:r>
                        <a:rPr lang="en-GB" sz="800" u="none" strike="noStrike" cap="none">
                          <a:latin typeface="Times New Roman"/>
                          <a:ea typeface="Times New Roman"/>
                          <a:cs typeface="Times New Roman"/>
                          <a:sym typeface="Times New Roman"/>
                        </a:rPr>
                        <a:t>The authors recommend that e-commerce businesses focus on improving their website design, product presentation, pricing strategy, and customer service in order to increase conversion rates and basket values.</a:t>
                      </a: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endParaRPr sz="800" u="none" strike="noStrike" cap="none">
                        <a:latin typeface="Times New Roman"/>
                        <a:ea typeface="Times New Roman"/>
                        <a:cs typeface="Times New Roman"/>
                        <a:sym typeface="Times New Roman"/>
                      </a:endParaRPr>
                    </a:p>
                  </a:txBody>
                  <a:tcPr marL="360000" marR="91425" marT="82275" marB="82275"/>
                </a:tc>
                <a:tc>
                  <a:txBody>
                    <a:bodyPr/>
                    <a:lstStyle/>
                    <a:p>
                      <a:pPr marL="76200" marR="0" lvl="0" indent="-76200" algn="l" rtl="0">
                        <a:lnSpc>
                          <a:spcPct val="100000"/>
                        </a:lnSpc>
                        <a:spcBef>
                          <a:spcPts val="0"/>
                        </a:spcBef>
                        <a:spcAft>
                          <a:spcPts val="0"/>
                        </a:spcAft>
                        <a:buClr>
                          <a:srgbClr val="000000"/>
                        </a:buClr>
                        <a:buSzPts val="800"/>
                        <a:buFont typeface="Montserrat"/>
                        <a:buChar char="-"/>
                      </a:pPr>
                      <a:r>
                        <a:rPr lang="en-GB" sz="800" u="none" strike="noStrike" cap="none">
                          <a:latin typeface="Times New Roman"/>
                          <a:ea typeface="Times New Roman"/>
                          <a:cs typeface="Times New Roman"/>
                          <a:sym typeface="Times New Roman"/>
                        </a:rPr>
                        <a:t>Limitations of the study include a relatively small sample size (120 online shoppers) and the fact that the study was conducted in a specific geographic location (Switzerland).</a:t>
                      </a:r>
                      <a:endParaRPr sz="800" u="none" strike="noStrike" cap="none">
                        <a:latin typeface="Times New Roman"/>
                        <a:ea typeface="Times New Roman"/>
                        <a:cs typeface="Times New Roman"/>
                        <a:sym typeface="Times New Roman"/>
                      </a:endParaRPr>
                    </a:p>
                    <a:p>
                      <a:pPr marL="76200" marR="0" lvl="0" indent="-76200" algn="l" rtl="0">
                        <a:lnSpc>
                          <a:spcPct val="100000"/>
                        </a:lnSpc>
                        <a:spcBef>
                          <a:spcPts val="0"/>
                        </a:spcBef>
                        <a:spcAft>
                          <a:spcPts val="0"/>
                        </a:spcAft>
                        <a:buClr>
                          <a:srgbClr val="000000"/>
                        </a:buClr>
                        <a:buSzPts val="800"/>
                        <a:buFont typeface="Montserrat"/>
                        <a:buChar char="-"/>
                      </a:pPr>
                      <a:r>
                        <a:rPr lang="en-GB" sz="800" u="none" strike="noStrike" cap="none">
                          <a:latin typeface="Times New Roman"/>
                          <a:ea typeface="Times New Roman"/>
                          <a:cs typeface="Times New Roman"/>
                          <a:sym typeface="Times New Roman"/>
                        </a:rPr>
                        <a:t>However, the authors note that managing multiple sales channels can be challenging, and that businesses should carefully consider the costs and benefits of using different sales channels before making any changes to their sales strategy.</a:t>
                      </a:r>
                      <a:endParaRPr sz="800" u="none" strike="noStrike" cap="none">
                        <a:latin typeface="Times New Roman"/>
                        <a:ea typeface="Times New Roman"/>
                        <a:cs typeface="Times New Roman"/>
                        <a:sym typeface="Times New Roman"/>
                      </a:endParaRPr>
                    </a:p>
                  </a:txBody>
                  <a:tcPr marL="180000" marR="91425" marT="82275" marB="82275"/>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06" name="Google Shape;106;p16"/>
          <p:cNvGraphicFramePr/>
          <p:nvPr/>
        </p:nvGraphicFramePr>
        <p:xfrm>
          <a:off x="160400" y="113940"/>
          <a:ext cx="3000000" cy="3000000"/>
        </p:xfrm>
        <a:graphic>
          <a:graphicData uri="http://schemas.openxmlformats.org/drawingml/2006/table">
            <a:tbl>
              <a:tblPr>
                <a:noFill/>
                <a:tableStyleId>{C82E5E10-0E16-4A93-80C6-575A6830F59D}</a:tableStyleId>
              </a:tblPr>
              <a:tblGrid>
                <a:gridCol w="2218925">
                  <a:extLst>
                    <a:ext uri="{9D8B030D-6E8A-4147-A177-3AD203B41FA5}">
                      <a16:colId xmlns:a16="http://schemas.microsoft.com/office/drawing/2014/main" val="20000"/>
                    </a:ext>
                  </a:extLst>
                </a:gridCol>
                <a:gridCol w="1798850">
                  <a:extLst>
                    <a:ext uri="{9D8B030D-6E8A-4147-A177-3AD203B41FA5}">
                      <a16:colId xmlns:a16="http://schemas.microsoft.com/office/drawing/2014/main" val="20001"/>
                    </a:ext>
                  </a:extLst>
                </a:gridCol>
                <a:gridCol w="3111600">
                  <a:extLst>
                    <a:ext uri="{9D8B030D-6E8A-4147-A177-3AD203B41FA5}">
                      <a16:colId xmlns:a16="http://schemas.microsoft.com/office/drawing/2014/main" val="20002"/>
                    </a:ext>
                  </a:extLst>
                </a:gridCol>
                <a:gridCol w="1746325">
                  <a:extLst>
                    <a:ext uri="{9D8B030D-6E8A-4147-A177-3AD203B41FA5}">
                      <a16:colId xmlns:a16="http://schemas.microsoft.com/office/drawing/2014/main" val="20003"/>
                    </a:ext>
                  </a:extLst>
                </a:gridCol>
              </a:tblGrid>
              <a:tr h="656250">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Source</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Research Question</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Predictors</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Other Notes</a:t>
                      </a:r>
                      <a:endParaRPr sz="800" b="1" u="none" strike="noStrike" cap="none">
                        <a:latin typeface="Times New Roman"/>
                        <a:ea typeface="Times New Roman"/>
                        <a:cs typeface="Times New Roman"/>
                        <a:sym typeface="Times New Roman"/>
                      </a:endParaRPr>
                    </a:p>
                  </a:txBody>
                  <a:tcPr marL="91425" marR="91425" marT="82275" marB="82275"/>
                </a:tc>
                <a:extLst>
                  <a:ext uri="{0D108BD9-81ED-4DB2-BD59-A6C34878D82A}">
                    <a16:rowId xmlns:a16="http://schemas.microsoft.com/office/drawing/2014/main" val="10000"/>
                  </a:ext>
                </a:extLst>
              </a:tr>
              <a:tr h="4042750">
                <a:tc>
                  <a:txBody>
                    <a:bodyPr/>
                    <a:lstStyle/>
                    <a:p>
                      <a:pPr marL="0" marR="0" lvl="0" indent="0" algn="l" rtl="0">
                        <a:lnSpc>
                          <a:spcPct val="100000"/>
                        </a:lnSpc>
                        <a:spcBef>
                          <a:spcPts val="0"/>
                        </a:spcBef>
                        <a:spcAft>
                          <a:spcPts val="0"/>
                        </a:spcAft>
                        <a:buClr>
                          <a:srgbClr val="000000"/>
                        </a:buClr>
                        <a:buSzPts val="800"/>
                        <a:buFont typeface="Arial"/>
                        <a:buNone/>
                      </a:pPr>
                      <a:r>
                        <a:rPr lang="en-GB" sz="800" u="none" strike="noStrike" cap="none">
                          <a:latin typeface="Times New Roman"/>
                          <a:ea typeface="Times New Roman"/>
                          <a:cs typeface="Times New Roman"/>
                          <a:sym typeface="Times New Roman"/>
                        </a:rPr>
                        <a:t>POST-CLICK CONVERSION RATE PREDICTIVE MODEL ON E-COMMERCE RECOMMENDER SYSTEM</a:t>
                      </a:r>
                      <a:endParaRPr sz="1300"/>
                    </a:p>
                    <a:p>
                      <a:pPr marL="0" marR="0" lvl="0" indent="0" algn="l" rtl="0">
                        <a:lnSpc>
                          <a:spcPct val="100000"/>
                        </a:lnSpc>
                        <a:spcBef>
                          <a:spcPts val="0"/>
                        </a:spcBef>
                        <a:spcAft>
                          <a:spcPts val="0"/>
                        </a:spcAft>
                        <a:buClr>
                          <a:srgbClr val="000000"/>
                        </a:buClr>
                        <a:buSzPts val="800"/>
                        <a:buFont typeface="Arial"/>
                        <a:buNone/>
                      </a:pP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By Yuhe Ding A Master’s paper submitted to the faculty of the School of Information and Library Science of the University of North Carolina at Chapel Hillin partial fulfillment of the requirements for the degree of Master of Science in Information Science. Chapel Hill, North Carolina December 2018</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latin typeface="Times New Roman"/>
                          <a:ea typeface="Times New Roman"/>
                          <a:cs typeface="Times New Roman"/>
                          <a:sym typeface="Times New Roman"/>
                        </a:rPr>
                        <a:t>What is the influence of various product features on customers' decision-making process during online purchases after click behavior?</a:t>
                      </a:r>
                      <a:endParaRPr sz="900" u="none" strike="noStrike" cap="none">
                        <a:latin typeface="Times New Roman"/>
                        <a:ea typeface="Times New Roman"/>
                        <a:cs typeface="Times New Roman"/>
                        <a:sym typeface="Times New Roman"/>
                      </a:endParaRPr>
                    </a:p>
                  </a:txBody>
                  <a:tcPr marL="91425" marR="91425" marT="82275" marB="82275"/>
                </a:tc>
                <a:tc>
                  <a:txBody>
                    <a:bodyPr/>
                    <a:lstStyle/>
                    <a:p>
                      <a:pPr marL="76200" marR="0" lvl="0" indent="-76200" algn="l" rtl="0">
                        <a:lnSpc>
                          <a:spcPct val="100000"/>
                        </a:lnSpc>
                        <a:spcBef>
                          <a:spcPts val="0"/>
                        </a:spcBef>
                        <a:spcAft>
                          <a:spcPts val="0"/>
                        </a:spcAft>
                        <a:buClr>
                          <a:srgbClr val="000000"/>
                        </a:buClr>
                        <a:buSzPts val="800"/>
                        <a:buFont typeface="Montserrat"/>
                        <a:buAutoNum type="arabicPeriod"/>
                      </a:pPr>
                      <a:r>
                        <a:rPr lang="en-GB" sz="800" u="none" strike="noStrike" cap="none">
                          <a:latin typeface="Times New Roman"/>
                          <a:ea typeface="Times New Roman"/>
                          <a:cs typeface="Times New Roman"/>
                          <a:sym typeface="Times New Roman"/>
                        </a:rPr>
                        <a:t>X variables used in the regression model include </a:t>
                      </a:r>
                      <a:r>
                        <a:rPr lang="en-GB" sz="800" b="1" u="none" strike="noStrike" cap="none">
                          <a:latin typeface="Times New Roman"/>
                          <a:ea typeface="Times New Roman"/>
                          <a:cs typeface="Times New Roman"/>
                          <a:sym typeface="Times New Roman"/>
                        </a:rPr>
                        <a:t>user demographics, past purchase history, and features of the recommended item</a:t>
                      </a:r>
                      <a:r>
                        <a:rPr lang="en-GB" sz="800" u="none" strike="noStrike" cap="none">
                          <a:latin typeface="Times New Roman"/>
                          <a:ea typeface="Times New Roman"/>
                          <a:cs typeface="Times New Roman"/>
                          <a:sym typeface="Times New Roman"/>
                        </a:rPr>
                        <a:t>.</a:t>
                      </a:r>
                      <a:endParaRPr sz="800" u="none" strike="noStrike" cap="none">
                        <a:latin typeface="Times New Roman"/>
                        <a:ea typeface="Times New Roman"/>
                        <a:cs typeface="Times New Roman"/>
                        <a:sym typeface="Times New Roman"/>
                      </a:endParaRPr>
                    </a:p>
                    <a:p>
                      <a:pPr marL="76200" marR="0" lvl="0" indent="-76200" algn="l" rtl="0">
                        <a:lnSpc>
                          <a:spcPct val="100000"/>
                        </a:lnSpc>
                        <a:spcBef>
                          <a:spcPts val="0"/>
                        </a:spcBef>
                        <a:spcAft>
                          <a:spcPts val="0"/>
                        </a:spcAft>
                        <a:buClr>
                          <a:srgbClr val="000000"/>
                        </a:buClr>
                        <a:buSzPts val="800"/>
                        <a:buFont typeface="Montserrat"/>
                        <a:buAutoNum type="arabicPeriod"/>
                      </a:pPr>
                      <a:r>
                        <a:rPr lang="en-GB" sz="800" u="none" strike="noStrike" cap="none">
                          <a:latin typeface="Times New Roman"/>
                          <a:ea typeface="Times New Roman"/>
                          <a:cs typeface="Times New Roman"/>
                          <a:sym typeface="Times New Roman"/>
                        </a:rPr>
                        <a:t>Y variable is click-through rate (CTR).</a:t>
                      </a:r>
                      <a:endParaRPr sz="800" u="none" strike="noStrike" cap="none">
                        <a:latin typeface="Times New Roman"/>
                        <a:ea typeface="Times New Roman"/>
                        <a:cs typeface="Times New Roman"/>
                        <a:sym typeface="Times New Roman"/>
                      </a:endParaRPr>
                    </a:p>
                    <a:p>
                      <a:pPr marL="76200" marR="0" lvl="0" indent="-76200" algn="l" rtl="0">
                        <a:lnSpc>
                          <a:spcPct val="100000"/>
                        </a:lnSpc>
                        <a:spcBef>
                          <a:spcPts val="0"/>
                        </a:spcBef>
                        <a:spcAft>
                          <a:spcPts val="0"/>
                        </a:spcAft>
                        <a:buClr>
                          <a:srgbClr val="000000"/>
                        </a:buClr>
                        <a:buSzPts val="800"/>
                        <a:buFont typeface="Montserrat"/>
                        <a:buAutoNum type="arabicPeriod"/>
                      </a:pPr>
                      <a:r>
                        <a:rPr lang="en-GB" sz="800" u="none" strike="noStrike" cap="none">
                          <a:latin typeface="Times New Roman"/>
                          <a:ea typeface="Times New Roman"/>
                          <a:cs typeface="Times New Roman"/>
                          <a:sym typeface="Times New Roman"/>
                        </a:rPr>
                        <a:t>Statistical tests used include </a:t>
                      </a:r>
                      <a:r>
                        <a:rPr lang="en-GB" sz="800" b="1" u="none" strike="noStrike" cap="none">
                          <a:latin typeface="Times New Roman"/>
                          <a:ea typeface="Times New Roman"/>
                          <a:cs typeface="Times New Roman"/>
                          <a:sym typeface="Times New Roman"/>
                        </a:rPr>
                        <a:t>linear regression, XGBoost algorithm, and random forest</a:t>
                      </a:r>
                      <a:r>
                        <a:rPr lang="en-GB" sz="800" u="none" strike="noStrike" cap="none">
                          <a:latin typeface="Times New Roman"/>
                          <a:ea typeface="Times New Roman"/>
                          <a:cs typeface="Times New Roman"/>
                          <a:sym typeface="Times New Roman"/>
                        </a:rPr>
                        <a:t>.</a:t>
                      </a:r>
                      <a:endParaRPr sz="800" u="none" strike="noStrike" cap="none">
                        <a:latin typeface="Times New Roman"/>
                        <a:ea typeface="Times New Roman"/>
                        <a:cs typeface="Times New Roman"/>
                        <a:sym typeface="Times New Roman"/>
                      </a:endParaRPr>
                    </a:p>
                    <a:p>
                      <a:pPr marL="76200" marR="0" lvl="0" indent="-76200" algn="l" rtl="0">
                        <a:lnSpc>
                          <a:spcPct val="100000"/>
                        </a:lnSpc>
                        <a:spcBef>
                          <a:spcPts val="0"/>
                        </a:spcBef>
                        <a:spcAft>
                          <a:spcPts val="0"/>
                        </a:spcAft>
                        <a:buClr>
                          <a:srgbClr val="000000"/>
                        </a:buClr>
                        <a:buSzPts val="800"/>
                        <a:buFont typeface="Montserrat"/>
                        <a:buAutoNum type="arabicPeriod"/>
                      </a:pPr>
                      <a:r>
                        <a:rPr lang="en-GB" sz="800" u="none" strike="noStrike" cap="none">
                          <a:latin typeface="Times New Roman"/>
                          <a:ea typeface="Times New Roman"/>
                          <a:cs typeface="Times New Roman"/>
                          <a:sym typeface="Times New Roman"/>
                        </a:rPr>
                        <a:t>Linear regression and random forest have similar mean squared error (MSE) of around 2% for CTR prediction, while gradient boosting has a slightly higher MSE of around 2.59%.</a:t>
                      </a:r>
                      <a:endParaRPr sz="800" u="none" strike="noStrike" cap="none">
                        <a:latin typeface="Times New Roman"/>
                        <a:ea typeface="Times New Roman"/>
                        <a:cs typeface="Times New Roman"/>
                        <a:sym typeface="Times New Roman"/>
                      </a:endParaRPr>
                    </a:p>
                    <a:p>
                      <a:pPr marL="76200" marR="0" lvl="0" indent="-76200" algn="l" rtl="0">
                        <a:lnSpc>
                          <a:spcPct val="100000"/>
                        </a:lnSpc>
                        <a:spcBef>
                          <a:spcPts val="0"/>
                        </a:spcBef>
                        <a:spcAft>
                          <a:spcPts val="0"/>
                        </a:spcAft>
                        <a:buClr>
                          <a:srgbClr val="000000"/>
                        </a:buClr>
                        <a:buSzPts val="800"/>
                        <a:buFont typeface="Montserrat"/>
                        <a:buAutoNum type="arabicPeriod"/>
                      </a:pPr>
                      <a:r>
                        <a:rPr lang="en-GB" sz="800" u="none" strike="noStrike" cap="none">
                          <a:latin typeface="Times New Roman"/>
                          <a:ea typeface="Times New Roman"/>
                          <a:cs typeface="Times New Roman"/>
                          <a:sym typeface="Times New Roman"/>
                        </a:rPr>
                        <a:t>All the 3 model’s most important features for CTR prediction is </a:t>
                      </a:r>
                      <a:r>
                        <a:rPr lang="en-GB" sz="800" b="1" u="none" strike="noStrike" cap="none">
                          <a:latin typeface="Times New Roman"/>
                          <a:ea typeface="Times New Roman"/>
                          <a:cs typeface="Times New Roman"/>
                          <a:sym typeface="Times New Roman"/>
                        </a:rPr>
                        <a:t>CTR during the past 7 days, followed by average position during the past 7 days and current average position.</a:t>
                      </a:r>
                      <a:endParaRPr sz="800" b="1" u="none" strike="noStrike" cap="none">
                        <a:latin typeface="Times New Roman"/>
                        <a:ea typeface="Times New Roman"/>
                        <a:cs typeface="Times New Roman"/>
                        <a:sym typeface="Times New Roman"/>
                      </a:endParaRPr>
                    </a:p>
                    <a:p>
                      <a:pPr marL="76200" marR="0" lvl="0" indent="-76200" algn="l" rtl="0">
                        <a:lnSpc>
                          <a:spcPct val="100000"/>
                        </a:lnSpc>
                        <a:spcBef>
                          <a:spcPts val="0"/>
                        </a:spcBef>
                        <a:spcAft>
                          <a:spcPts val="0"/>
                        </a:spcAft>
                        <a:buClr>
                          <a:srgbClr val="000000"/>
                        </a:buClr>
                        <a:buSzPts val="800"/>
                        <a:buFont typeface="Montserrat"/>
                        <a:buAutoNum type="arabicPeriod"/>
                      </a:pPr>
                      <a:r>
                        <a:rPr lang="en-GB" sz="800" u="none" strike="noStrike" cap="none">
                          <a:latin typeface="Times New Roman"/>
                          <a:ea typeface="Times New Roman"/>
                          <a:cs typeface="Times New Roman"/>
                          <a:sym typeface="Times New Roman"/>
                        </a:rPr>
                        <a:t>All three models have similar levels of prediction variability.</a:t>
                      </a:r>
                      <a:endParaRPr sz="800" u="none" strike="noStrike" cap="none">
                        <a:latin typeface="Times New Roman"/>
                        <a:ea typeface="Times New Roman"/>
                        <a:cs typeface="Times New Roman"/>
                        <a:sym typeface="Times New Roman"/>
                      </a:endParaRPr>
                    </a:p>
                  </a:txBody>
                  <a:tcPr marL="180000" marR="91425" marT="82275" marB="82275"/>
                </a:tc>
                <a:tc>
                  <a:txBody>
                    <a:bodyPr/>
                    <a:lstStyle/>
                    <a:p>
                      <a:pPr marL="76200" marR="0" lvl="0" indent="-76200" algn="l" rtl="0">
                        <a:lnSpc>
                          <a:spcPct val="100000"/>
                        </a:lnSpc>
                        <a:spcBef>
                          <a:spcPts val="0"/>
                        </a:spcBef>
                        <a:spcAft>
                          <a:spcPts val="0"/>
                        </a:spcAft>
                        <a:buClr>
                          <a:srgbClr val="000000"/>
                        </a:buClr>
                        <a:buSzPts val="800"/>
                        <a:buFont typeface="Montserrat"/>
                        <a:buChar char="-"/>
                      </a:pPr>
                      <a:r>
                        <a:rPr lang="en-GB" sz="800" u="none" strike="noStrike" cap="none">
                          <a:latin typeface="Times New Roman"/>
                          <a:ea typeface="Times New Roman"/>
                          <a:cs typeface="Times New Roman"/>
                          <a:sym typeface="Times New Roman"/>
                        </a:rPr>
                        <a:t>These variables can overlap with each other, which needs more attention</a:t>
                      </a:r>
                      <a:endParaRPr sz="800" u="none" strike="noStrike" cap="none">
                        <a:latin typeface="Times New Roman"/>
                        <a:ea typeface="Times New Roman"/>
                        <a:cs typeface="Times New Roman"/>
                        <a:sym typeface="Times New Roman"/>
                      </a:endParaRPr>
                    </a:p>
                    <a:p>
                      <a:pPr marL="76200" marR="0" lvl="0" indent="-76200" algn="l" rtl="0">
                        <a:lnSpc>
                          <a:spcPct val="100000"/>
                        </a:lnSpc>
                        <a:spcBef>
                          <a:spcPts val="0"/>
                        </a:spcBef>
                        <a:spcAft>
                          <a:spcPts val="0"/>
                        </a:spcAft>
                        <a:buClr>
                          <a:srgbClr val="000000"/>
                        </a:buClr>
                        <a:buSzPts val="800"/>
                        <a:buFont typeface="Montserrat"/>
                        <a:buChar char="-"/>
                      </a:pPr>
                      <a:r>
                        <a:rPr lang="en-GB" sz="800" u="none" strike="noStrike" cap="none">
                          <a:latin typeface="Times New Roman"/>
                          <a:ea typeface="Times New Roman"/>
                          <a:cs typeface="Times New Roman"/>
                          <a:sym typeface="Times New Roman"/>
                        </a:rPr>
                        <a:t>Could potentially include data about device, time of the day</a:t>
                      </a:r>
                      <a:endParaRPr sz="800" u="none" strike="noStrike" cap="none">
                        <a:latin typeface="Times New Roman"/>
                        <a:ea typeface="Times New Roman"/>
                        <a:cs typeface="Times New Roman"/>
                        <a:sym typeface="Times New Roman"/>
                      </a:endParaRPr>
                    </a:p>
                    <a:p>
                      <a:pPr marL="76200" marR="0" lvl="0" indent="-76200" algn="l" rtl="0">
                        <a:lnSpc>
                          <a:spcPct val="100000"/>
                        </a:lnSpc>
                        <a:spcBef>
                          <a:spcPts val="0"/>
                        </a:spcBef>
                        <a:spcAft>
                          <a:spcPts val="0"/>
                        </a:spcAft>
                        <a:buClr>
                          <a:srgbClr val="000000"/>
                        </a:buClr>
                        <a:buSzPts val="800"/>
                        <a:buFont typeface="Montserrat"/>
                        <a:buChar char="-"/>
                      </a:pPr>
                      <a:r>
                        <a:rPr lang="en-GB" sz="800" u="none" strike="noStrike" cap="none">
                          <a:latin typeface="Times New Roman"/>
                          <a:ea typeface="Times New Roman"/>
                          <a:cs typeface="Times New Roman"/>
                          <a:sym typeface="Times New Roman"/>
                        </a:rPr>
                        <a:t>This paper </a:t>
                      </a:r>
                      <a:r>
                        <a:rPr lang="en-GB" sz="800" b="1" u="none" strike="noStrike" cap="none">
                          <a:latin typeface="Times New Roman"/>
                          <a:ea typeface="Times New Roman"/>
                          <a:cs typeface="Times New Roman"/>
                          <a:sym typeface="Times New Roman"/>
                        </a:rPr>
                        <a:t>does not utilise user demographics as it states initially</a:t>
                      </a:r>
                      <a:r>
                        <a:rPr lang="en-GB" sz="800" u="none" strike="noStrike" cap="none">
                          <a:latin typeface="Times New Roman"/>
                          <a:ea typeface="Times New Roman"/>
                          <a:cs typeface="Times New Roman"/>
                          <a:sym typeface="Times New Roman"/>
                        </a:rPr>
                        <a:t>, might impact the model</a:t>
                      </a:r>
                      <a:endParaRPr sz="800" u="none" strike="noStrike" cap="none">
                        <a:latin typeface="Times New Roman"/>
                        <a:ea typeface="Times New Roman"/>
                        <a:cs typeface="Times New Roman"/>
                        <a:sym typeface="Times New Roman"/>
                      </a:endParaRPr>
                    </a:p>
                  </a:txBody>
                  <a:tcPr marL="180000" marR="91425" marT="82275" marB="8227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111" name="Google Shape;111;p17"/>
          <p:cNvGraphicFramePr/>
          <p:nvPr/>
        </p:nvGraphicFramePr>
        <p:xfrm>
          <a:off x="228600" y="113941"/>
          <a:ext cx="3000000" cy="3000000"/>
        </p:xfrm>
        <a:graphic>
          <a:graphicData uri="http://schemas.openxmlformats.org/drawingml/2006/table">
            <a:tbl>
              <a:tblPr>
                <a:noFill/>
                <a:tableStyleId>{C82E5E10-0E16-4A93-80C6-575A6830F59D}</a:tableStyleId>
              </a:tblPr>
              <a:tblGrid>
                <a:gridCol w="2106350">
                  <a:extLst>
                    <a:ext uri="{9D8B030D-6E8A-4147-A177-3AD203B41FA5}">
                      <a16:colId xmlns:a16="http://schemas.microsoft.com/office/drawing/2014/main" val="20000"/>
                    </a:ext>
                  </a:extLst>
                </a:gridCol>
                <a:gridCol w="1376125">
                  <a:extLst>
                    <a:ext uri="{9D8B030D-6E8A-4147-A177-3AD203B41FA5}">
                      <a16:colId xmlns:a16="http://schemas.microsoft.com/office/drawing/2014/main" val="20001"/>
                    </a:ext>
                  </a:extLst>
                </a:gridCol>
                <a:gridCol w="3496575">
                  <a:extLst>
                    <a:ext uri="{9D8B030D-6E8A-4147-A177-3AD203B41FA5}">
                      <a16:colId xmlns:a16="http://schemas.microsoft.com/office/drawing/2014/main" val="20002"/>
                    </a:ext>
                  </a:extLst>
                </a:gridCol>
                <a:gridCol w="1828450">
                  <a:extLst>
                    <a:ext uri="{9D8B030D-6E8A-4147-A177-3AD203B41FA5}">
                      <a16:colId xmlns:a16="http://schemas.microsoft.com/office/drawing/2014/main" val="20003"/>
                    </a:ext>
                  </a:extLst>
                </a:gridCol>
              </a:tblGrid>
              <a:tr h="251175">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Arial"/>
                          <a:ea typeface="Arial"/>
                          <a:cs typeface="Arial"/>
                          <a:sym typeface="Arial"/>
                        </a:rPr>
                        <a:t>Source</a:t>
                      </a:r>
                      <a:endParaRPr sz="800" b="1" u="none" strike="noStrike" cap="none">
                        <a:latin typeface="Arial"/>
                        <a:ea typeface="Arial"/>
                        <a:cs typeface="Arial"/>
                        <a:sym typeface="Arial"/>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Arial"/>
                          <a:ea typeface="Arial"/>
                          <a:cs typeface="Arial"/>
                          <a:sym typeface="Arial"/>
                        </a:rPr>
                        <a:t>Research Question</a:t>
                      </a:r>
                      <a:endParaRPr sz="800" b="1" u="none" strike="noStrike" cap="none">
                        <a:latin typeface="Arial"/>
                        <a:ea typeface="Arial"/>
                        <a:cs typeface="Arial"/>
                        <a:sym typeface="Arial"/>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Arial"/>
                          <a:ea typeface="Arial"/>
                          <a:cs typeface="Arial"/>
                          <a:sym typeface="Arial"/>
                        </a:rPr>
                        <a:t>Predictors</a:t>
                      </a:r>
                      <a:endParaRPr sz="800" b="1" u="none" strike="noStrike" cap="none">
                        <a:latin typeface="Arial"/>
                        <a:ea typeface="Arial"/>
                        <a:cs typeface="Arial"/>
                        <a:sym typeface="Arial"/>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Arial"/>
                          <a:ea typeface="Arial"/>
                          <a:cs typeface="Arial"/>
                          <a:sym typeface="Arial"/>
                        </a:rPr>
                        <a:t>Other Notes</a:t>
                      </a:r>
                      <a:endParaRPr sz="800" b="1" u="none" strike="noStrike" cap="none">
                        <a:latin typeface="Arial"/>
                        <a:ea typeface="Arial"/>
                        <a:cs typeface="Arial"/>
                        <a:sym typeface="Arial"/>
                      </a:endParaRPr>
                    </a:p>
                  </a:txBody>
                  <a:tcPr marL="91425" marR="91425" marT="82275" marB="82275"/>
                </a:tc>
                <a:extLst>
                  <a:ext uri="{0D108BD9-81ED-4DB2-BD59-A6C34878D82A}">
                    <a16:rowId xmlns:a16="http://schemas.microsoft.com/office/drawing/2014/main" val="10000"/>
                  </a:ext>
                </a:extLst>
              </a:tr>
              <a:tr h="4092550">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latin typeface="Arial"/>
                          <a:ea typeface="Arial"/>
                          <a:cs typeface="Arial"/>
                          <a:sym typeface="Arial"/>
                        </a:rPr>
                        <a:t>Predictive Analytics of E-Commerce Search Behaviour for Conversion</a:t>
                      </a:r>
                      <a:endParaRPr sz="1300"/>
                    </a:p>
                    <a:p>
                      <a:pPr marL="0" marR="0" lvl="0" indent="0" algn="l" rtl="0">
                        <a:lnSpc>
                          <a:spcPct val="100000"/>
                        </a:lnSpc>
                        <a:spcBef>
                          <a:spcPts val="0"/>
                        </a:spcBef>
                        <a:spcAft>
                          <a:spcPts val="0"/>
                        </a:spcAft>
                        <a:buClr>
                          <a:srgbClr val="000000"/>
                        </a:buClr>
                        <a:buSzPts val="900"/>
                        <a:buFont typeface="Arial"/>
                        <a:buNone/>
                      </a:pPr>
                      <a:endParaRPr sz="900" b="1"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Niu, X., Li, C., &amp; Yu, X. (2019). Predictive analytics of e-commerce search behavior for conversion. Journal of Retailing and Consumer Services, 49, 224-233. doi: 10.1016/j.jretconser.2019.04.009</a:t>
                      </a:r>
                      <a:endParaRPr sz="800" b="1" u="none" strike="noStrike" cap="none">
                        <a:latin typeface="Arial"/>
                        <a:ea typeface="Arial"/>
                        <a:cs typeface="Arial"/>
                        <a:sym typeface="Arial"/>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900"/>
                        <a:buFont typeface="Arial"/>
                        <a:buNone/>
                      </a:pPr>
                      <a:r>
                        <a:rPr lang="en-GB" sz="900" u="none" strike="noStrike" cap="none">
                          <a:latin typeface="Times New Roman"/>
                          <a:ea typeface="Times New Roman"/>
                          <a:cs typeface="Times New Roman"/>
                          <a:sym typeface="Times New Roman"/>
                        </a:rPr>
                        <a:t>How consumer behaviour functions for an ecommerce website such as Walmart.com and what parameters influence this behaviour?</a:t>
                      </a:r>
                      <a:endParaRPr sz="90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i="0" u="none" strike="noStrike" cap="none">
                          <a:latin typeface="Arial"/>
                          <a:ea typeface="Arial"/>
                          <a:cs typeface="Arial"/>
                          <a:sym typeface="Arial"/>
                        </a:rPr>
                        <a:t>Independent Variables</a:t>
                      </a:r>
                      <a:endParaRPr sz="1300"/>
                    </a:p>
                    <a:p>
                      <a:pPr marL="0" marR="0" lvl="0" indent="0" algn="l" rtl="0">
                        <a:lnSpc>
                          <a:spcPct val="100000"/>
                        </a:lnSpc>
                        <a:spcBef>
                          <a:spcPts val="0"/>
                        </a:spcBef>
                        <a:spcAft>
                          <a:spcPts val="0"/>
                        </a:spcAft>
                        <a:buClr>
                          <a:srgbClr val="000000"/>
                        </a:buClr>
                        <a:buSzPts val="800"/>
                        <a:buFont typeface="Arial"/>
                        <a:buNone/>
                      </a:pPr>
                      <a:r>
                        <a:rPr lang="en-GB" sz="800" b="1" i="0" u="none" strike="noStrike" cap="none">
                          <a:latin typeface="Arial"/>
                          <a:ea typeface="Arial"/>
                          <a:cs typeface="Arial"/>
                          <a:sym typeface="Arial"/>
                        </a:rPr>
                        <a:t>QueryLength: </a:t>
                      </a:r>
                      <a:r>
                        <a:rPr lang="en-GB" sz="800" i="0" u="none" strike="noStrike" cap="none">
                          <a:latin typeface="Arial"/>
                          <a:ea typeface="Arial"/>
                          <a:cs typeface="Arial"/>
                          <a:sym typeface="Arial"/>
                        </a:rPr>
                        <a:t>number of words in a query</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 </a:t>
                      </a:r>
                      <a:r>
                        <a:rPr lang="en-GB" sz="800" b="1" i="0" u="none" strike="noStrike" cap="none">
                          <a:latin typeface="Arial"/>
                          <a:ea typeface="Arial"/>
                          <a:cs typeface="Arial"/>
                          <a:sym typeface="Arial"/>
                        </a:rPr>
                        <a:t>CurrentQueryPosition: </a:t>
                      </a:r>
                      <a:r>
                        <a:rPr lang="en-GB" sz="800" i="0" u="none" strike="noStrike" cap="none">
                          <a:latin typeface="Arial"/>
                          <a:ea typeface="Arial"/>
                          <a:cs typeface="Arial"/>
                          <a:sym typeface="Arial"/>
                        </a:rPr>
                        <a:t>the position of the current query in the current session. For example, the current query might be the second query issued by a searcher in the same session</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 </a:t>
                      </a:r>
                      <a:r>
                        <a:rPr lang="en-GB" sz="800" b="1" i="0" u="none" strike="noStrike" cap="none">
                          <a:latin typeface="Arial"/>
                          <a:ea typeface="Arial"/>
                          <a:cs typeface="Arial"/>
                          <a:sym typeface="Arial"/>
                        </a:rPr>
                        <a:t>NumQuery: </a:t>
                      </a:r>
                      <a:r>
                        <a:rPr lang="en-GB" sz="800" i="0" u="none" strike="noStrike" cap="none">
                          <a:latin typeface="Arial"/>
                          <a:ea typeface="Arial"/>
                          <a:cs typeface="Arial"/>
                          <a:sym typeface="Arial"/>
                        </a:rPr>
                        <a:t>total number of queries in the current session</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 </a:t>
                      </a:r>
                      <a:r>
                        <a:rPr lang="en-GB" sz="800" b="1" i="0" u="none" strike="noStrike" cap="none">
                          <a:latin typeface="Arial"/>
                          <a:ea typeface="Arial"/>
                          <a:cs typeface="Arial"/>
                          <a:sym typeface="Arial"/>
                        </a:rPr>
                        <a:t>ClickPosition: </a:t>
                      </a:r>
                      <a:r>
                        <a:rPr lang="en-GB" sz="800" i="0" u="none" strike="noStrike" cap="none">
                          <a:latin typeface="Arial"/>
                          <a:ea typeface="Arial"/>
                          <a:cs typeface="Arial"/>
                          <a:sym typeface="Arial"/>
                        </a:rPr>
                        <a:t>the rank of the current click in the result list</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 </a:t>
                      </a:r>
                      <a:r>
                        <a:rPr lang="en-GB" sz="800" b="1" i="0" u="none" strike="noStrike" cap="none">
                          <a:latin typeface="Arial"/>
                          <a:ea typeface="Arial"/>
                          <a:cs typeface="Arial"/>
                          <a:sym typeface="Arial"/>
                        </a:rPr>
                        <a:t>AvgClickPosition: </a:t>
                      </a:r>
                      <a:r>
                        <a:rPr lang="en-GB" sz="800" i="0" u="none" strike="noStrike" cap="none">
                          <a:latin typeface="Arial"/>
                          <a:ea typeface="Arial"/>
                          <a:cs typeface="Arial"/>
                          <a:sym typeface="Arial"/>
                        </a:rPr>
                        <a:t>the average rank of all the clicks in the result list under the current query</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a:t>
                      </a:r>
                      <a:r>
                        <a:rPr lang="en-GB" sz="800" b="1" i="0" u="none" strike="noStrike" cap="none">
                          <a:latin typeface="Arial"/>
                          <a:ea typeface="Arial"/>
                          <a:cs typeface="Arial"/>
                          <a:sym typeface="Arial"/>
                        </a:rPr>
                        <a:t> NumSearchResults</a:t>
                      </a:r>
                      <a:r>
                        <a:rPr lang="en-GB" sz="800" i="0" u="none" strike="noStrike" cap="none">
                          <a:latin typeface="Arial"/>
                          <a:ea typeface="Arial"/>
                          <a:cs typeface="Arial"/>
                          <a:sym typeface="Arial"/>
                        </a:rPr>
                        <a:t>: total number of search results returned by the current query</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a:t>
                      </a:r>
                      <a:r>
                        <a:rPr lang="en-GB" sz="800" b="1" i="0" u="none" strike="noStrike" cap="none">
                          <a:latin typeface="Arial"/>
                          <a:ea typeface="Arial"/>
                          <a:cs typeface="Arial"/>
                          <a:sym typeface="Arial"/>
                        </a:rPr>
                        <a:t> NumClickQuery</a:t>
                      </a:r>
                      <a:r>
                        <a:rPr lang="en-GB" sz="800" i="0" u="none" strike="noStrike" cap="none">
                          <a:latin typeface="Arial"/>
                          <a:ea typeface="Arial"/>
                          <a:cs typeface="Arial"/>
                          <a:sym typeface="Arial"/>
                        </a:rPr>
                        <a:t>: total number of clicks in the current query</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 </a:t>
                      </a:r>
                      <a:r>
                        <a:rPr lang="en-GB" sz="800" b="1" i="0" u="none" strike="noStrike" cap="none">
                          <a:latin typeface="Arial"/>
                          <a:ea typeface="Arial"/>
                          <a:cs typeface="Arial"/>
                          <a:sym typeface="Arial"/>
                        </a:rPr>
                        <a:t>NumClickSession</a:t>
                      </a:r>
                      <a:r>
                        <a:rPr lang="en-GB" sz="800" i="0" u="none" strike="noStrike" cap="none">
                          <a:latin typeface="Arial"/>
                          <a:ea typeface="Arial"/>
                          <a:cs typeface="Arial"/>
                          <a:sym typeface="Arial"/>
                        </a:rPr>
                        <a:t>: total number of clicks in the current session</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 </a:t>
                      </a:r>
                      <a:r>
                        <a:rPr lang="en-GB" sz="800" b="1" i="0" u="none" strike="noStrike" cap="none">
                          <a:latin typeface="Arial"/>
                          <a:ea typeface="Arial"/>
                          <a:cs typeface="Arial"/>
                          <a:sym typeface="Arial"/>
                        </a:rPr>
                        <a:t>ClickEntropyQuery: </a:t>
                      </a:r>
                      <a:r>
                        <a:rPr lang="en-GB" sz="800" i="0" u="none" strike="noStrike" cap="none">
                          <a:latin typeface="Arial"/>
                          <a:ea typeface="Arial"/>
                          <a:cs typeface="Arial"/>
                          <a:sym typeface="Arial"/>
                        </a:rPr>
                        <a:t>the click entropy for the current query</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a:t>
                      </a:r>
                      <a:r>
                        <a:rPr lang="en-GB" sz="800" b="1" i="0" u="none" strike="noStrike" cap="none">
                          <a:latin typeface="Arial"/>
                          <a:ea typeface="Arial"/>
                          <a:cs typeface="Arial"/>
                          <a:sym typeface="Arial"/>
                        </a:rPr>
                        <a:t> AvgClickEntropySession</a:t>
                      </a:r>
                      <a:r>
                        <a:rPr lang="en-GB" sz="800" i="0" u="none" strike="noStrike" cap="none">
                          <a:latin typeface="Arial"/>
                          <a:ea typeface="Arial"/>
                          <a:cs typeface="Arial"/>
                          <a:sym typeface="Arial"/>
                        </a:rPr>
                        <a:t>: the average click entropy in the current session</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 </a:t>
                      </a:r>
                      <a:r>
                        <a:rPr lang="en-GB" sz="800" b="1" i="0" u="none" strike="noStrike" cap="none">
                          <a:latin typeface="Arial"/>
                          <a:ea typeface="Arial"/>
                          <a:cs typeface="Arial"/>
                          <a:sym typeface="Arial"/>
                        </a:rPr>
                        <a:t>PageDwellTime: </a:t>
                      </a:r>
                      <a:r>
                        <a:rPr lang="en-GB" sz="800" i="0" u="none" strike="noStrike" cap="none">
                          <a:latin typeface="Arial"/>
                          <a:ea typeface="Arial"/>
                          <a:cs typeface="Arial"/>
                          <a:sym typeface="Arial"/>
                        </a:rPr>
                        <a:t>how much time spent on viewing an item page</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 </a:t>
                      </a:r>
                      <a:r>
                        <a:rPr lang="en-GB" sz="800" b="1" i="0" u="none" strike="noStrike" cap="none">
                          <a:latin typeface="Arial"/>
                          <a:ea typeface="Arial"/>
                          <a:cs typeface="Arial"/>
                          <a:sym typeface="Arial"/>
                        </a:rPr>
                        <a:t>SessionDwellTime: </a:t>
                      </a:r>
                      <a:r>
                        <a:rPr lang="en-GB" sz="800" i="0" u="none" strike="noStrike" cap="none">
                          <a:latin typeface="Arial"/>
                          <a:ea typeface="Arial"/>
                          <a:cs typeface="Arial"/>
                          <a:sym typeface="Arial"/>
                        </a:rPr>
                        <a:t>how much time spent on the whole search session</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a:t>
                      </a:r>
                      <a:r>
                        <a:rPr lang="en-GB" sz="800" b="1" i="0" u="none" strike="noStrike" cap="none">
                          <a:latin typeface="Arial"/>
                          <a:ea typeface="Arial"/>
                          <a:cs typeface="Arial"/>
                          <a:sym typeface="Arial"/>
                        </a:rPr>
                        <a:t> UserType</a:t>
                      </a:r>
                      <a:r>
                        <a:rPr lang="en-GB" sz="800" i="0" u="none" strike="noStrike" cap="none">
                          <a:latin typeface="Arial"/>
                          <a:ea typeface="Arial"/>
                          <a:cs typeface="Arial"/>
                          <a:sym typeface="Arial"/>
                        </a:rPr>
                        <a:t>: whether the customer was registered or not with Walmart.com</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 </a:t>
                      </a:r>
                      <a:r>
                        <a:rPr lang="en-GB" sz="800" b="1" i="0" u="none" strike="noStrike" cap="none">
                          <a:latin typeface="Arial"/>
                          <a:ea typeface="Arial"/>
                          <a:cs typeface="Arial"/>
                          <a:sym typeface="Arial"/>
                        </a:rPr>
                        <a:t>Device</a:t>
                      </a:r>
                      <a:r>
                        <a:rPr lang="en-GB" sz="800" i="0" u="none" strike="noStrike" cap="none">
                          <a:latin typeface="Arial"/>
                          <a:ea typeface="Arial"/>
                          <a:cs typeface="Arial"/>
                          <a:sym typeface="Arial"/>
                        </a:rPr>
                        <a:t>: the device the customer was using to access the website. It has three values: desktop, tablet, and phone</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Arial"/>
                          <a:ea typeface="Arial"/>
                          <a:cs typeface="Arial"/>
                          <a:sym typeface="Arial"/>
                        </a:rPr>
                        <a:t>• </a:t>
                      </a:r>
                      <a:r>
                        <a:rPr lang="en-GB" sz="800" b="1" i="0" u="none" strike="noStrike" cap="none">
                          <a:latin typeface="Arial"/>
                          <a:ea typeface="Arial"/>
                          <a:cs typeface="Arial"/>
                          <a:sym typeface="Arial"/>
                        </a:rPr>
                        <a:t>HourOfDay: </a:t>
                      </a:r>
                      <a:r>
                        <a:rPr lang="en-GB" sz="800" i="0" u="none" strike="noStrike" cap="none">
                          <a:latin typeface="Arial"/>
                          <a:ea typeface="Arial"/>
                          <a:cs typeface="Arial"/>
                          <a:sym typeface="Arial"/>
                        </a:rPr>
                        <a:t>the local hour of the day of accessing the website. It ranges from 0 to 23</a:t>
                      </a:r>
                      <a:endParaRPr sz="1300"/>
                    </a:p>
                    <a:p>
                      <a:pPr marL="0" marR="0" lvl="0" indent="0" algn="l" rtl="0">
                        <a:lnSpc>
                          <a:spcPct val="100000"/>
                        </a:lnSpc>
                        <a:spcBef>
                          <a:spcPts val="0"/>
                        </a:spcBef>
                        <a:spcAft>
                          <a:spcPts val="0"/>
                        </a:spcAft>
                        <a:buClr>
                          <a:srgbClr val="000000"/>
                        </a:buClr>
                        <a:buSzPts val="800"/>
                        <a:buFont typeface="Arial"/>
                        <a:buNone/>
                      </a:pPr>
                      <a:endParaRPr sz="80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i="0" u="none" strike="noStrike" cap="none">
                        <a:latin typeface="Arial"/>
                        <a:ea typeface="Arial"/>
                        <a:cs typeface="Arial"/>
                        <a:sym typeface="Arial"/>
                      </a:endParaRPr>
                    </a:p>
                  </a:txBody>
                  <a:tcPr marL="360000" marR="91425" marT="82275" marB="82275"/>
                </a:tc>
                <a:tc>
                  <a:txBody>
                    <a:bodyPr/>
                    <a:lstStyle/>
                    <a:p>
                      <a:pPr marL="76200" marR="0" lvl="0" indent="-25400" algn="l" rtl="0">
                        <a:lnSpc>
                          <a:spcPct val="100000"/>
                        </a:lnSpc>
                        <a:spcBef>
                          <a:spcPts val="0"/>
                        </a:spcBef>
                        <a:spcAft>
                          <a:spcPts val="0"/>
                        </a:spcAft>
                        <a:buClr>
                          <a:srgbClr val="000000"/>
                        </a:buClr>
                        <a:buSzPts val="800"/>
                        <a:buFont typeface="Montserrat"/>
                        <a:buNone/>
                      </a:pPr>
                      <a:endParaRPr sz="800" u="none" strike="noStrike" cap="none">
                        <a:latin typeface="Arial"/>
                        <a:ea typeface="Arial"/>
                        <a:cs typeface="Arial"/>
                        <a:sym typeface="Arial"/>
                      </a:endParaRPr>
                    </a:p>
                  </a:txBody>
                  <a:tcPr marL="180000" marR="91425" marT="82275" marB="8227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p18"/>
          <p:cNvGraphicFramePr/>
          <p:nvPr/>
        </p:nvGraphicFramePr>
        <p:xfrm>
          <a:off x="160400" y="113940"/>
          <a:ext cx="3000000" cy="3000000"/>
        </p:xfrm>
        <a:graphic>
          <a:graphicData uri="http://schemas.openxmlformats.org/drawingml/2006/table">
            <a:tbl>
              <a:tblPr>
                <a:noFill/>
                <a:tableStyleId>{C82E5E10-0E16-4A93-80C6-575A6830F59D}</a:tableStyleId>
              </a:tblPr>
              <a:tblGrid>
                <a:gridCol w="2122650">
                  <a:extLst>
                    <a:ext uri="{9D8B030D-6E8A-4147-A177-3AD203B41FA5}">
                      <a16:colId xmlns:a16="http://schemas.microsoft.com/office/drawing/2014/main" val="20000"/>
                    </a:ext>
                  </a:extLst>
                </a:gridCol>
                <a:gridCol w="1159925">
                  <a:extLst>
                    <a:ext uri="{9D8B030D-6E8A-4147-A177-3AD203B41FA5}">
                      <a16:colId xmlns:a16="http://schemas.microsoft.com/office/drawing/2014/main" val="20001"/>
                    </a:ext>
                  </a:extLst>
                </a:gridCol>
                <a:gridCol w="3750525">
                  <a:extLst>
                    <a:ext uri="{9D8B030D-6E8A-4147-A177-3AD203B41FA5}">
                      <a16:colId xmlns:a16="http://schemas.microsoft.com/office/drawing/2014/main" val="20002"/>
                    </a:ext>
                  </a:extLst>
                </a:gridCol>
                <a:gridCol w="1842600">
                  <a:extLst>
                    <a:ext uri="{9D8B030D-6E8A-4147-A177-3AD203B41FA5}">
                      <a16:colId xmlns:a16="http://schemas.microsoft.com/office/drawing/2014/main" val="20003"/>
                    </a:ext>
                  </a:extLst>
                </a:gridCol>
              </a:tblGrid>
              <a:tr h="656250">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latin typeface="Times New Roman"/>
                          <a:ea typeface="Times New Roman"/>
                          <a:cs typeface="Times New Roman"/>
                          <a:sym typeface="Times New Roman"/>
                        </a:rPr>
                        <a:t>Source</a:t>
                      </a:r>
                      <a:endParaRPr sz="9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latin typeface="Times New Roman"/>
                          <a:ea typeface="Times New Roman"/>
                          <a:cs typeface="Times New Roman"/>
                          <a:sym typeface="Times New Roman"/>
                        </a:rPr>
                        <a:t>Research Question</a:t>
                      </a:r>
                      <a:endParaRPr sz="9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latin typeface="Times New Roman"/>
                          <a:ea typeface="Times New Roman"/>
                          <a:cs typeface="Times New Roman"/>
                          <a:sym typeface="Times New Roman"/>
                        </a:rPr>
                        <a:t>Predictors</a:t>
                      </a:r>
                      <a:endParaRPr sz="9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900"/>
                        <a:buFont typeface="Arial"/>
                        <a:buNone/>
                      </a:pPr>
                      <a:r>
                        <a:rPr lang="en-GB" sz="900" b="1" u="none" strike="noStrike" cap="none">
                          <a:latin typeface="Times New Roman"/>
                          <a:ea typeface="Times New Roman"/>
                          <a:cs typeface="Times New Roman"/>
                          <a:sym typeface="Times New Roman"/>
                        </a:rPr>
                        <a:t>Other Notes</a:t>
                      </a:r>
                      <a:endParaRPr sz="900" b="1" u="none" strike="noStrike" cap="none">
                        <a:latin typeface="Times New Roman"/>
                        <a:ea typeface="Times New Roman"/>
                        <a:cs typeface="Times New Roman"/>
                        <a:sym typeface="Times New Roman"/>
                      </a:endParaRPr>
                    </a:p>
                  </a:txBody>
                  <a:tcPr marL="91425" marR="91425" marT="82275" marB="82275"/>
                </a:tc>
                <a:extLst>
                  <a:ext uri="{0D108BD9-81ED-4DB2-BD59-A6C34878D82A}">
                    <a16:rowId xmlns:a16="http://schemas.microsoft.com/office/drawing/2014/main" val="10000"/>
                  </a:ext>
                </a:extLst>
              </a:tr>
              <a:tr h="4042750">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900"/>
                        <a:buFont typeface="Arial"/>
                        <a:buNone/>
                      </a:pPr>
                      <a:endParaRPr sz="90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latin typeface="Times New Roman"/>
                          <a:ea typeface="Times New Roman"/>
                          <a:cs typeface="Times New Roman"/>
                          <a:sym typeface="Times New Roman"/>
                        </a:rPr>
                        <a:t>Dependent Variable </a:t>
                      </a:r>
                      <a:r>
                        <a:rPr lang="en-GB" sz="900" i="0" u="none" strike="noStrike" cap="none">
                          <a:latin typeface="Times New Roman"/>
                          <a:ea typeface="Times New Roman"/>
                          <a:cs typeface="Times New Roman"/>
                          <a:sym typeface="Times New Roman"/>
                        </a:rPr>
                        <a:t>Conversion Decision(Binary 0 (No) &amp; 1 (Yes))</a:t>
                      </a:r>
                      <a:endParaRPr sz="1300"/>
                    </a:p>
                    <a:p>
                      <a:pPr marL="0" marR="0" lvl="0" indent="0" algn="l" rtl="0">
                        <a:lnSpc>
                          <a:spcPct val="100000"/>
                        </a:lnSpc>
                        <a:spcBef>
                          <a:spcPts val="0"/>
                        </a:spcBef>
                        <a:spcAft>
                          <a:spcPts val="0"/>
                        </a:spcAft>
                        <a:buNone/>
                      </a:pPr>
                      <a:endParaRPr sz="900" i="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GB" sz="900" b="1" i="0" u="none" strike="noStrike" cap="none">
                          <a:solidFill>
                            <a:srgbClr val="000000"/>
                          </a:solidFill>
                          <a:latin typeface="Times New Roman"/>
                          <a:ea typeface="Times New Roman"/>
                          <a:cs typeface="Times New Roman"/>
                          <a:sym typeface="Times New Roman"/>
                        </a:rPr>
                        <a:t>Random Forest:</a:t>
                      </a:r>
                      <a:endParaRPr sz="1300"/>
                    </a:p>
                    <a:p>
                      <a:pPr marL="152400" marR="0" lvl="0" indent="-146050" algn="l" rtl="0">
                        <a:lnSpc>
                          <a:spcPct val="100000"/>
                        </a:lnSpc>
                        <a:spcBef>
                          <a:spcPts val="0"/>
                        </a:spcBef>
                        <a:spcAft>
                          <a:spcPts val="0"/>
                        </a:spcAft>
                        <a:buClr>
                          <a:srgbClr val="000000"/>
                        </a:buClr>
                        <a:buSzPts val="900"/>
                        <a:buFont typeface="Arial"/>
                        <a:buChar char="•"/>
                      </a:pPr>
                      <a:r>
                        <a:rPr lang="en-GB" sz="900" b="0" i="0" u="none" strike="noStrike" cap="none">
                          <a:solidFill>
                            <a:srgbClr val="000000"/>
                          </a:solidFill>
                          <a:latin typeface="Times New Roman"/>
                          <a:ea typeface="Times New Roman"/>
                          <a:cs typeface="Times New Roman"/>
                          <a:sym typeface="Times New Roman"/>
                        </a:rPr>
                        <a:t>Used to predict customer buying behavior based on 15 predictor variables and 1 target binary variable</a:t>
                      </a:r>
                      <a:endParaRPr sz="1300"/>
                    </a:p>
                    <a:p>
                      <a:pPr marL="152400" marR="0" lvl="0" indent="-146050" algn="l" rtl="0">
                        <a:lnSpc>
                          <a:spcPct val="100000"/>
                        </a:lnSpc>
                        <a:spcBef>
                          <a:spcPts val="0"/>
                        </a:spcBef>
                        <a:spcAft>
                          <a:spcPts val="0"/>
                        </a:spcAft>
                        <a:buClr>
                          <a:srgbClr val="000000"/>
                        </a:buClr>
                        <a:buSzPts val="900"/>
                        <a:buFont typeface="Arial"/>
                        <a:buChar char="•"/>
                      </a:pPr>
                      <a:r>
                        <a:rPr lang="en-GB" sz="900" b="0" i="0" u="none" strike="noStrike" cap="none">
                          <a:solidFill>
                            <a:srgbClr val="000000"/>
                          </a:solidFill>
                          <a:latin typeface="Times New Roman"/>
                          <a:ea typeface="Times New Roman"/>
                          <a:cs typeface="Times New Roman"/>
                          <a:sym typeface="Times New Roman"/>
                        </a:rPr>
                        <a:t>Insensitive to interactions of indicators and distribution of indicators</a:t>
                      </a:r>
                      <a:endParaRPr sz="1300"/>
                    </a:p>
                    <a:p>
                      <a:pPr marL="152400" marR="0" lvl="0" indent="-146050" algn="l" rtl="0">
                        <a:lnSpc>
                          <a:spcPct val="100000"/>
                        </a:lnSpc>
                        <a:spcBef>
                          <a:spcPts val="0"/>
                        </a:spcBef>
                        <a:spcAft>
                          <a:spcPts val="0"/>
                        </a:spcAft>
                        <a:buClr>
                          <a:srgbClr val="000000"/>
                        </a:buClr>
                        <a:buSzPts val="900"/>
                        <a:buFont typeface="Arial"/>
                        <a:buChar char="•"/>
                      </a:pPr>
                      <a:r>
                        <a:rPr lang="en-GB" sz="900" b="0" i="0" u="none" strike="noStrike" cap="none">
                          <a:solidFill>
                            <a:srgbClr val="000000"/>
                          </a:solidFill>
                          <a:latin typeface="Times New Roman"/>
                          <a:ea typeface="Times New Roman"/>
                          <a:cs typeface="Times New Roman"/>
                          <a:sym typeface="Times New Roman"/>
                        </a:rPr>
                        <a:t>'mtry' parameter was tuned to select number of variables randomly chosen at each split</a:t>
                      </a:r>
                      <a:endParaRPr sz="1300"/>
                    </a:p>
                    <a:p>
                      <a:pPr marL="152400" marR="0" lvl="0" indent="-146050" algn="l" rtl="0">
                        <a:lnSpc>
                          <a:spcPct val="100000"/>
                        </a:lnSpc>
                        <a:spcBef>
                          <a:spcPts val="0"/>
                        </a:spcBef>
                        <a:spcAft>
                          <a:spcPts val="0"/>
                        </a:spcAft>
                        <a:buClr>
                          <a:srgbClr val="000000"/>
                        </a:buClr>
                        <a:buSzPts val="900"/>
                        <a:buFont typeface="Arial"/>
                        <a:buChar char="•"/>
                      </a:pPr>
                      <a:r>
                        <a:rPr lang="en-GB" sz="900" b="0" i="0" u="none" strike="noStrike" cap="none">
                          <a:solidFill>
                            <a:srgbClr val="000000"/>
                          </a:solidFill>
                          <a:latin typeface="Times New Roman"/>
                          <a:ea typeface="Times New Roman"/>
                          <a:cs typeface="Times New Roman"/>
                          <a:sym typeface="Times New Roman"/>
                        </a:rPr>
                        <a:t>10-folds cross-validation with 15 repetitions used to train and evaluate model</a:t>
                      </a:r>
                      <a:endParaRPr sz="1300"/>
                    </a:p>
                    <a:p>
                      <a:pPr marL="152400" marR="0" lvl="0" indent="-146050" algn="l" rtl="0">
                        <a:lnSpc>
                          <a:spcPct val="100000"/>
                        </a:lnSpc>
                        <a:spcBef>
                          <a:spcPts val="0"/>
                        </a:spcBef>
                        <a:spcAft>
                          <a:spcPts val="0"/>
                        </a:spcAft>
                        <a:buClr>
                          <a:srgbClr val="000000"/>
                        </a:buClr>
                        <a:buSzPts val="900"/>
                        <a:buFont typeface="Arial"/>
                        <a:buChar char="•"/>
                      </a:pPr>
                      <a:r>
                        <a:rPr lang="en-GB" sz="900" b="0" i="0" u="none" strike="noStrike" cap="none">
                          <a:solidFill>
                            <a:srgbClr val="000000"/>
                          </a:solidFill>
                          <a:latin typeface="Times New Roman"/>
                          <a:ea typeface="Times New Roman"/>
                          <a:cs typeface="Times New Roman"/>
                          <a:sym typeface="Times New Roman"/>
                        </a:rPr>
                        <a:t>Highest accuracy achieved (0.7008) when 'mtry' was set to 3, indicating that the model with 3 random variables selected at each split performed the best</a:t>
                      </a:r>
                      <a:endParaRPr sz="1300"/>
                    </a:p>
                    <a:p>
                      <a:pPr marL="0" marR="0" lvl="0" indent="0" algn="l" rtl="0">
                        <a:lnSpc>
                          <a:spcPct val="100000"/>
                        </a:lnSpc>
                        <a:spcBef>
                          <a:spcPts val="0"/>
                        </a:spcBef>
                        <a:spcAft>
                          <a:spcPts val="0"/>
                        </a:spcAft>
                        <a:buNone/>
                      </a:pPr>
                      <a:r>
                        <a:rPr lang="en-GB" sz="900" b="1" i="0" u="none" strike="noStrike" cap="none">
                          <a:solidFill>
                            <a:srgbClr val="000000"/>
                          </a:solidFill>
                          <a:latin typeface="Times New Roman"/>
                          <a:ea typeface="Times New Roman"/>
                          <a:cs typeface="Times New Roman"/>
                          <a:sym typeface="Times New Roman"/>
                        </a:rPr>
                        <a:t>Logistic Regression:</a:t>
                      </a:r>
                      <a:endParaRPr sz="1300"/>
                    </a:p>
                    <a:p>
                      <a:pPr marL="152400" marR="0" lvl="0" indent="-146050" algn="l" rtl="0">
                        <a:lnSpc>
                          <a:spcPct val="100000"/>
                        </a:lnSpc>
                        <a:spcBef>
                          <a:spcPts val="0"/>
                        </a:spcBef>
                        <a:spcAft>
                          <a:spcPts val="0"/>
                        </a:spcAft>
                        <a:buClr>
                          <a:srgbClr val="000000"/>
                        </a:buClr>
                        <a:buSzPts val="900"/>
                        <a:buFont typeface="Arial"/>
                        <a:buChar char="•"/>
                      </a:pPr>
                      <a:r>
                        <a:rPr lang="en-GB" sz="900" b="0" i="0" u="none" strike="noStrike" cap="none">
                          <a:solidFill>
                            <a:srgbClr val="000000"/>
                          </a:solidFill>
                          <a:latin typeface="Times New Roman"/>
                          <a:ea typeface="Times New Roman"/>
                          <a:cs typeface="Times New Roman"/>
                          <a:sym typeface="Times New Roman"/>
                        </a:rPr>
                        <a:t>Used to predict customer buying behavior based on 15 predictor variables and 1 target variable</a:t>
                      </a:r>
                      <a:endParaRPr sz="1300"/>
                    </a:p>
                    <a:p>
                      <a:pPr marL="152400" marR="0" lvl="0" indent="-146050" algn="l" rtl="0">
                        <a:lnSpc>
                          <a:spcPct val="100000"/>
                        </a:lnSpc>
                        <a:spcBef>
                          <a:spcPts val="0"/>
                        </a:spcBef>
                        <a:spcAft>
                          <a:spcPts val="0"/>
                        </a:spcAft>
                        <a:buClr>
                          <a:srgbClr val="000000"/>
                        </a:buClr>
                        <a:buSzPts val="900"/>
                        <a:buFont typeface="Arial"/>
                        <a:buChar char="•"/>
                      </a:pPr>
                      <a:r>
                        <a:rPr lang="en-GB" sz="900" b="0" i="0" u="none" strike="noStrike" cap="none">
                          <a:solidFill>
                            <a:srgbClr val="000000"/>
                          </a:solidFill>
                          <a:latin typeface="Times New Roman"/>
                          <a:ea typeface="Times New Roman"/>
                          <a:cs typeface="Times New Roman"/>
                          <a:sym typeface="Times New Roman"/>
                        </a:rPr>
                        <a:t>Addressed potential correlation among predictors using VIF and LASSO methods</a:t>
                      </a:r>
                      <a:endParaRPr sz="1300"/>
                    </a:p>
                    <a:p>
                      <a:pPr marL="152400" marR="0" lvl="0" indent="-146050" algn="l" rtl="0">
                        <a:lnSpc>
                          <a:spcPct val="100000"/>
                        </a:lnSpc>
                        <a:spcBef>
                          <a:spcPts val="0"/>
                        </a:spcBef>
                        <a:spcAft>
                          <a:spcPts val="0"/>
                        </a:spcAft>
                        <a:buClr>
                          <a:srgbClr val="000000"/>
                        </a:buClr>
                        <a:buSzPts val="900"/>
                        <a:buFont typeface="Arial"/>
                        <a:buChar char="•"/>
                      </a:pPr>
                      <a:r>
                        <a:rPr lang="en-GB" sz="900" b="0" i="0" u="none" strike="noStrike" cap="none">
                          <a:solidFill>
                            <a:srgbClr val="000000"/>
                          </a:solidFill>
                          <a:latin typeface="Times New Roman"/>
                          <a:ea typeface="Times New Roman"/>
                          <a:cs typeface="Times New Roman"/>
                          <a:sym typeface="Times New Roman"/>
                        </a:rPr>
                        <a:t>Four variables with high multicollinearity were removed, leaving 11 variables for the final logistic regression model construction</a:t>
                      </a:r>
                      <a:endParaRPr sz="1300"/>
                    </a:p>
                    <a:p>
                      <a:pPr marL="152400" marR="0" lvl="0" indent="-146050" algn="l" rtl="0">
                        <a:lnSpc>
                          <a:spcPct val="100000"/>
                        </a:lnSpc>
                        <a:spcBef>
                          <a:spcPts val="0"/>
                        </a:spcBef>
                        <a:spcAft>
                          <a:spcPts val="0"/>
                        </a:spcAft>
                        <a:buClr>
                          <a:srgbClr val="000000"/>
                        </a:buClr>
                        <a:buSzPts val="900"/>
                        <a:buFont typeface="Arial"/>
                        <a:buChar char="•"/>
                      </a:pPr>
                      <a:r>
                        <a:rPr lang="en-GB" sz="900" b="0" i="0" u="none" strike="noStrike" cap="none">
                          <a:solidFill>
                            <a:srgbClr val="000000"/>
                          </a:solidFill>
                          <a:latin typeface="Times New Roman"/>
                          <a:ea typeface="Times New Roman"/>
                          <a:cs typeface="Times New Roman"/>
                          <a:sym typeface="Times New Roman"/>
                        </a:rPr>
                        <a:t>Selected variables included AvgClickPosition, NumQuery, NumClickSession, and SessionDwellTime</a:t>
                      </a:r>
                      <a:endParaRPr sz="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Times New Roman"/>
                          <a:ea typeface="Times New Roman"/>
                          <a:cs typeface="Times New Roman"/>
                          <a:sym typeface="Times New Roman"/>
                        </a:rPr>
                        <a:t>Final Results</a:t>
                      </a:r>
                      <a:endParaRPr sz="1300"/>
                    </a:p>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Times New Roman"/>
                          <a:ea typeface="Times New Roman"/>
                          <a:cs typeface="Times New Roman"/>
                          <a:sym typeface="Times New Roman"/>
                        </a:rPr>
                        <a:t>Random Forest Has highest Accuracy of 76% in comparison to logistic regression which is used as base model with accuracy of 61%</a:t>
                      </a:r>
                      <a:endParaRPr sz="1300"/>
                    </a:p>
                    <a:p>
                      <a:pPr marL="0" marR="0" lvl="0" indent="0" algn="l" rtl="0">
                        <a:lnSpc>
                          <a:spcPct val="100000"/>
                        </a:lnSpc>
                        <a:spcBef>
                          <a:spcPts val="0"/>
                        </a:spcBef>
                        <a:spcAft>
                          <a:spcPts val="0"/>
                        </a:spcAft>
                        <a:buClr>
                          <a:srgbClr val="000000"/>
                        </a:buClr>
                        <a:buSzPts val="800"/>
                        <a:buFont typeface="Arial"/>
                        <a:buNone/>
                      </a:pPr>
                      <a:endParaRPr sz="800" b="1" i="1"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endParaRPr sz="800" b="1" i="1" u="none" strike="noStrike" cap="none">
                        <a:solidFill>
                          <a:srgbClr val="000000"/>
                        </a:solidFill>
                        <a:latin typeface="Times New Roman"/>
                        <a:ea typeface="Times New Roman"/>
                        <a:cs typeface="Times New Roman"/>
                        <a:sym typeface="Times New Roman"/>
                      </a:endParaRPr>
                    </a:p>
                  </a:txBody>
                  <a:tcPr marL="360000" marR="91425" marT="82275" marB="82275"/>
                </a:tc>
                <a:tc>
                  <a:txBody>
                    <a:bodyPr/>
                    <a:lstStyle/>
                    <a:p>
                      <a:pPr marL="0" marR="0" lvl="0" indent="0" algn="l" rtl="0">
                        <a:lnSpc>
                          <a:spcPct val="100000"/>
                        </a:lnSpc>
                        <a:spcBef>
                          <a:spcPts val="0"/>
                        </a:spcBef>
                        <a:spcAft>
                          <a:spcPts val="0"/>
                        </a:spcAft>
                        <a:buClr>
                          <a:srgbClr val="000000"/>
                        </a:buClr>
                        <a:buSzPts val="800"/>
                        <a:buFont typeface="Montserrat"/>
                        <a:buNone/>
                      </a:pPr>
                      <a:r>
                        <a:rPr lang="en-GB" sz="900" u="none" strike="noStrike" cap="none">
                          <a:latin typeface="Times New Roman"/>
                          <a:ea typeface="Times New Roman"/>
                          <a:cs typeface="Times New Roman"/>
                          <a:sym typeface="Times New Roman"/>
                        </a:rPr>
                        <a:t>Random Forest</a:t>
                      </a:r>
                      <a:endParaRPr sz="1300"/>
                    </a:p>
                    <a:p>
                      <a:pPr marL="0" marR="0" lvl="0" indent="0" algn="l" rtl="0">
                        <a:lnSpc>
                          <a:spcPct val="100000"/>
                        </a:lnSpc>
                        <a:spcBef>
                          <a:spcPts val="0"/>
                        </a:spcBef>
                        <a:spcAft>
                          <a:spcPts val="0"/>
                        </a:spcAft>
                        <a:buClr>
                          <a:srgbClr val="000000"/>
                        </a:buClr>
                        <a:buSzPts val="800"/>
                        <a:buFont typeface="Montserrat"/>
                        <a:buNone/>
                      </a:pPr>
                      <a:r>
                        <a:rPr lang="en-GB" sz="900" u="none" strike="noStrike" cap="none">
                          <a:latin typeface="Times New Roman"/>
                          <a:ea typeface="Times New Roman"/>
                          <a:cs typeface="Times New Roman"/>
                          <a:sym typeface="Times New Roman"/>
                        </a:rPr>
                        <a:t>Specificity-0.73</a:t>
                      </a:r>
                      <a:endParaRPr sz="1300"/>
                    </a:p>
                    <a:p>
                      <a:pPr marL="0" marR="0" lvl="0" indent="0" algn="l" rtl="0">
                        <a:lnSpc>
                          <a:spcPct val="100000"/>
                        </a:lnSpc>
                        <a:spcBef>
                          <a:spcPts val="0"/>
                        </a:spcBef>
                        <a:spcAft>
                          <a:spcPts val="0"/>
                        </a:spcAft>
                        <a:buClr>
                          <a:srgbClr val="000000"/>
                        </a:buClr>
                        <a:buSzPts val="800"/>
                        <a:buFont typeface="Montserrat"/>
                        <a:buNone/>
                      </a:pPr>
                      <a:r>
                        <a:rPr lang="en-GB" sz="900" u="none" strike="noStrike" cap="none">
                          <a:latin typeface="Times New Roman"/>
                          <a:ea typeface="Times New Roman"/>
                          <a:cs typeface="Times New Roman"/>
                          <a:sym typeface="Times New Roman"/>
                        </a:rPr>
                        <a:t>Sensitivity-0.82</a:t>
                      </a:r>
                      <a:endParaRPr sz="1300"/>
                    </a:p>
                    <a:p>
                      <a:pPr marL="0" marR="0" lvl="0" indent="0" algn="l" rtl="0">
                        <a:lnSpc>
                          <a:spcPct val="100000"/>
                        </a:lnSpc>
                        <a:spcBef>
                          <a:spcPts val="0"/>
                        </a:spcBef>
                        <a:spcAft>
                          <a:spcPts val="0"/>
                        </a:spcAft>
                        <a:buClr>
                          <a:srgbClr val="000000"/>
                        </a:buClr>
                        <a:buSzPts val="800"/>
                        <a:buFont typeface="Montserrat"/>
                        <a:buNone/>
                      </a:pPr>
                      <a:endParaRPr sz="9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Montserrat"/>
                        <a:buNone/>
                      </a:pPr>
                      <a:r>
                        <a:rPr lang="en-GB" sz="900" u="none" strike="noStrike" cap="none">
                          <a:latin typeface="Times New Roman"/>
                          <a:ea typeface="Times New Roman"/>
                          <a:cs typeface="Times New Roman"/>
                          <a:sym typeface="Times New Roman"/>
                        </a:rPr>
                        <a:t>Logistic Regression</a:t>
                      </a:r>
                      <a:endParaRPr sz="1300"/>
                    </a:p>
                    <a:p>
                      <a:pPr marL="0" marR="0" lvl="0" indent="0" algn="l" rtl="0">
                        <a:lnSpc>
                          <a:spcPct val="100000"/>
                        </a:lnSpc>
                        <a:spcBef>
                          <a:spcPts val="0"/>
                        </a:spcBef>
                        <a:spcAft>
                          <a:spcPts val="0"/>
                        </a:spcAft>
                        <a:buClr>
                          <a:srgbClr val="000000"/>
                        </a:buClr>
                        <a:buSzPts val="800"/>
                        <a:buFont typeface="Montserrat"/>
                        <a:buNone/>
                      </a:pPr>
                      <a:endParaRPr sz="9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Montserrat"/>
                        <a:buNone/>
                      </a:pPr>
                      <a:r>
                        <a:rPr lang="en-GB" sz="900" u="none" strike="noStrike" cap="none">
                          <a:latin typeface="Times New Roman"/>
                          <a:ea typeface="Times New Roman"/>
                          <a:cs typeface="Times New Roman"/>
                          <a:sym typeface="Times New Roman"/>
                        </a:rPr>
                        <a:t>Specificity-0.61</a:t>
                      </a:r>
                      <a:endParaRPr sz="1300"/>
                    </a:p>
                    <a:p>
                      <a:pPr marL="0" marR="0" lvl="0" indent="0" algn="l" rtl="0">
                        <a:lnSpc>
                          <a:spcPct val="100000"/>
                        </a:lnSpc>
                        <a:spcBef>
                          <a:spcPts val="0"/>
                        </a:spcBef>
                        <a:spcAft>
                          <a:spcPts val="0"/>
                        </a:spcAft>
                        <a:buClr>
                          <a:srgbClr val="000000"/>
                        </a:buClr>
                        <a:buSzPts val="800"/>
                        <a:buFont typeface="Montserrat"/>
                        <a:buNone/>
                      </a:pPr>
                      <a:r>
                        <a:rPr lang="en-GB" sz="900" u="none" strike="noStrike" cap="none">
                          <a:latin typeface="Times New Roman"/>
                          <a:ea typeface="Times New Roman"/>
                          <a:cs typeface="Times New Roman"/>
                          <a:sym typeface="Times New Roman"/>
                        </a:rPr>
                        <a:t>Sensitivity-0.60</a:t>
                      </a:r>
                      <a:endParaRPr sz="900" u="none" strike="noStrike" cap="none">
                        <a:latin typeface="Times New Roman"/>
                        <a:ea typeface="Times New Roman"/>
                        <a:cs typeface="Times New Roman"/>
                        <a:sym typeface="Times New Roman"/>
                      </a:endParaRPr>
                    </a:p>
                  </a:txBody>
                  <a:tcPr marL="180000" marR="91425" marT="82275" marB="8227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aphicFrame>
        <p:nvGraphicFramePr>
          <p:cNvPr id="121" name="Google Shape;121;p19"/>
          <p:cNvGraphicFramePr/>
          <p:nvPr/>
        </p:nvGraphicFramePr>
        <p:xfrm>
          <a:off x="53340" y="54864"/>
          <a:ext cx="3000000" cy="3000000"/>
        </p:xfrm>
        <a:graphic>
          <a:graphicData uri="http://schemas.openxmlformats.org/drawingml/2006/table">
            <a:tbl>
              <a:tblPr>
                <a:noFill/>
                <a:tableStyleId>{C82E5E10-0E16-4A93-80C6-575A6830F59D}</a:tableStyleId>
              </a:tblPr>
              <a:tblGrid>
                <a:gridCol w="2148250">
                  <a:extLst>
                    <a:ext uri="{9D8B030D-6E8A-4147-A177-3AD203B41FA5}">
                      <a16:colId xmlns:a16="http://schemas.microsoft.com/office/drawing/2014/main" val="20000"/>
                    </a:ext>
                  </a:extLst>
                </a:gridCol>
                <a:gridCol w="1433350">
                  <a:extLst>
                    <a:ext uri="{9D8B030D-6E8A-4147-A177-3AD203B41FA5}">
                      <a16:colId xmlns:a16="http://schemas.microsoft.com/office/drawing/2014/main" val="20001"/>
                    </a:ext>
                  </a:extLst>
                </a:gridCol>
                <a:gridCol w="3536325">
                  <a:extLst>
                    <a:ext uri="{9D8B030D-6E8A-4147-A177-3AD203B41FA5}">
                      <a16:colId xmlns:a16="http://schemas.microsoft.com/office/drawing/2014/main" val="20002"/>
                    </a:ext>
                  </a:extLst>
                </a:gridCol>
                <a:gridCol w="1864825">
                  <a:extLst>
                    <a:ext uri="{9D8B030D-6E8A-4147-A177-3AD203B41FA5}">
                      <a16:colId xmlns:a16="http://schemas.microsoft.com/office/drawing/2014/main" val="20003"/>
                    </a:ext>
                  </a:extLst>
                </a:gridCol>
              </a:tblGrid>
              <a:tr h="664500">
                <a:tc>
                  <a:txBody>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latin typeface="Times New Roman"/>
                          <a:ea typeface="Times New Roman"/>
                          <a:cs typeface="Times New Roman"/>
                          <a:sym typeface="Times New Roman"/>
                        </a:rPr>
                        <a:t>Source</a:t>
                      </a:r>
                      <a:endParaRPr sz="900" b="1" i="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latin typeface="Times New Roman"/>
                          <a:ea typeface="Times New Roman"/>
                          <a:cs typeface="Times New Roman"/>
                          <a:sym typeface="Times New Roman"/>
                        </a:rPr>
                        <a:t>Research Question</a:t>
                      </a:r>
                      <a:endParaRPr sz="900" b="1" i="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latin typeface="Times New Roman"/>
                          <a:ea typeface="Times New Roman"/>
                          <a:cs typeface="Times New Roman"/>
                          <a:sym typeface="Times New Roman"/>
                        </a:rPr>
                        <a:t>Predictors</a:t>
                      </a:r>
                      <a:endParaRPr sz="900" b="1" i="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latin typeface="Times New Roman"/>
                          <a:ea typeface="Times New Roman"/>
                          <a:cs typeface="Times New Roman"/>
                          <a:sym typeface="Times New Roman"/>
                        </a:rPr>
                        <a:t>Other Notes</a:t>
                      </a:r>
                      <a:endParaRPr sz="900" b="1" i="0" u="none" strike="noStrike" cap="none">
                        <a:latin typeface="Times New Roman"/>
                        <a:ea typeface="Times New Roman"/>
                        <a:cs typeface="Times New Roman"/>
                        <a:sym typeface="Times New Roman"/>
                      </a:endParaRPr>
                    </a:p>
                  </a:txBody>
                  <a:tcPr marL="91425" marR="91425" marT="82275" marB="82275"/>
                </a:tc>
                <a:extLst>
                  <a:ext uri="{0D108BD9-81ED-4DB2-BD59-A6C34878D82A}">
                    <a16:rowId xmlns:a16="http://schemas.microsoft.com/office/drawing/2014/main" val="10000"/>
                  </a:ext>
                </a:extLst>
              </a:tr>
              <a:tr h="4093575">
                <a:tc>
                  <a:txBody>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latin typeface="Times New Roman"/>
                          <a:ea typeface="Times New Roman"/>
                          <a:cs typeface="Times New Roman"/>
                          <a:sym typeface="Times New Roman"/>
                        </a:rPr>
                        <a:t>The determinants of conversion rates in SME e-commerce websites</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latin typeface="Times New Roman"/>
                          <a:ea typeface="Times New Roman"/>
                          <a:cs typeface="Times New Roman"/>
                          <a:sym typeface="Times New Roman"/>
                        </a:rPr>
                        <a:t>TY  - JOUR</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latin typeface="Times New Roman"/>
                          <a:ea typeface="Times New Roman"/>
                          <a:cs typeface="Times New Roman"/>
                          <a:sym typeface="Times New Roman"/>
                        </a:rPr>
                        <a:t>AU  - Di Fatta, Davide</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latin typeface="Times New Roman"/>
                          <a:ea typeface="Times New Roman"/>
                          <a:cs typeface="Times New Roman"/>
                          <a:sym typeface="Times New Roman"/>
                        </a:rPr>
                        <a:t>AU  - Patton, Dean</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latin typeface="Times New Roman"/>
                          <a:ea typeface="Times New Roman"/>
                          <a:cs typeface="Times New Roman"/>
                          <a:sym typeface="Times New Roman"/>
                        </a:rPr>
                        <a:t>AU  - Viglia, Giampaolo</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latin typeface="Times New Roman"/>
                          <a:ea typeface="Times New Roman"/>
                          <a:cs typeface="Times New Roman"/>
                          <a:sym typeface="Times New Roman"/>
                        </a:rPr>
                        <a:t>PY  - 2018/03/01</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latin typeface="Times New Roman"/>
                          <a:ea typeface="Times New Roman"/>
                          <a:cs typeface="Times New Roman"/>
                          <a:sym typeface="Times New Roman"/>
                        </a:rPr>
                        <a:t>SP  - </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latin typeface="Times New Roman"/>
                          <a:ea typeface="Times New Roman"/>
                          <a:cs typeface="Times New Roman"/>
                          <a:sym typeface="Times New Roman"/>
                        </a:rPr>
                        <a:t>T1  - The determinants of conversion rates in SME e-commerce websites</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latin typeface="Times New Roman"/>
                          <a:ea typeface="Times New Roman"/>
                          <a:cs typeface="Times New Roman"/>
                          <a:sym typeface="Times New Roman"/>
                        </a:rPr>
                        <a:t>VL  - 41</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latin typeface="Times New Roman"/>
                          <a:ea typeface="Times New Roman"/>
                          <a:cs typeface="Times New Roman"/>
                          <a:sym typeface="Times New Roman"/>
                        </a:rPr>
                        <a:t>DO  - 10.1016/j.jretconser.2017.12.008</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latin typeface="Times New Roman"/>
                          <a:ea typeface="Times New Roman"/>
                          <a:cs typeface="Times New Roman"/>
                          <a:sym typeface="Times New Roman"/>
                        </a:rPr>
                        <a:t>JO  - Journal of Retailing and Consumer Services</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latin typeface="Times New Roman"/>
                          <a:ea typeface="Times New Roman"/>
                          <a:cs typeface="Times New Roman"/>
                          <a:sym typeface="Times New Roman"/>
                        </a:rPr>
                        <a:t>ER  - </a:t>
                      </a:r>
                      <a:endParaRPr sz="800" b="0" i="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900"/>
                        <a:buFont typeface="Arial"/>
                        <a:buNone/>
                      </a:pPr>
                      <a:r>
                        <a:rPr lang="en-GB" sz="900" i="0" u="none" strike="noStrike" cap="none">
                          <a:latin typeface="Times New Roman"/>
                          <a:ea typeface="Times New Roman"/>
                          <a:cs typeface="Times New Roman"/>
                          <a:sym typeface="Times New Roman"/>
                        </a:rPr>
                        <a:t>How can small and medium sized enterprises (SMEs) improve their conversion rates when they lack the resources to invest in or maintain a website?</a:t>
                      </a:r>
                      <a:endParaRPr sz="1300"/>
                    </a:p>
                    <a:p>
                      <a:pPr marL="0" marR="0" lvl="0" indent="0" algn="l" rtl="0">
                        <a:lnSpc>
                          <a:spcPct val="100000"/>
                        </a:lnSpc>
                        <a:spcBef>
                          <a:spcPts val="0"/>
                        </a:spcBef>
                        <a:spcAft>
                          <a:spcPts val="0"/>
                        </a:spcAft>
                        <a:buClr>
                          <a:srgbClr val="000000"/>
                        </a:buClr>
                        <a:buSzPts val="900"/>
                        <a:buFont typeface="Arial"/>
                        <a:buNone/>
                      </a:pPr>
                      <a:endParaRPr sz="900" i="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pPr>
                      <a:r>
                        <a:rPr lang="en-GB" sz="900" i="0" u="none" strike="noStrike" cap="none">
                          <a:latin typeface="Times New Roman"/>
                          <a:ea typeface="Times New Roman"/>
                          <a:cs typeface="Times New Roman"/>
                          <a:sym typeface="Times New Roman"/>
                        </a:rPr>
                        <a:t>When websites investments have resulted in low ROI?</a:t>
                      </a:r>
                      <a:endParaRPr sz="900" i="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i="0" u="none" strike="noStrike" cap="none">
                          <a:latin typeface="Times New Roman"/>
                          <a:ea typeface="Times New Roman"/>
                          <a:cs typeface="Times New Roman"/>
                          <a:sym typeface="Times New Roman"/>
                        </a:rPr>
                        <a:t>Independent Variable</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Free Shipping( 0 No - 1 Yes)-It is necessary to include free shipping as a decisive factor in our model for purchase.</a:t>
                      </a:r>
                      <a:endParaRPr sz="1300"/>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Free Returns( 0 No - 1 Yes)-We must include the availability of free returns in our model as it is a crucial factor that customers consider before making a purchase.</a:t>
                      </a:r>
                      <a:endParaRPr sz="1300"/>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Discounts - The influence of discounts on conversion is significant, and we must include it in our original model.</a:t>
                      </a:r>
                      <a:endParaRPr sz="1300"/>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Season( 0 regular - 1 Sales)</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Seasonal fluctuations have a significant impact on sales, so it is essential to include it in our model.</a:t>
                      </a:r>
                      <a:endParaRPr sz="1300"/>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Speed of load (0-100)</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The customer's frustration with E-commerce sites with high loading time is not significant and not important to be included in our model, which is generalized and not specific to any category.</a:t>
                      </a:r>
                      <a:endParaRPr sz="1300"/>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Luxury websites (0 non-brand products ; 1 branded products)-Not Important in our model as our model is genrealized and not specific to any category</a:t>
                      </a:r>
                      <a:endParaRPr sz="1300"/>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Week (0 = Saturday &amp; Sunday - 1 = weekdays, Monday to Friday</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374151"/>
                          </a:solidFill>
                          <a:latin typeface="Times New Roman"/>
                          <a:ea typeface="Times New Roman"/>
                          <a:cs typeface="Times New Roman"/>
                          <a:sym typeface="Times New Roman"/>
                        </a:rPr>
                        <a:t>It is crucial to include weekends as they have a higher conversion rate and even more traffic impressions.</a:t>
                      </a:r>
                      <a:endParaRPr sz="1300"/>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i="0" u="none" strike="noStrike" cap="none">
                          <a:solidFill>
                            <a:srgbClr val="000000"/>
                          </a:solidFill>
                          <a:latin typeface="Times New Roman"/>
                          <a:ea typeface="Times New Roman"/>
                          <a:cs typeface="Times New Roman"/>
                          <a:sym typeface="Times New Roman"/>
                        </a:rPr>
                        <a:t>Dependent Variable</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Conversion Rate (%)</a:t>
                      </a:r>
                      <a:endParaRPr sz="1300"/>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000000"/>
                        </a:solidFill>
                        <a:latin typeface="Times New Roman"/>
                        <a:ea typeface="Times New Roman"/>
                        <a:cs typeface="Times New Roman"/>
                        <a:sym typeface="Times New Roman"/>
                      </a:endParaRPr>
                    </a:p>
                  </a:txBody>
                  <a:tcPr marL="360000" marR="91425" marT="82275" marB="82275"/>
                </a:tc>
                <a:tc>
                  <a:txBody>
                    <a:bodyPr/>
                    <a:lstStyle/>
                    <a:p>
                      <a:pPr marL="76200" marR="0" lvl="0" indent="-25400" algn="l" rtl="0">
                        <a:lnSpc>
                          <a:spcPct val="100000"/>
                        </a:lnSpc>
                        <a:spcBef>
                          <a:spcPts val="0"/>
                        </a:spcBef>
                        <a:spcAft>
                          <a:spcPts val="0"/>
                        </a:spcAft>
                        <a:buClr>
                          <a:srgbClr val="000000"/>
                        </a:buClr>
                        <a:buSzPts val="800"/>
                        <a:buFont typeface="Montserrat"/>
                        <a:buNone/>
                      </a:pPr>
                      <a:endParaRPr sz="900" i="0" u="none" strike="noStrike" cap="none">
                        <a:latin typeface="Times New Roman"/>
                        <a:ea typeface="Times New Roman"/>
                        <a:cs typeface="Times New Roman"/>
                        <a:sym typeface="Times New Roman"/>
                      </a:endParaRPr>
                    </a:p>
                  </a:txBody>
                  <a:tcPr marL="180000" marR="91425" marT="82275" marB="8227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aphicFrame>
        <p:nvGraphicFramePr>
          <p:cNvPr id="126" name="Google Shape;126;p20"/>
          <p:cNvGraphicFramePr/>
          <p:nvPr/>
        </p:nvGraphicFramePr>
        <p:xfrm>
          <a:off x="91440" y="2"/>
          <a:ext cx="3000000" cy="3000000"/>
        </p:xfrm>
        <a:graphic>
          <a:graphicData uri="http://schemas.openxmlformats.org/drawingml/2006/table">
            <a:tbl>
              <a:tblPr>
                <a:noFill/>
                <a:tableStyleId>{C82E5E10-0E16-4A93-80C6-575A6830F59D}</a:tableStyleId>
              </a:tblPr>
              <a:tblGrid>
                <a:gridCol w="2137375">
                  <a:extLst>
                    <a:ext uri="{9D8B030D-6E8A-4147-A177-3AD203B41FA5}">
                      <a16:colId xmlns:a16="http://schemas.microsoft.com/office/drawing/2014/main" val="20000"/>
                    </a:ext>
                  </a:extLst>
                </a:gridCol>
                <a:gridCol w="1167975">
                  <a:extLst>
                    <a:ext uri="{9D8B030D-6E8A-4147-A177-3AD203B41FA5}">
                      <a16:colId xmlns:a16="http://schemas.microsoft.com/office/drawing/2014/main" val="20001"/>
                    </a:ext>
                  </a:extLst>
                </a:gridCol>
                <a:gridCol w="3776550">
                  <a:extLst>
                    <a:ext uri="{9D8B030D-6E8A-4147-A177-3AD203B41FA5}">
                      <a16:colId xmlns:a16="http://schemas.microsoft.com/office/drawing/2014/main" val="20002"/>
                    </a:ext>
                  </a:extLst>
                </a:gridCol>
                <a:gridCol w="1855400">
                  <a:extLst>
                    <a:ext uri="{9D8B030D-6E8A-4147-A177-3AD203B41FA5}">
                      <a16:colId xmlns:a16="http://schemas.microsoft.com/office/drawing/2014/main" val="20003"/>
                    </a:ext>
                  </a:extLst>
                </a:gridCol>
              </a:tblGrid>
              <a:tr h="479250">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Source</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Research Question</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Predictors</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Other Notes</a:t>
                      </a:r>
                      <a:endParaRPr sz="800" b="1" u="none" strike="noStrike" cap="none">
                        <a:latin typeface="Times New Roman"/>
                        <a:ea typeface="Times New Roman"/>
                        <a:cs typeface="Times New Roman"/>
                        <a:sym typeface="Times New Roman"/>
                      </a:endParaRPr>
                    </a:p>
                  </a:txBody>
                  <a:tcPr marL="91425" marR="91425" marT="82275" marB="82275"/>
                </a:tc>
                <a:extLst>
                  <a:ext uri="{0D108BD9-81ED-4DB2-BD59-A6C34878D82A}">
                    <a16:rowId xmlns:a16="http://schemas.microsoft.com/office/drawing/2014/main" val="10000"/>
                  </a:ext>
                </a:extLst>
              </a:tr>
              <a:tr h="4622700">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i="0" u="none" strike="noStrike" cap="none">
                          <a:latin typeface="Times New Roman"/>
                          <a:ea typeface="Times New Roman"/>
                          <a:cs typeface="Times New Roman"/>
                          <a:sym typeface="Times New Roman"/>
                        </a:rPr>
                        <a:t>OLS Regression </a:t>
                      </a:r>
                      <a:endParaRPr sz="1300"/>
                    </a:p>
                    <a:p>
                      <a:pPr marL="0" marR="0" lvl="0" indent="0" algn="l" rtl="0">
                        <a:lnSpc>
                          <a:spcPct val="100000"/>
                        </a:lnSpc>
                        <a:spcBef>
                          <a:spcPts val="0"/>
                        </a:spcBef>
                        <a:spcAft>
                          <a:spcPts val="0"/>
                        </a:spcAft>
                        <a:buClr>
                          <a:srgbClr val="000000"/>
                        </a:buClr>
                        <a:buSzPts val="800"/>
                        <a:buFont typeface="Arial"/>
                        <a:buNone/>
                      </a:pPr>
                      <a:r>
                        <a:rPr lang="en-GB" sz="800" i="0" u="none" strike="noStrike" cap="none">
                          <a:latin typeface="Times New Roman"/>
                          <a:ea typeface="Times New Roman"/>
                          <a:cs typeface="Times New Roman"/>
                          <a:sym typeface="Times New Roman"/>
                        </a:rPr>
                        <a:t>OLS regression with step-wise procedure was used to analyze the impact of independent variables on conversion rates. To account for correlations among data from the same source, we clustered standard errors within six retailers with multiple observations over time.</a:t>
                      </a:r>
                      <a:endParaRPr sz="1300"/>
                    </a:p>
                    <a:p>
                      <a:pPr marL="0" marR="0" lvl="0" indent="0" algn="l" rtl="0">
                        <a:lnSpc>
                          <a:spcPct val="100000"/>
                        </a:lnSpc>
                        <a:spcBef>
                          <a:spcPts val="0"/>
                        </a:spcBef>
                        <a:spcAft>
                          <a:spcPts val="0"/>
                        </a:spcAft>
                        <a:buClr>
                          <a:srgbClr val="000000"/>
                        </a:buClr>
                        <a:buSzPts val="800"/>
                        <a:buFont typeface="Arial"/>
                        <a:buNone/>
                      </a:pPr>
                      <a:endParaRPr sz="800" i="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i="0" u="none" strike="noStrike" cap="none">
                          <a:latin typeface="Times New Roman"/>
                          <a:ea typeface="Times New Roman"/>
                          <a:cs typeface="Times New Roman"/>
                          <a:sym typeface="Times New Roman"/>
                        </a:rPr>
                        <a:t>QCA</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374151"/>
                          </a:solidFill>
                          <a:latin typeface="Times New Roman"/>
                          <a:ea typeface="Times New Roman"/>
                          <a:cs typeface="Times New Roman"/>
                          <a:sym typeface="Times New Roman"/>
                        </a:rPr>
                        <a:t>QCA identifies causal conditions that lead to the outcome of interest. It's useful for our case because conversion factors differ between luxury and non-branded products. Multiple pathways or routes may be better than linear relationships to explore how different factors interact </a:t>
                      </a:r>
                      <a:endParaRPr sz="1300"/>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i="0" u="none" strike="noStrike" cap="none">
                          <a:solidFill>
                            <a:srgbClr val="000000"/>
                          </a:solidFill>
                          <a:latin typeface="Times New Roman"/>
                          <a:ea typeface="Times New Roman"/>
                          <a:cs typeface="Times New Roman"/>
                          <a:sym typeface="Times New Roman"/>
                        </a:rPr>
                        <a:t>QCA Findings</a:t>
                      </a:r>
                      <a:endParaRPr sz="1300"/>
                    </a:p>
                    <a:p>
                      <a:pPr marL="203200" marR="0" lvl="0" indent="-203200" algn="l" rtl="0">
                        <a:lnSpc>
                          <a:spcPct val="100000"/>
                        </a:lnSpc>
                        <a:spcBef>
                          <a:spcPts val="0"/>
                        </a:spcBef>
                        <a:spcAft>
                          <a:spcPts val="0"/>
                        </a:spcAft>
                        <a:buClr>
                          <a:srgbClr val="000000"/>
                        </a:buClr>
                        <a:buSzPts val="800"/>
                        <a:buFont typeface="Arial"/>
                        <a:buAutoNum type="arabicParenR"/>
                      </a:pPr>
                      <a:r>
                        <a:rPr lang="en-GB" sz="800" b="0" i="0" u="none" strike="noStrike" cap="none">
                          <a:solidFill>
                            <a:srgbClr val="000000"/>
                          </a:solidFill>
                          <a:latin typeface="Times New Roman"/>
                          <a:ea typeface="Times New Roman"/>
                          <a:cs typeface="Times New Roman"/>
                          <a:sym typeface="Times New Roman"/>
                        </a:rPr>
                        <a:t>Group-A1</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Coverage Set-f*D*S*h</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Raw Coverage-0.47</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Unique Coverage-0.47</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Solution Consistency-0.976</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(Highest Coverage)</a:t>
                      </a:r>
                      <a:endParaRPr sz="1300"/>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2)Group-A2</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Coverage Set-f*D*L</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Raw Coverage-0.29</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Unique Coverage-0.0.61</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Solution Consistency-0.978</a:t>
                      </a:r>
                      <a:endParaRPr sz="1300"/>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3)Group-B1</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Coverage Set-F*d*S*L*H</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Raw Coverage-0.014</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Unique Coverage-0.014</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Solution Consistency-0.915</a:t>
                      </a:r>
                      <a:endParaRPr sz="1300"/>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4) Group-B2</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Coverage Set-F*s*L*H</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Raw Coverage-0.172</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Unique Coverage-0.023</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Solution Consistency-0.953</a:t>
                      </a:r>
                      <a:endParaRPr sz="800" b="1" i="1" u="none" strike="noStrike" cap="none">
                        <a:solidFill>
                          <a:srgbClr val="000000"/>
                        </a:solidFill>
                        <a:latin typeface="Times New Roman"/>
                        <a:ea typeface="Times New Roman"/>
                        <a:cs typeface="Times New Roman"/>
                        <a:sym typeface="Times New Roman"/>
                      </a:endParaRPr>
                    </a:p>
                  </a:txBody>
                  <a:tcPr marL="360000" marR="91425" marT="82275" marB="82275"/>
                </a:tc>
                <a:tc>
                  <a:txBody>
                    <a:bodyPr/>
                    <a:lstStyle/>
                    <a:p>
                      <a:pPr marL="0" marR="0" lvl="0" indent="0" algn="l" rtl="0">
                        <a:lnSpc>
                          <a:spcPct val="100000"/>
                        </a:lnSpc>
                        <a:spcBef>
                          <a:spcPts val="0"/>
                        </a:spcBef>
                        <a:spcAft>
                          <a:spcPts val="0"/>
                        </a:spcAft>
                        <a:buClr>
                          <a:srgbClr val="000000"/>
                        </a:buClr>
                        <a:buSzPts val="800"/>
                        <a:buFont typeface="Montserrat"/>
                        <a:buNone/>
                      </a:pPr>
                      <a:r>
                        <a:rPr lang="en-GB" sz="800" b="0" i="0" u="none" strike="noStrike" cap="none">
                          <a:solidFill>
                            <a:srgbClr val="374151"/>
                          </a:solidFill>
                          <a:latin typeface="Times New Roman"/>
                          <a:ea typeface="Times New Roman"/>
                          <a:cs typeface="Times New Roman"/>
                          <a:sym typeface="Times New Roman"/>
                        </a:rPr>
                        <a:t>Note: F = free shipping, D = discounts, S = season, L = speed of load, H = luxury products Lowercase letters denote an absent attribute, uppercase letters denote a present attribute Total coverage = 0.474, Solution Consistency = 0.949</a:t>
                      </a:r>
                      <a:endParaRPr sz="800" i="1" u="none" strike="noStrike" cap="none">
                        <a:latin typeface="Times New Roman"/>
                        <a:ea typeface="Times New Roman"/>
                        <a:cs typeface="Times New Roman"/>
                        <a:sym typeface="Times New Roman"/>
                      </a:endParaRPr>
                    </a:p>
                    <a:p>
                      <a:pPr marL="76200" marR="0" lvl="0" indent="-25400" algn="l" rtl="0">
                        <a:lnSpc>
                          <a:spcPct val="100000"/>
                        </a:lnSpc>
                        <a:spcBef>
                          <a:spcPts val="0"/>
                        </a:spcBef>
                        <a:spcAft>
                          <a:spcPts val="0"/>
                        </a:spcAft>
                        <a:buClr>
                          <a:srgbClr val="000000"/>
                        </a:buClr>
                        <a:buSzPts val="800"/>
                        <a:buFont typeface="Montserrat"/>
                        <a:buNone/>
                      </a:pPr>
                      <a:endParaRPr sz="800" u="none" strike="noStrike" cap="none">
                        <a:latin typeface="Times New Roman"/>
                        <a:ea typeface="Times New Roman"/>
                        <a:cs typeface="Times New Roman"/>
                        <a:sym typeface="Times New Roman"/>
                      </a:endParaRPr>
                    </a:p>
                  </a:txBody>
                  <a:tcPr marL="180000" marR="91425" marT="82275" marB="8227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131" name="Google Shape;131;p21"/>
          <p:cNvGraphicFramePr/>
          <p:nvPr/>
        </p:nvGraphicFramePr>
        <p:xfrm>
          <a:off x="91440" y="1"/>
          <a:ext cx="3000000" cy="3000000"/>
        </p:xfrm>
        <a:graphic>
          <a:graphicData uri="http://schemas.openxmlformats.org/drawingml/2006/table">
            <a:tbl>
              <a:tblPr>
                <a:noFill/>
                <a:tableStyleId>{C82E5E10-0E16-4A93-80C6-575A6830F59D}</a:tableStyleId>
              </a:tblPr>
              <a:tblGrid>
                <a:gridCol w="2139150">
                  <a:extLst>
                    <a:ext uri="{9D8B030D-6E8A-4147-A177-3AD203B41FA5}">
                      <a16:colId xmlns:a16="http://schemas.microsoft.com/office/drawing/2014/main" val="20000"/>
                    </a:ext>
                  </a:extLst>
                </a:gridCol>
                <a:gridCol w="1142700">
                  <a:extLst>
                    <a:ext uri="{9D8B030D-6E8A-4147-A177-3AD203B41FA5}">
                      <a16:colId xmlns:a16="http://schemas.microsoft.com/office/drawing/2014/main" val="20001"/>
                    </a:ext>
                  </a:extLst>
                </a:gridCol>
                <a:gridCol w="2428150">
                  <a:extLst>
                    <a:ext uri="{9D8B030D-6E8A-4147-A177-3AD203B41FA5}">
                      <a16:colId xmlns:a16="http://schemas.microsoft.com/office/drawing/2014/main" val="20002"/>
                    </a:ext>
                  </a:extLst>
                </a:gridCol>
                <a:gridCol w="3234650">
                  <a:extLst>
                    <a:ext uri="{9D8B030D-6E8A-4147-A177-3AD203B41FA5}">
                      <a16:colId xmlns:a16="http://schemas.microsoft.com/office/drawing/2014/main" val="20003"/>
                    </a:ext>
                  </a:extLst>
                </a:gridCol>
              </a:tblGrid>
              <a:tr h="517925">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Source</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Research Questions</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Predictors</a:t>
                      </a:r>
                      <a:endParaRPr sz="800" b="1"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Other Notes</a:t>
                      </a:r>
                      <a:endParaRPr sz="800" b="1" u="none" strike="noStrike" cap="none">
                        <a:latin typeface="Times New Roman"/>
                        <a:ea typeface="Times New Roman"/>
                        <a:cs typeface="Times New Roman"/>
                        <a:sym typeface="Times New Roman"/>
                      </a:endParaRPr>
                    </a:p>
                  </a:txBody>
                  <a:tcPr marL="91425" marR="91425" marT="82275" marB="82275"/>
                </a:tc>
                <a:extLst>
                  <a:ext uri="{0D108BD9-81ED-4DB2-BD59-A6C34878D82A}">
                    <a16:rowId xmlns:a16="http://schemas.microsoft.com/office/drawing/2014/main" val="10000"/>
                  </a:ext>
                </a:extLst>
              </a:tr>
              <a:tr h="4351250">
                <a:tc>
                  <a:txBody>
                    <a:bodyPr/>
                    <a:lstStyle/>
                    <a:p>
                      <a:pPr marL="0" marR="0" lvl="0" indent="0" algn="l" rtl="0">
                        <a:lnSpc>
                          <a:spcPct val="100000"/>
                        </a:lnSpc>
                        <a:spcBef>
                          <a:spcPts val="0"/>
                        </a:spcBef>
                        <a:spcAft>
                          <a:spcPts val="0"/>
                        </a:spcAft>
                        <a:buClr>
                          <a:srgbClr val="000000"/>
                        </a:buClr>
                        <a:buSzPts val="800"/>
                        <a:buFont typeface="Arial"/>
                        <a:buNone/>
                      </a:pPr>
                      <a:r>
                        <a:rPr lang="en-GB" sz="800" u="none" strike="noStrike" cap="none">
                          <a:latin typeface="Times New Roman"/>
                          <a:ea typeface="Times New Roman"/>
                          <a:cs typeface="Times New Roman"/>
                          <a:sym typeface="Times New Roman"/>
                        </a:rPr>
                        <a:t>Analyzing conversion rates in online hotel booking.</a:t>
                      </a:r>
                      <a:endParaRPr sz="1300"/>
                    </a:p>
                    <a:p>
                      <a:pPr marL="0" marR="0" lvl="0" indent="0" algn="l" rtl="0">
                        <a:lnSpc>
                          <a:spcPct val="100000"/>
                        </a:lnSpc>
                        <a:spcBef>
                          <a:spcPts val="0"/>
                        </a:spcBef>
                        <a:spcAft>
                          <a:spcPts val="0"/>
                        </a:spcAft>
                        <a:buClr>
                          <a:srgbClr val="000000"/>
                        </a:buClr>
                        <a:buSzPts val="800"/>
                        <a:buFont typeface="Arial"/>
                        <a:buNone/>
                      </a:pPr>
                      <a:r>
                        <a:rPr lang="en-GB" sz="800" u="none" strike="noStrike" cap="none">
                          <a:latin typeface="Times New Roman"/>
                          <a:ea typeface="Times New Roman"/>
                          <a:cs typeface="Times New Roman"/>
                          <a:sym typeface="Times New Roman"/>
                        </a:rPr>
                        <a:t>The role of customer reviews, recommendations and rank order in search listings.</a:t>
                      </a:r>
                      <a:endParaRPr sz="1300"/>
                    </a:p>
                    <a:p>
                      <a:pPr marL="0" marR="0" lvl="0" indent="0" algn="l" rtl="0">
                        <a:lnSpc>
                          <a:spcPct val="100000"/>
                        </a:lnSpc>
                        <a:spcBef>
                          <a:spcPts val="0"/>
                        </a:spcBef>
                        <a:spcAft>
                          <a:spcPts val="0"/>
                        </a:spcAft>
                        <a:buClr>
                          <a:srgbClr val="000000"/>
                        </a:buClr>
                        <a:buSzPts val="800"/>
                        <a:buFont typeface="Arial"/>
                        <a:buNone/>
                      </a:pP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Asunur Cezar and Hulisi Ögˇüt</a:t>
                      </a:r>
                      <a:endParaRPr sz="800" b="1"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Department of Business Administration,</a:t>
                      </a:r>
                      <a:endParaRPr sz="1300"/>
                    </a:p>
                    <a:p>
                      <a:pPr marL="0" marR="0" lvl="0" indent="0" algn="l" rtl="0">
                        <a:lnSpc>
                          <a:spcPct val="100000"/>
                        </a:lnSpc>
                        <a:spcBef>
                          <a:spcPts val="0"/>
                        </a:spcBef>
                        <a:spcAft>
                          <a:spcPts val="0"/>
                        </a:spcAft>
                        <a:buClr>
                          <a:srgbClr val="000000"/>
                        </a:buClr>
                        <a:buSzPts val="800"/>
                        <a:buFont typeface="Arial"/>
                        <a:buNone/>
                      </a:pPr>
                      <a:r>
                        <a:rPr lang="en-GB" sz="800" b="1" u="none" strike="noStrike" cap="none">
                          <a:latin typeface="Times New Roman"/>
                          <a:ea typeface="Times New Roman"/>
                          <a:cs typeface="Times New Roman"/>
                          <a:sym typeface="Times New Roman"/>
                        </a:rPr>
                        <a:t>TOBB University of Economics and Technology, Ankara, Turkey</a:t>
                      </a:r>
                      <a:endParaRPr sz="1300"/>
                    </a:p>
                    <a:p>
                      <a:pPr marL="0" marR="0" lvl="0" indent="0" algn="l" rtl="0">
                        <a:lnSpc>
                          <a:spcPct val="100000"/>
                        </a:lnSpc>
                        <a:spcBef>
                          <a:spcPts val="0"/>
                        </a:spcBef>
                        <a:spcAft>
                          <a:spcPts val="0"/>
                        </a:spcAft>
                        <a:buClr>
                          <a:srgbClr val="000000"/>
                        </a:buClr>
                        <a:buSzPts val="800"/>
                        <a:buFont typeface="Arial"/>
                        <a:buNone/>
                      </a:pP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endParaRPr sz="80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u="none" strike="noStrike" cap="none">
                          <a:latin typeface="Times New Roman"/>
                          <a:ea typeface="Times New Roman"/>
                          <a:cs typeface="Times New Roman"/>
                          <a:sym typeface="Times New Roman"/>
                        </a:rPr>
                        <a:t>What is the effect of three primary technologies (review rating, recommendation, and search listings) on the conversion of browsing customers into actual buyers?</a:t>
                      </a:r>
                      <a:endParaRPr sz="800" u="none" strike="noStrike" cap="none">
                        <a:latin typeface="Times New Roman"/>
                        <a:ea typeface="Times New Roman"/>
                        <a:cs typeface="Times New Roman"/>
                        <a:sym typeface="Times New Roman"/>
                      </a:endParaRPr>
                    </a:p>
                  </a:txBody>
                  <a:tcPr marL="91425" marR="91425" marT="82275" marB="82275"/>
                </a:tc>
                <a:tc>
                  <a:txBody>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Times New Roman"/>
                          <a:ea typeface="Times New Roman"/>
                          <a:cs typeface="Times New Roman"/>
                          <a:sym typeface="Times New Roman"/>
                        </a:rPr>
                        <a:t>Y- Conversion rate</a:t>
                      </a:r>
                      <a:endParaRPr sz="1300"/>
                    </a:p>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Times New Roman"/>
                          <a:ea typeface="Times New Roman"/>
                          <a:cs typeface="Times New Roman"/>
                          <a:sym typeface="Times New Roman"/>
                        </a:rPr>
                        <a:t>X – Price,</a:t>
                      </a:r>
                      <a:endParaRPr sz="1300"/>
                    </a:p>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Times New Roman"/>
                          <a:ea typeface="Times New Roman"/>
                          <a:cs typeface="Times New Roman"/>
                          <a:sym typeface="Times New Roman"/>
                        </a:rPr>
                        <a:t>Rank,</a:t>
                      </a:r>
                      <a:endParaRPr sz="1300"/>
                    </a:p>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Times New Roman"/>
                          <a:ea typeface="Times New Roman"/>
                          <a:cs typeface="Times New Roman"/>
                          <a:sym typeface="Times New Roman"/>
                        </a:rPr>
                        <a:t>Recommendation Number,</a:t>
                      </a:r>
                      <a:endParaRPr sz="1300"/>
                    </a:p>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Times New Roman"/>
                          <a:ea typeface="Times New Roman"/>
                          <a:cs typeface="Times New Roman"/>
                          <a:sym typeface="Times New Roman"/>
                        </a:rPr>
                        <a:t>Location rating,</a:t>
                      </a:r>
                      <a:endParaRPr sz="1300"/>
                    </a:p>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Times New Roman"/>
                          <a:ea typeface="Times New Roman"/>
                          <a:cs typeface="Times New Roman"/>
                          <a:sym typeface="Times New Roman"/>
                        </a:rPr>
                        <a:t>Service Rating,</a:t>
                      </a:r>
                      <a:endParaRPr sz="1300"/>
                    </a:p>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Times New Roman"/>
                          <a:ea typeface="Times New Roman"/>
                          <a:cs typeface="Times New Roman"/>
                          <a:sym typeface="Times New Roman"/>
                        </a:rPr>
                        <a:t>City.</a:t>
                      </a:r>
                      <a:endParaRPr sz="1300"/>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Times New Roman"/>
                          <a:ea typeface="Times New Roman"/>
                          <a:cs typeface="Times New Roman"/>
                          <a:sym typeface="Times New Roman"/>
                        </a:rPr>
                        <a:t>How the Independent Variables are obtained:</a:t>
                      </a:r>
                      <a:endParaRPr sz="1300"/>
                    </a:p>
                    <a:p>
                      <a:pPr marL="152400" marR="0" lvl="0" indent="-146050" algn="l" rtl="0">
                        <a:lnSpc>
                          <a:spcPct val="100000"/>
                        </a:lnSpc>
                        <a:spcBef>
                          <a:spcPts val="0"/>
                        </a:spcBef>
                        <a:spcAft>
                          <a:spcPts val="0"/>
                        </a:spcAft>
                        <a:buClr>
                          <a:srgbClr val="000000"/>
                        </a:buClr>
                        <a:buSzPts val="900"/>
                        <a:buFont typeface="Arial"/>
                        <a:buChar char="•"/>
                      </a:pPr>
                      <a:r>
                        <a:rPr lang="en-GB" sz="900" b="0" i="0" u="none" strike="noStrike" cap="none">
                          <a:solidFill>
                            <a:srgbClr val="000000"/>
                          </a:solidFill>
                          <a:latin typeface="Times New Roman"/>
                          <a:ea typeface="Times New Roman"/>
                          <a:cs typeface="Times New Roman"/>
                          <a:sym typeface="Times New Roman"/>
                        </a:rPr>
                        <a:t>Using factor analysis on </a:t>
                      </a:r>
                      <a:r>
                        <a:rPr lang="en-GB" sz="900" b="1" i="0" u="none" strike="noStrike" cap="none">
                          <a:solidFill>
                            <a:srgbClr val="000000"/>
                          </a:solidFill>
                          <a:latin typeface="Times New Roman"/>
                          <a:ea typeface="Times New Roman"/>
                          <a:cs typeface="Times New Roman"/>
                          <a:sym typeface="Times New Roman"/>
                        </a:rPr>
                        <a:t>Customer review ratings</a:t>
                      </a:r>
                      <a:r>
                        <a:rPr lang="en-GB" sz="900" b="0" i="0" u="none" strike="noStrike" cap="none">
                          <a:solidFill>
                            <a:srgbClr val="000000"/>
                          </a:solidFill>
                          <a:latin typeface="Times New Roman"/>
                          <a:ea typeface="Times New Roman"/>
                          <a:cs typeface="Times New Roman"/>
                          <a:sym typeface="Times New Roman"/>
                        </a:rPr>
                        <a:t>, they are categorized into factors namely </a:t>
                      </a:r>
                      <a:r>
                        <a:rPr lang="en-GB" sz="900" b="1" i="0" u="none" strike="noStrike" cap="none">
                          <a:solidFill>
                            <a:srgbClr val="000000"/>
                          </a:solidFill>
                          <a:latin typeface="Times New Roman"/>
                          <a:ea typeface="Times New Roman"/>
                          <a:cs typeface="Times New Roman"/>
                          <a:sym typeface="Times New Roman"/>
                        </a:rPr>
                        <a:t>service rating</a:t>
                      </a:r>
                      <a:r>
                        <a:rPr lang="en-GB" sz="900" b="0" i="0" u="none" strike="noStrike" cap="none">
                          <a:solidFill>
                            <a:srgbClr val="000000"/>
                          </a:solidFill>
                          <a:latin typeface="Times New Roman"/>
                          <a:ea typeface="Times New Roman"/>
                          <a:cs typeface="Times New Roman"/>
                          <a:sym typeface="Times New Roman"/>
                        </a:rPr>
                        <a:t>(performance of hotel) </a:t>
                      </a:r>
                      <a:r>
                        <a:rPr lang="en-GB" sz="900" b="1" i="0" u="none" strike="noStrike" cap="none">
                          <a:solidFill>
                            <a:srgbClr val="000000"/>
                          </a:solidFill>
                          <a:latin typeface="Times New Roman"/>
                          <a:ea typeface="Times New Roman"/>
                          <a:cs typeface="Times New Roman"/>
                          <a:sym typeface="Times New Roman"/>
                        </a:rPr>
                        <a:t>and location rating</a:t>
                      </a:r>
                      <a:r>
                        <a:rPr lang="en-GB" sz="900" b="0" i="0" u="none" strike="noStrike" cap="none">
                          <a:solidFill>
                            <a:srgbClr val="000000"/>
                          </a:solidFill>
                          <a:latin typeface="Times New Roman"/>
                          <a:ea typeface="Times New Roman"/>
                          <a:cs typeface="Times New Roman"/>
                          <a:sym typeface="Times New Roman"/>
                        </a:rPr>
                        <a:t>(average rating for hotel's location).</a:t>
                      </a:r>
                      <a:endParaRPr sz="1300"/>
                    </a:p>
                    <a:p>
                      <a:pPr marL="152400" marR="0" lvl="0" indent="-146050" algn="l" rtl="0">
                        <a:lnSpc>
                          <a:spcPct val="100000"/>
                        </a:lnSpc>
                        <a:spcBef>
                          <a:spcPts val="0"/>
                        </a:spcBef>
                        <a:spcAft>
                          <a:spcPts val="0"/>
                        </a:spcAft>
                        <a:buClr>
                          <a:srgbClr val="000000"/>
                        </a:buClr>
                        <a:buSzPts val="900"/>
                        <a:buFont typeface="Arial"/>
                        <a:buChar char="•"/>
                      </a:pPr>
                      <a:r>
                        <a:rPr lang="en-GB" sz="900" b="0" i="0" u="none" strike="noStrike" cap="none">
                          <a:solidFill>
                            <a:srgbClr val="000000"/>
                          </a:solidFill>
                          <a:latin typeface="Times New Roman"/>
                          <a:ea typeface="Times New Roman"/>
                          <a:cs typeface="Times New Roman"/>
                          <a:sym typeface="Times New Roman"/>
                        </a:rPr>
                        <a:t>Each </a:t>
                      </a:r>
                      <a:r>
                        <a:rPr lang="en-GB" sz="900" b="1" i="0" u="none" strike="noStrike" cap="none">
                          <a:solidFill>
                            <a:srgbClr val="000000"/>
                          </a:solidFill>
                          <a:latin typeface="Times New Roman"/>
                          <a:ea typeface="Times New Roman"/>
                          <a:cs typeface="Times New Roman"/>
                          <a:sym typeface="Times New Roman"/>
                        </a:rPr>
                        <a:t>hotel’s rank </a:t>
                      </a:r>
                      <a:r>
                        <a:rPr lang="en-GB" sz="900" b="0" i="0" u="none" strike="noStrike" cap="none">
                          <a:solidFill>
                            <a:srgbClr val="000000"/>
                          </a:solidFill>
                          <a:latin typeface="Times New Roman"/>
                          <a:ea typeface="Times New Roman"/>
                          <a:cs typeface="Times New Roman"/>
                          <a:sym typeface="Times New Roman"/>
                        </a:rPr>
                        <a:t>was collected from default search listings in 10-minute intervals and collected the </a:t>
                      </a:r>
                      <a:r>
                        <a:rPr lang="en-GB" sz="900" b="1" i="0" u="none" strike="noStrike" cap="none">
                          <a:solidFill>
                            <a:srgbClr val="000000"/>
                          </a:solidFill>
                          <a:latin typeface="Times New Roman"/>
                          <a:ea typeface="Times New Roman"/>
                          <a:cs typeface="Times New Roman"/>
                          <a:sym typeface="Times New Roman"/>
                        </a:rPr>
                        <a:t>number of recommendations</a:t>
                      </a:r>
                      <a:r>
                        <a:rPr lang="en-GB" sz="900" b="0" i="0" u="none" strike="noStrike" cap="none">
                          <a:solidFill>
                            <a:srgbClr val="000000"/>
                          </a:solidFill>
                          <a:latin typeface="Times New Roman"/>
                          <a:ea typeface="Times New Roman"/>
                          <a:cs typeface="Times New Roman"/>
                          <a:sym typeface="Times New Roman"/>
                        </a:rPr>
                        <a:t> in eight-hour intervals.</a:t>
                      </a:r>
                      <a:endParaRPr sz="1300"/>
                    </a:p>
                    <a:p>
                      <a:pPr marL="152400" marR="0" lvl="0" indent="-146050" algn="l" rtl="0">
                        <a:lnSpc>
                          <a:spcPct val="100000"/>
                        </a:lnSpc>
                        <a:spcBef>
                          <a:spcPts val="0"/>
                        </a:spcBef>
                        <a:spcAft>
                          <a:spcPts val="0"/>
                        </a:spcAft>
                        <a:buClr>
                          <a:srgbClr val="000000"/>
                        </a:buClr>
                        <a:buSzPts val="900"/>
                        <a:buFont typeface="Arial"/>
                        <a:buChar char="•"/>
                      </a:pPr>
                      <a:r>
                        <a:rPr lang="en-GB" sz="900" b="0" i="0" u="none" strike="noStrike" cap="none">
                          <a:solidFill>
                            <a:srgbClr val="000000"/>
                          </a:solidFill>
                          <a:latin typeface="Times New Roman"/>
                          <a:ea typeface="Times New Roman"/>
                          <a:cs typeface="Times New Roman"/>
                          <a:sym typeface="Times New Roman"/>
                        </a:rPr>
                        <a:t>Other variables include </a:t>
                      </a:r>
                      <a:r>
                        <a:rPr lang="en-GB" sz="900" b="1" i="0" u="none" strike="noStrike" cap="none">
                          <a:solidFill>
                            <a:srgbClr val="000000"/>
                          </a:solidFill>
                          <a:latin typeface="Times New Roman"/>
                          <a:ea typeface="Times New Roman"/>
                          <a:cs typeface="Times New Roman"/>
                          <a:sym typeface="Times New Roman"/>
                        </a:rPr>
                        <a:t>Price, star rating and no of rooms.</a:t>
                      </a:r>
                      <a:endParaRPr sz="1300"/>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Times New Roman"/>
                        <a:ea typeface="Times New Roman"/>
                        <a:cs typeface="Times New Roman"/>
                        <a:sym typeface="Times New Roman"/>
                      </a:endParaRPr>
                    </a:p>
                    <a:p>
                      <a:pPr marL="152400" marR="0" lvl="0" indent="-88900" algn="l" rtl="0">
                        <a:lnSpc>
                          <a:spcPct val="100000"/>
                        </a:lnSpc>
                        <a:spcBef>
                          <a:spcPts val="0"/>
                        </a:spcBef>
                        <a:spcAft>
                          <a:spcPts val="0"/>
                        </a:spcAft>
                        <a:buClr>
                          <a:srgbClr val="000000"/>
                        </a:buClr>
                        <a:buSzPts val="900"/>
                        <a:buFont typeface="Arial"/>
                        <a:buNone/>
                      </a:pPr>
                      <a:endParaRPr sz="900" b="0" i="0" u="none" strike="noStrike" cap="none">
                        <a:latin typeface="Times New Roman"/>
                        <a:ea typeface="Times New Roman"/>
                        <a:cs typeface="Times New Roman"/>
                        <a:sym typeface="Times New Roman"/>
                      </a:endParaRPr>
                    </a:p>
                    <a:p>
                      <a:pPr marL="152400" marR="0" lvl="0" indent="-88900" algn="l" rtl="0">
                        <a:lnSpc>
                          <a:spcPct val="100000"/>
                        </a:lnSpc>
                        <a:spcBef>
                          <a:spcPts val="0"/>
                        </a:spcBef>
                        <a:spcAft>
                          <a:spcPts val="0"/>
                        </a:spcAft>
                        <a:buClr>
                          <a:srgbClr val="000000"/>
                        </a:buClr>
                        <a:buSzPts val="900"/>
                        <a:buFont typeface="Arial"/>
                        <a:buNone/>
                      </a:pPr>
                      <a:endParaRPr sz="900" b="0" i="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700"/>
                        <a:buFont typeface="Arial"/>
                        <a:buNone/>
                      </a:pPr>
                      <a:endParaRPr sz="700" b="1" i="1" u="none" strike="noStrike" cap="none">
                        <a:solidFill>
                          <a:srgbClr val="000000"/>
                        </a:solidFill>
                        <a:latin typeface="Times New Roman"/>
                        <a:ea typeface="Times New Roman"/>
                        <a:cs typeface="Times New Roman"/>
                        <a:sym typeface="Times New Roman"/>
                      </a:endParaRPr>
                    </a:p>
                  </a:txBody>
                  <a:tcPr marL="360000" marR="91425" marT="82275" marB="82275"/>
                </a:tc>
                <a:tc>
                  <a:txBody>
                    <a:bodyPr/>
                    <a:lstStyle/>
                    <a:p>
                      <a:pPr marL="0" marR="0" lvl="0" indent="0" algn="l" rtl="0">
                        <a:lnSpc>
                          <a:spcPct val="100000"/>
                        </a:lnSpc>
                        <a:spcBef>
                          <a:spcPts val="0"/>
                        </a:spcBef>
                        <a:spcAft>
                          <a:spcPts val="0"/>
                        </a:spcAft>
                        <a:buClr>
                          <a:srgbClr val="000000"/>
                        </a:buClr>
                        <a:buSzPts val="800"/>
                        <a:buFont typeface="Arial"/>
                        <a:buNone/>
                      </a:pPr>
                      <a:r>
                        <a:rPr lang="en-GB" sz="800" b="1" i="0" u="none" strike="noStrike" cap="none">
                          <a:solidFill>
                            <a:srgbClr val="000000"/>
                          </a:solidFill>
                          <a:latin typeface="Times New Roman"/>
                          <a:ea typeface="Times New Roman"/>
                          <a:cs typeface="Times New Roman"/>
                          <a:sym typeface="Times New Roman"/>
                        </a:rPr>
                        <a:t>Findings:</a:t>
                      </a:r>
                      <a:endParaRPr sz="1300"/>
                    </a:p>
                    <a:p>
                      <a:pPr marL="152400" marR="0" lvl="0" indent="-152400" algn="l" rtl="0">
                        <a:lnSpc>
                          <a:spcPct val="100000"/>
                        </a:lnSpc>
                        <a:spcBef>
                          <a:spcPts val="0"/>
                        </a:spcBef>
                        <a:spcAft>
                          <a:spcPts val="0"/>
                        </a:spcAft>
                        <a:buClr>
                          <a:srgbClr val="000000"/>
                        </a:buClr>
                        <a:buSzPts val="800"/>
                        <a:buFont typeface="Arial"/>
                        <a:buChar char="•"/>
                      </a:pPr>
                      <a:r>
                        <a:rPr lang="en-GB" sz="800" b="1" i="0" u="none" strike="noStrike" cap="none">
                          <a:solidFill>
                            <a:srgbClr val="000000"/>
                          </a:solidFill>
                          <a:latin typeface="Times New Roman"/>
                          <a:ea typeface="Times New Roman"/>
                          <a:cs typeface="Times New Roman"/>
                          <a:sym typeface="Times New Roman"/>
                        </a:rPr>
                        <a:t>customers value location rating more than both star rating and service rating </a:t>
                      </a:r>
                      <a:r>
                        <a:rPr lang="en-GB" sz="800" b="0" i="0" u="none" strike="noStrike" cap="none">
                          <a:solidFill>
                            <a:srgbClr val="000000"/>
                          </a:solidFill>
                          <a:latin typeface="Times New Roman"/>
                          <a:ea typeface="Times New Roman"/>
                          <a:cs typeface="Times New Roman"/>
                          <a:sym typeface="Times New Roman"/>
                        </a:rPr>
                        <a:t>in their hotel booking decisions.</a:t>
                      </a:r>
                      <a:endParaRPr sz="1300"/>
                    </a:p>
                    <a:p>
                      <a:pPr marL="152400" marR="0" lvl="0" indent="-152400" algn="l" rtl="0">
                        <a:lnSpc>
                          <a:spcPct val="100000"/>
                        </a:lnSpc>
                        <a:spcBef>
                          <a:spcPts val="0"/>
                        </a:spcBef>
                        <a:spcAft>
                          <a:spcPts val="0"/>
                        </a:spcAft>
                        <a:buClr>
                          <a:srgbClr val="000000"/>
                        </a:buClr>
                        <a:buSzPts val="800"/>
                        <a:buFont typeface="Arial"/>
                        <a:buChar char="•"/>
                      </a:pPr>
                      <a:r>
                        <a:rPr lang="en-GB" sz="800" b="0" i="0" u="none" strike="noStrike" cap="none">
                          <a:solidFill>
                            <a:srgbClr val="000000"/>
                          </a:solidFill>
                          <a:latin typeface="Times New Roman"/>
                          <a:ea typeface="Times New Roman"/>
                          <a:cs typeface="Times New Roman"/>
                          <a:sym typeface="Times New Roman"/>
                        </a:rPr>
                        <a:t>Rank (0.18%) and recommendations (0.05%) have positive significance on click conversion  rates.</a:t>
                      </a:r>
                      <a:endParaRPr sz="1300"/>
                    </a:p>
                    <a:p>
                      <a:pPr marL="152400" marR="0" lvl="0" indent="-152400" algn="l" rtl="0">
                        <a:lnSpc>
                          <a:spcPct val="100000"/>
                        </a:lnSpc>
                        <a:spcBef>
                          <a:spcPts val="0"/>
                        </a:spcBef>
                        <a:spcAft>
                          <a:spcPts val="0"/>
                        </a:spcAft>
                        <a:buClr>
                          <a:srgbClr val="000000"/>
                        </a:buClr>
                        <a:buSzPts val="800"/>
                        <a:buFont typeface="Arial"/>
                        <a:buChar char="•"/>
                      </a:pPr>
                      <a:r>
                        <a:rPr lang="en-GB" sz="800" b="1" i="0" u="none" strike="noStrike" cap="none">
                          <a:solidFill>
                            <a:srgbClr val="000000"/>
                          </a:solidFill>
                          <a:latin typeface="Times New Roman"/>
                          <a:ea typeface="Times New Roman"/>
                          <a:cs typeface="Times New Roman"/>
                          <a:sym typeface="Times New Roman"/>
                        </a:rPr>
                        <a:t>High numbers of recommendations mitigate the adverse impact of a low rank in search listings </a:t>
                      </a:r>
                      <a:r>
                        <a:rPr lang="en-GB" sz="800" b="0" i="0" u="none" strike="noStrike" cap="none">
                          <a:solidFill>
                            <a:srgbClr val="000000"/>
                          </a:solidFill>
                          <a:latin typeface="Times New Roman"/>
                          <a:ea typeface="Times New Roman"/>
                          <a:cs typeface="Times New Roman"/>
                          <a:sym typeface="Times New Roman"/>
                        </a:rPr>
                        <a:t>on conversion rate</a:t>
                      </a:r>
                      <a:endParaRPr sz="1300"/>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800"/>
                        <a:buFont typeface="Arial"/>
                        <a:buNone/>
                      </a:pPr>
                      <a:r>
                        <a:rPr lang="en-GB" sz="800" b="1" i="0" u="none" strike="noStrike" cap="none">
                          <a:solidFill>
                            <a:schemeClr val="dk1"/>
                          </a:solidFill>
                          <a:latin typeface="Times New Roman"/>
                          <a:ea typeface="Times New Roman"/>
                          <a:cs typeface="Times New Roman"/>
                          <a:sym typeface="Times New Roman"/>
                        </a:rPr>
                        <a:t>Logistic regression </a:t>
                      </a:r>
                      <a:r>
                        <a:rPr lang="en-GB" sz="800" b="0" i="0" u="none" strike="noStrike" cap="none">
                          <a:solidFill>
                            <a:schemeClr val="dk1"/>
                          </a:solidFill>
                          <a:latin typeface="Times New Roman"/>
                          <a:ea typeface="Times New Roman"/>
                          <a:cs typeface="Times New Roman"/>
                          <a:sym typeface="Times New Roman"/>
                        </a:rPr>
                        <a:t>is used in this analysis</a:t>
                      </a:r>
                      <a:endParaRPr sz="1300"/>
                    </a:p>
                    <a:p>
                      <a:pPr marL="152400" marR="0" lvl="0" indent="-101600" algn="l" rtl="0">
                        <a:lnSpc>
                          <a:spcPct val="100000"/>
                        </a:lnSpc>
                        <a:spcBef>
                          <a:spcPts val="0"/>
                        </a:spcBef>
                        <a:spcAft>
                          <a:spcPts val="0"/>
                        </a:spcAft>
                        <a:buClr>
                          <a:srgbClr val="000000"/>
                        </a:buClr>
                        <a:buSzPts val="800"/>
                        <a:buFont typeface="Arial"/>
                        <a:buNone/>
                      </a:pPr>
                      <a:endParaRPr sz="800" b="1" i="0" u="none" strike="noStrike" cap="none">
                        <a:solidFill>
                          <a:schemeClr val="dk1"/>
                        </a:solidFill>
                        <a:latin typeface="Times New Roman"/>
                        <a:ea typeface="Times New Roman"/>
                        <a:cs typeface="Times New Roman"/>
                        <a:sym typeface="Times New Roman"/>
                      </a:endParaRPr>
                    </a:p>
                    <a:p>
                      <a:pPr marL="152400" marR="0" lvl="0" indent="-152400" algn="l" rtl="0">
                        <a:lnSpc>
                          <a:spcPct val="100000"/>
                        </a:lnSpc>
                        <a:spcBef>
                          <a:spcPts val="0"/>
                        </a:spcBef>
                        <a:spcAft>
                          <a:spcPts val="0"/>
                        </a:spcAft>
                        <a:buClr>
                          <a:srgbClr val="000000"/>
                        </a:buClr>
                        <a:buSzPts val="800"/>
                        <a:buFont typeface="Arial"/>
                        <a:buChar char="•"/>
                      </a:pPr>
                      <a:r>
                        <a:rPr lang="en-GB" sz="800" b="1" i="0" u="none" strike="noStrike" cap="none">
                          <a:solidFill>
                            <a:schemeClr val="dk1"/>
                          </a:solidFill>
                          <a:latin typeface="Times New Roman"/>
                          <a:ea typeface="Times New Roman"/>
                          <a:cs typeface="Times New Roman"/>
                          <a:sym typeface="Times New Roman"/>
                        </a:rPr>
                        <a:t>Beta distribution </a:t>
                      </a:r>
                      <a:r>
                        <a:rPr lang="en-GB" sz="800" b="0" i="0" u="none" strike="noStrike" cap="none">
                          <a:solidFill>
                            <a:schemeClr val="dk1"/>
                          </a:solidFill>
                          <a:latin typeface="Times New Roman"/>
                          <a:ea typeface="Times New Roman"/>
                          <a:cs typeface="Times New Roman"/>
                          <a:sym typeface="Times New Roman"/>
                        </a:rPr>
                        <a:t>is used because studies show that it provides good results for fractional data i.e., y variable is between 0 and 1. A more explanation on it can be included.</a:t>
                      </a:r>
                      <a:endParaRPr sz="1300"/>
                    </a:p>
                    <a:p>
                      <a:pPr marL="152400" marR="0" lvl="0" indent="-152400" algn="l" rtl="0">
                        <a:lnSpc>
                          <a:spcPct val="100000"/>
                        </a:lnSpc>
                        <a:spcBef>
                          <a:spcPts val="0"/>
                        </a:spcBef>
                        <a:spcAft>
                          <a:spcPts val="0"/>
                        </a:spcAft>
                        <a:buClr>
                          <a:srgbClr val="000000"/>
                        </a:buClr>
                        <a:buSzPts val="800"/>
                        <a:buFont typeface="Arial"/>
                        <a:buChar char="•"/>
                      </a:pPr>
                      <a:r>
                        <a:rPr lang="en-GB" sz="800" b="1" i="0" u="none" strike="noStrike" cap="none">
                          <a:solidFill>
                            <a:schemeClr val="dk1"/>
                          </a:solidFill>
                          <a:latin typeface="Times New Roman"/>
                          <a:ea typeface="Times New Roman"/>
                          <a:cs typeface="Times New Roman"/>
                          <a:sym typeface="Times New Roman"/>
                        </a:rPr>
                        <a:t>factor analysis </a:t>
                      </a:r>
                      <a:r>
                        <a:rPr lang="en-GB" sz="800" b="0" i="0" u="none" strike="noStrike" cap="none">
                          <a:solidFill>
                            <a:schemeClr val="dk1"/>
                          </a:solidFill>
                          <a:latin typeface="Times New Roman"/>
                          <a:ea typeface="Times New Roman"/>
                          <a:cs typeface="Times New Roman"/>
                          <a:sym typeface="Times New Roman"/>
                        </a:rPr>
                        <a:t>is performed on customer ratings to diminish large no of variables into a fewer no of factors. A more detailed methodology on factory analysis could be included.</a:t>
                      </a:r>
                      <a:endParaRPr sz="1300"/>
                    </a:p>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Times New Roman"/>
                          <a:ea typeface="Times New Roman"/>
                          <a:cs typeface="Times New Roman"/>
                          <a:sym typeface="Times New Roman"/>
                        </a:rPr>
                        <a:t>.</a:t>
                      </a:r>
                      <a:endParaRPr sz="1300"/>
                    </a:p>
                    <a:p>
                      <a:pPr marL="152400" marR="0" lvl="0" indent="-101600" algn="l" rtl="0">
                        <a:lnSpc>
                          <a:spcPct val="100000"/>
                        </a:lnSpc>
                        <a:spcBef>
                          <a:spcPts val="0"/>
                        </a:spcBef>
                        <a:spcAft>
                          <a:spcPts val="0"/>
                        </a:spcAft>
                        <a:buClr>
                          <a:srgbClr val="000000"/>
                        </a:buClr>
                        <a:buSzPts val="800"/>
                        <a:buFont typeface="Arial"/>
                        <a:buNone/>
                      </a:pPr>
                      <a:endParaRPr sz="800" u="none" strike="noStrike" cap="none">
                        <a:solidFill>
                          <a:schemeClr val="dk1"/>
                        </a:solidFill>
                        <a:latin typeface="Times New Roman"/>
                        <a:ea typeface="Times New Roman"/>
                        <a:cs typeface="Times New Roman"/>
                        <a:sym typeface="Times New Roman"/>
                      </a:endParaRPr>
                    </a:p>
                  </a:txBody>
                  <a:tcPr marL="180000" marR="91425" marT="82275" marB="8227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4462</Words>
  <Application>Microsoft Office PowerPoint</Application>
  <PresentationFormat>On-screen Show (16:9)</PresentationFormat>
  <Paragraphs>487</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Roboto</vt:lpstr>
      <vt:lpstr>Times New Roman</vt:lpstr>
      <vt:lpstr>Calibri</vt:lpstr>
      <vt:lpstr>Montserrat</vt:lpstr>
      <vt:lpstr>Courier New</vt:lpstr>
      <vt:lpstr>Arial</vt:lpstr>
      <vt:lpstr>Geometric</vt:lpstr>
      <vt:lpstr>Predicting Click Conversion Rate</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 – South East Asian E-commerce Website - (Shopee Data - 20k Observations)  Probable Predictors: </vt:lpstr>
      <vt:lpstr>PowerPoint Presentation</vt:lpstr>
      <vt:lpstr>PowerPoint Presentation</vt:lpstr>
      <vt:lpstr>PowerPoint Presentation</vt:lpstr>
      <vt:lpstr>PowerPoint Presentation</vt:lpstr>
      <vt:lpstr>Distribution of Conversion rate over the years</vt:lpstr>
      <vt:lpstr>Distribution of Conversion rate by Category</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Click Conversion Rate</dc:title>
  <cp:lastModifiedBy>Keerthi Bai reddy</cp:lastModifiedBy>
  <cp:revision>1</cp:revision>
  <dcterms:modified xsi:type="dcterms:W3CDTF">2024-02-17T18:18:52Z</dcterms:modified>
</cp:coreProperties>
</file>