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1" r:id="rId10"/>
    <p:sldId id="259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7B5E7-26D2-405D-9749-5829389AEF0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22E890-6FD0-4D1B-A4CC-9218293B328B}">
      <dgm:prSet/>
      <dgm:spPr/>
      <dgm:t>
        <a:bodyPr/>
        <a:lstStyle/>
        <a:p>
          <a:r>
            <a:rPr lang="en-US"/>
            <a:t>Using Multiple Regression Models, we are predicting the impact of the below factors on future enrollments. </a:t>
          </a:r>
        </a:p>
      </dgm:t>
    </dgm:pt>
    <dgm:pt modelId="{91059CFD-195E-4362-9005-9F9D82B71C96}" type="parTrans" cxnId="{B240E24F-7239-4116-8A17-DBFD477FC94A}">
      <dgm:prSet/>
      <dgm:spPr/>
      <dgm:t>
        <a:bodyPr/>
        <a:lstStyle/>
        <a:p>
          <a:endParaRPr lang="en-US"/>
        </a:p>
      </dgm:t>
    </dgm:pt>
    <dgm:pt modelId="{C274F210-57C4-472F-B3D7-1FF01482CF96}" type="sibTrans" cxnId="{B240E24F-7239-4116-8A17-DBFD477FC94A}">
      <dgm:prSet/>
      <dgm:spPr/>
      <dgm:t>
        <a:bodyPr/>
        <a:lstStyle/>
        <a:p>
          <a:endParaRPr lang="en-US"/>
        </a:p>
      </dgm:t>
    </dgm:pt>
    <dgm:pt modelId="{1E91F523-97C4-46C2-8C8D-719DEB0D834B}">
      <dgm:prSet/>
      <dgm:spPr/>
      <dgm:t>
        <a:bodyPr/>
        <a:lstStyle/>
        <a:p>
          <a:r>
            <a:rPr lang="en-US"/>
            <a:t>Ratings given to the Professors by the students.</a:t>
          </a:r>
        </a:p>
      </dgm:t>
    </dgm:pt>
    <dgm:pt modelId="{AF258403-F564-4FE5-9141-BEDBC67C676A}" type="parTrans" cxnId="{A25468AB-0713-4A4A-AFFC-6323C3D21B67}">
      <dgm:prSet/>
      <dgm:spPr/>
      <dgm:t>
        <a:bodyPr/>
        <a:lstStyle/>
        <a:p>
          <a:endParaRPr lang="en-US"/>
        </a:p>
      </dgm:t>
    </dgm:pt>
    <dgm:pt modelId="{67D7636A-AA09-42CD-9383-4430FEBA1D0C}" type="sibTrans" cxnId="{A25468AB-0713-4A4A-AFFC-6323C3D21B67}">
      <dgm:prSet/>
      <dgm:spPr/>
      <dgm:t>
        <a:bodyPr/>
        <a:lstStyle/>
        <a:p>
          <a:endParaRPr lang="en-US"/>
        </a:p>
      </dgm:t>
    </dgm:pt>
    <dgm:pt modelId="{BD5D19DD-09B7-4E58-8387-7D81E701A872}">
      <dgm:prSet/>
      <dgm:spPr/>
      <dgm:t>
        <a:bodyPr/>
        <a:lstStyle/>
        <a:p>
          <a:r>
            <a:rPr lang="en-US"/>
            <a:t>The level of difficulty of the course, as perceived by the students.</a:t>
          </a:r>
        </a:p>
      </dgm:t>
    </dgm:pt>
    <dgm:pt modelId="{FD44D403-F3E7-4E5D-A6A5-AF2CF29322C1}" type="parTrans" cxnId="{7AD4300F-D8D7-4947-B23E-2F22D54F52C6}">
      <dgm:prSet/>
      <dgm:spPr/>
      <dgm:t>
        <a:bodyPr/>
        <a:lstStyle/>
        <a:p>
          <a:endParaRPr lang="en-US"/>
        </a:p>
      </dgm:t>
    </dgm:pt>
    <dgm:pt modelId="{EE1ECD07-BBF2-4D1D-A368-6D0D81A5E74A}" type="sibTrans" cxnId="{7AD4300F-D8D7-4947-B23E-2F22D54F52C6}">
      <dgm:prSet/>
      <dgm:spPr/>
      <dgm:t>
        <a:bodyPr/>
        <a:lstStyle/>
        <a:p>
          <a:endParaRPr lang="en-US"/>
        </a:p>
      </dgm:t>
    </dgm:pt>
    <dgm:pt modelId="{D8810433-E2DE-4F43-9AFA-DC297037F92A}">
      <dgm:prSet/>
      <dgm:spPr/>
      <dgm:t>
        <a:bodyPr/>
        <a:lstStyle/>
        <a:p>
          <a:r>
            <a:rPr lang="en-US"/>
            <a:t>Universities can leverage this information to enact essential adjustments aimed at boosting their enrollment figures.</a:t>
          </a:r>
        </a:p>
      </dgm:t>
    </dgm:pt>
    <dgm:pt modelId="{3E0C5E22-6C48-4012-BD69-B6349451E56F}" type="parTrans" cxnId="{90E8EBCD-AE2A-489E-908B-C80BCF437CC5}">
      <dgm:prSet/>
      <dgm:spPr/>
      <dgm:t>
        <a:bodyPr/>
        <a:lstStyle/>
        <a:p>
          <a:endParaRPr lang="en-US"/>
        </a:p>
      </dgm:t>
    </dgm:pt>
    <dgm:pt modelId="{E4484F5B-ACD6-4364-AC6E-6A3E8082D820}" type="sibTrans" cxnId="{90E8EBCD-AE2A-489E-908B-C80BCF437CC5}">
      <dgm:prSet/>
      <dgm:spPr/>
      <dgm:t>
        <a:bodyPr/>
        <a:lstStyle/>
        <a:p>
          <a:endParaRPr lang="en-US"/>
        </a:p>
      </dgm:t>
    </dgm:pt>
    <dgm:pt modelId="{E795A383-71A1-413E-A160-F7792341C3D2}" type="pres">
      <dgm:prSet presAssocID="{8687B5E7-26D2-405D-9749-5829389AEF0D}" presName="Name0" presStyleCnt="0">
        <dgm:presLayoutVars>
          <dgm:dir/>
          <dgm:animLvl val="lvl"/>
          <dgm:resizeHandles val="exact"/>
        </dgm:presLayoutVars>
      </dgm:prSet>
      <dgm:spPr/>
    </dgm:pt>
    <dgm:pt modelId="{76A7E302-D06B-4C0B-B51F-05378F01FDE0}" type="pres">
      <dgm:prSet presAssocID="{D8810433-E2DE-4F43-9AFA-DC297037F92A}" presName="boxAndChildren" presStyleCnt="0"/>
      <dgm:spPr/>
    </dgm:pt>
    <dgm:pt modelId="{C4116C24-EB75-43BA-B489-5D1F8795D4F7}" type="pres">
      <dgm:prSet presAssocID="{D8810433-E2DE-4F43-9AFA-DC297037F92A}" presName="parentTextBox" presStyleLbl="node1" presStyleIdx="0" presStyleCnt="2"/>
      <dgm:spPr/>
    </dgm:pt>
    <dgm:pt modelId="{2DE7A47C-F4D2-4EAB-B978-D8336B12A55A}" type="pres">
      <dgm:prSet presAssocID="{C274F210-57C4-472F-B3D7-1FF01482CF96}" presName="sp" presStyleCnt="0"/>
      <dgm:spPr/>
    </dgm:pt>
    <dgm:pt modelId="{F00BC32F-437E-4D2A-A0D8-14780C0BF60C}" type="pres">
      <dgm:prSet presAssocID="{9B22E890-6FD0-4D1B-A4CC-9218293B328B}" presName="arrowAndChildren" presStyleCnt="0"/>
      <dgm:spPr/>
    </dgm:pt>
    <dgm:pt modelId="{735FCB0E-8E95-433D-9ABF-DFACBE3D9774}" type="pres">
      <dgm:prSet presAssocID="{9B22E890-6FD0-4D1B-A4CC-9218293B328B}" presName="parentTextArrow" presStyleLbl="node1" presStyleIdx="0" presStyleCnt="2"/>
      <dgm:spPr/>
    </dgm:pt>
    <dgm:pt modelId="{0A58AE09-4EAC-41AA-90B7-333B8CA526F0}" type="pres">
      <dgm:prSet presAssocID="{9B22E890-6FD0-4D1B-A4CC-9218293B328B}" presName="arrow" presStyleLbl="node1" presStyleIdx="1" presStyleCnt="2"/>
      <dgm:spPr/>
    </dgm:pt>
    <dgm:pt modelId="{C6B0EC76-865D-4BCF-B902-831BE83D626A}" type="pres">
      <dgm:prSet presAssocID="{9B22E890-6FD0-4D1B-A4CC-9218293B328B}" presName="descendantArrow" presStyleCnt="0"/>
      <dgm:spPr/>
    </dgm:pt>
    <dgm:pt modelId="{184CDD53-84A5-49BF-B6B5-D24F50E87965}" type="pres">
      <dgm:prSet presAssocID="{1E91F523-97C4-46C2-8C8D-719DEB0D834B}" presName="childTextArrow" presStyleLbl="fgAccFollowNode1" presStyleIdx="0" presStyleCnt="2">
        <dgm:presLayoutVars>
          <dgm:bulletEnabled val="1"/>
        </dgm:presLayoutVars>
      </dgm:prSet>
      <dgm:spPr/>
    </dgm:pt>
    <dgm:pt modelId="{787CB918-E669-4360-813C-69681E17725D}" type="pres">
      <dgm:prSet presAssocID="{BD5D19DD-09B7-4E58-8387-7D81E701A872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4BBA2600-6611-4EA0-B022-DD90681253DF}" type="presOf" srcId="{9B22E890-6FD0-4D1B-A4CC-9218293B328B}" destId="{0A58AE09-4EAC-41AA-90B7-333B8CA526F0}" srcOrd="1" destOrd="0" presId="urn:microsoft.com/office/officeart/2005/8/layout/process4"/>
    <dgm:cxn modelId="{126FF40C-6A6D-41C3-A2D7-87E4718DCD6C}" type="presOf" srcId="{8687B5E7-26D2-405D-9749-5829389AEF0D}" destId="{E795A383-71A1-413E-A160-F7792341C3D2}" srcOrd="0" destOrd="0" presId="urn:microsoft.com/office/officeart/2005/8/layout/process4"/>
    <dgm:cxn modelId="{7AD4300F-D8D7-4947-B23E-2F22D54F52C6}" srcId="{9B22E890-6FD0-4D1B-A4CC-9218293B328B}" destId="{BD5D19DD-09B7-4E58-8387-7D81E701A872}" srcOrd="1" destOrd="0" parTransId="{FD44D403-F3E7-4E5D-A6A5-AF2CF29322C1}" sibTransId="{EE1ECD07-BBF2-4D1D-A368-6D0D81A5E74A}"/>
    <dgm:cxn modelId="{B240E24F-7239-4116-8A17-DBFD477FC94A}" srcId="{8687B5E7-26D2-405D-9749-5829389AEF0D}" destId="{9B22E890-6FD0-4D1B-A4CC-9218293B328B}" srcOrd="0" destOrd="0" parTransId="{91059CFD-195E-4362-9005-9F9D82B71C96}" sibTransId="{C274F210-57C4-472F-B3D7-1FF01482CF96}"/>
    <dgm:cxn modelId="{B143738E-55A4-4092-9A90-827CFE84A580}" type="presOf" srcId="{BD5D19DD-09B7-4E58-8387-7D81E701A872}" destId="{787CB918-E669-4360-813C-69681E17725D}" srcOrd="0" destOrd="0" presId="urn:microsoft.com/office/officeart/2005/8/layout/process4"/>
    <dgm:cxn modelId="{A1407995-7FD3-428C-9FFE-1C2101A040AB}" type="presOf" srcId="{D8810433-E2DE-4F43-9AFA-DC297037F92A}" destId="{C4116C24-EB75-43BA-B489-5D1F8795D4F7}" srcOrd="0" destOrd="0" presId="urn:microsoft.com/office/officeart/2005/8/layout/process4"/>
    <dgm:cxn modelId="{84E1C498-A6FF-4425-8D8B-2082A0CCDA54}" type="presOf" srcId="{1E91F523-97C4-46C2-8C8D-719DEB0D834B}" destId="{184CDD53-84A5-49BF-B6B5-D24F50E87965}" srcOrd="0" destOrd="0" presId="urn:microsoft.com/office/officeart/2005/8/layout/process4"/>
    <dgm:cxn modelId="{A25468AB-0713-4A4A-AFFC-6323C3D21B67}" srcId="{9B22E890-6FD0-4D1B-A4CC-9218293B328B}" destId="{1E91F523-97C4-46C2-8C8D-719DEB0D834B}" srcOrd="0" destOrd="0" parTransId="{AF258403-F564-4FE5-9141-BEDBC67C676A}" sibTransId="{67D7636A-AA09-42CD-9383-4430FEBA1D0C}"/>
    <dgm:cxn modelId="{90E8EBCD-AE2A-489E-908B-C80BCF437CC5}" srcId="{8687B5E7-26D2-405D-9749-5829389AEF0D}" destId="{D8810433-E2DE-4F43-9AFA-DC297037F92A}" srcOrd="1" destOrd="0" parTransId="{3E0C5E22-6C48-4012-BD69-B6349451E56F}" sibTransId="{E4484F5B-ACD6-4364-AC6E-6A3E8082D820}"/>
    <dgm:cxn modelId="{2C34F3DA-E6F6-4C71-A3C3-9029E4BEDF97}" type="presOf" srcId="{9B22E890-6FD0-4D1B-A4CC-9218293B328B}" destId="{735FCB0E-8E95-433D-9ABF-DFACBE3D9774}" srcOrd="0" destOrd="0" presId="urn:microsoft.com/office/officeart/2005/8/layout/process4"/>
    <dgm:cxn modelId="{A38AFE5B-C441-4154-97FC-7546773D83F0}" type="presParOf" srcId="{E795A383-71A1-413E-A160-F7792341C3D2}" destId="{76A7E302-D06B-4C0B-B51F-05378F01FDE0}" srcOrd="0" destOrd="0" presId="urn:microsoft.com/office/officeart/2005/8/layout/process4"/>
    <dgm:cxn modelId="{BCF52D3F-EB41-4643-BC31-0739959BB9FB}" type="presParOf" srcId="{76A7E302-D06B-4C0B-B51F-05378F01FDE0}" destId="{C4116C24-EB75-43BA-B489-5D1F8795D4F7}" srcOrd="0" destOrd="0" presId="urn:microsoft.com/office/officeart/2005/8/layout/process4"/>
    <dgm:cxn modelId="{09DB1F1B-0314-4150-937F-84704BE7F576}" type="presParOf" srcId="{E795A383-71A1-413E-A160-F7792341C3D2}" destId="{2DE7A47C-F4D2-4EAB-B978-D8336B12A55A}" srcOrd="1" destOrd="0" presId="urn:microsoft.com/office/officeart/2005/8/layout/process4"/>
    <dgm:cxn modelId="{C13BCDA9-2EC6-441F-B56B-28D2C65D9C6D}" type="presParOf" srcId="{E795A383-71A1-413E-A160-F7792341C3D2}" destId="{F00BC32F-437E-4D2A-A0D8-14780C0BF60C}" srcOrd="2" destOrd="0" presId="urn:microsoft.com/office/officeart/2005/8/layout/process4"/>
    <dgm:cxn modelId="{188E871B-9843-480E-BAC3-3BF5284204B3}" type="presParOf" srcId="{F00BC32F-437E-4D2A-A0D8-14780C0BF60C}" destId="{735FCB0E-8E95-433D-9ABF-DFACBE3D9774}" srcOrd="0" destOrd="0" presId="urn:microsoft.com/office/officeart/2005/8/layout/process4"/>
    <dgm:cxn modelId="{DE00FAE3-013C-4E81-8DE2-D17CB527A230}" type="presParOf" srcId="{F00BC32F-437E-4D2A-A0D8-14780C0BF60C}" destId="{0A58AE09-4EAC-41AA-90B7-333B8CA526F0}" srcOrd="1" destOrd="0" presId="urn:microsoft.com/office/officeart/2005/8/layout/process4"/>
    <dgm:cxn modelId="{14140717-B104-4BA5-AB5E-1F52988C0D02}" type="presParOf" srcId="{F00BC32F-437E-4D2A-A0D8-14780C0BF60C}" destId="{C6B0EC76-865D-4BCF-B902-831BE83D626A}" srcOrd="2" destOrd="0" presId="urn:microsoft.com/office/officeart/2005/8/layout/process4"/>
    <dgm:cxn modelId="{2D8F81B8-7393-4E7B-AB07-A32B94E274AD}" type="presParOf" srcId="{C6B0EC76-865D-4BCF-B902-831BE83D626A}" destId="{184CDD53-84A5-49BF-B6B5-D24F50E87965}" srcOrd="0" destOrd="0" presId="urn:microsoft.com/office/officeart/2005/8/layout/process4"/>
    <dgm:cxn modelId="{792F31DD-9DA5-46A7-91C4-56D5FA00D29C}" type="presParOf" srcId="{C6B0EC76-865D-4BCF-B902-831BE83D626A}" destId="{787CB918-E669-4360-813C-69681E17725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16C24-EB75-43BA-B489-5D1F8795D4F7}">
      <dsp:nvSpPr>
        <dsp:cNvPr id="0" name=""/>
        <dsp:cNvSpPr/>
      </dsp:nvSpPr>
      <dsp:spPr>
        <a:xfrm>
          <a:off x="0" y="3081379"/>
          <a:ext cx="6492875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Universities can leverage this information to enact essential adjustments aimed at boosting their enrollment figures.</a:t>
          </a:r>
        </a:p>
      </dsp:txBody>
      <dsp:txXfrm>
        <a:off x="0" y="3081379"/>
        <a:ext cx="6492875" cy="2021718"/>
      </dsp:txXfrm>
    </dsp:sp>
    <dsp:sp modelId="{0A58AE09-4EAC-41AA-90B7-333B8CA526F0}">
      <dsp:nvSpPr>
        <dsp:cNvPr id="0" name=""/>
        <dsp:cNvSpPr/>
      </dsp:nvSpPr>
      <dsp:spPr>
        <a:xfrm rot="10800000">
          <a:off x="0" y="2302"/>
          <a:ext cx="6492875" cy="3109402"/>
        </a:xfrm>
        <a:prstGeom prst="upArrowCallout">
          <a:avLst/>
        </a:prstGeom>
        <a:solidFill>
          <a:schemeClr val="accent2">
            <a:hueOff val="1489731"/>
            <a:satOff val="-47823"/>
            <a:lumOff val="86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Multiple Regression Models, we are predicting the impact of the below factors on future enrollments. </a:t>
          </a:r>
        </a:p>
      </dsp:txBody>
      <dsp:txXfrm rot="-10800000">
        <a:off x="0" y="2302"/>
        <a:ext cx="6492875" cy="1091400"/>
      </dsp:txXfrm>
    </dsp:sp>
    <dsp:sp modelId="{184CDD53-84A5-49BF-B6B5-D24F50E87965}">
      <dsp:nvSpPr>
        <dsp:cNvPr id="0" name=""/>
        <dsp:cNvSpPr/>
      </dsp:nvSpPr>
      <dsp:spPr>
        <a:xfrm>
          <a:off x="0" y="1093702"/>
          <a:ext cx="3246437" cy="9297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Ratings given to the Professors by the students.</a:t>
          </a:r>
        </a:p>
      </dsp:txBody>
      <dsp:txXfrm>
        <a:off x="0" y="1093702"/>
        <a:ext cx="3246437" cy="929711"/>
      </dsp:txXfrm>
    </dsp:sp>
    <dsp:sp modelId="{787CB918-E669-4360-813C-69681E17725D}">
      <dsp:nvSpPr>
        <dsp:cNvPr id="0" name=""/>
        <dsp:cNvSpPr/>
      </dsp:nvSpPr>
      <dsp:spPr>
        <a:xfrm>
          <a:off x="3246437" y="1093702"/>
          <a:ext cx="3246437" cy="929711"/>
        </a:xfrm>
        <a:prstGeom prst="rect">
          <a:avLst/>
        </a:prstGeom>
        <a:solidFill>
          <a:schemeClr val="accent2">
            <a:tint val="40000"/>
            <a:alpha val="90000"/>
            <a:hueOff val="1724733"/>
            <a:satOff val="-30066"/>
            <a:lumOff val="-38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724733"/>
              <a:satOff val="-30066"/>
              <a:lumOff val="-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level of difficulty of the course, as perceived by the students.</a:t>
          </a:r>
        </a:p>
      </dsp:txBody>
      <dsp:txXfrm>
        <a:off x="3246437" y="1093702"/>
        <a:ext cx="3246437" cy="929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0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2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plash of colors on a white surface">
            <a:extLst>
              <a:ext uri="{FF2B5EF4-FFF2-40B4-BE49-F238E27FC236}">
                <a16:creationId xmlns:a16="http://schemas.microsoft.com/office/drawing/2014/main" id="{1263DE0E-11AD-246B-E9DB-FF5856E75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392" r="-1" b="22596"/>
          <a:stretch/>
        </p:blipFill>
        <p:spPr>
          <a:xfrm>
            <a:off x="103612" y="674"/>
            <a:ext cx="12188932" cy="6857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03968-A592-6075-A60D-E7D72860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200002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Study on the Impact of Reviews on the Quality of Hospitality Education</a:t>
            </a:r>
            <a:br>
              <a:rPr lang="en-US" sz="6600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EB4E9-F7F3-2586-BA1A-B016F5043905}"/>
              </a:ext>
            </a:extLst>
          </p:cNvPr>
          <p:cNvSpPr txBox="1"/>
          <p:nvPr/>
        </p:nvSpPr>
        <p:spPr>
          <a:xfrm flipH="1">
            <a:off x="9211348" y="4786941"/>
            <a:ext cx="19227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Yeswanth Chamarthy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Saranya Chintalapati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Keerthi Bai Reddy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Siva Krishna Reddy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Swathi Banna</a:t>
            </a:r>
          </a:p>
        </p:txBody>
      </p:sp>
    </p:spTree>
    <p:extLst>
      <p:ext uri="{BB962C8B-B14F-4D97-AF65-F5344CB8AC3E}">
        <p14:creationId xmlns:p14="http://schemas.microsoft.com/office/powerpoint/2010/main" val="88021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C661-8A36-D985-D28D-C441D219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Challenges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B26CF178-58B9-42BE-8B74-8FBC8E5B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Enhancing Model Performance: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Model Hierarchy</a:t>
            </a:r>
            <a:r>
              <a:rPr lang="en-US" sz="1700" dirty="0"/>
              <a:t>: Established a model hierarchy with linear regression as the initial model, followed by decision tree, and finally gradient boosting, progressively refining the model's predictive capabilities.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Iterative Tuning</a:t>
            </a:r>
            <a:r>
              <a:rPr lang="en-US" sz="1700" dirty="0"/>
              <a:t>: Applied hyperparameter tuning techniques, especially in gradient boosting, to iteratively fine-tune the model for better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In the gradient boosting, we conducted cross-validation and subsequently applied hyperparameter tuning. This resulted in a reduction in Mean Absolute Error (MAE) to 14%.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Error Handling: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To maintain the integrity of the data structure, we stored it in a database and performed analyses by fetching it.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During this process, we pinpointed areas of concern in the code, particularly focusing on mechanisms for error identification and resolution.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3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E3BEAF-CB6E-4331-90BD-767B83F65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08213"/>
              </p:ext>
            </p:extLst>
          </p:nvPr>
        </p:nvGraphicFramePr>
        <p:xfrm>
          <a:off x="2031999" y="719666"/>
          <a:ext cx="9329108" cy="462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554">
                  <a:extLst>
                    <a:ext uri="{9D8B030D-6E8A-4147-A177-3AD203B41FA5}">
                      <a16:colId xmlns:a16="http://schemas.microsoft.com/office/drawing/2014/main" val="745214852"/>
                    </a:ext>
                  </a:extLst>
                </a:gridCol>
                <a:gridCol w="4664554">
                  <a:extLst>
                    <a:ext uri="{9D8B030D-6E8A-4147-A177-3AD203B41FA5}">
                      <a16:colId xmlns:a16="http://schemas.microsoft.com/office/drawing/2014/main" val="3309729303"/>
                    </a:ext>
                  </a:extLst>
                </a:gridCol>
              </a:tblGrid>
              <a:tr h="771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23194"/>
                  </a:ext>
                </a:extLst>
              </a:tr>
              <a:tr h="771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YESWANTH CHAMARTHY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building models and enhancing model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25431"/>
                  </a:ext>
                </a:extLst>
              </a:tr>
              <a:tr h="771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SARANYA CHINTALAPATI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data cleaning and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80974"/>
                  </a:ext>
                </a:extLst>
              </a:tr>
              <a:tr h="771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KEERTHI BAI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model building and data 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29186"/>
                  </a:ext>
                </a:extLst>
              </a:tr>
              <a:tr h="771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SWATHI BANNA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evaluation metrics and 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4465"/>
                  </a:ext>
                </a:extLst>
              </a:tr>
              <a:tr h="771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SIVA KRISHNA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Worked on 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3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7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515AC-85DE-08ED-6D8A-75DAE00786B9}"/>
              </a:ext>
            </a:extLst>
          </p:cNvPr>
          <p:cNvSpPr txBox="1"/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8216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6F6E-3D18-5C93-9653-07804FDA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Introduction and Motivation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D4565-CE0A-AB9A-9A9E-5A64FEBBFDE3}"/>
              </a:ext>
            </a:extLst>
          </p:cNvPr>
          <p:cNvSpPr txBox="1"/>
          <p:nvPr/>
        </p:nvSpPr>
        <p:spPr>
          <a:xfrm>
            <a:off x="1484311" y="2438399"/>
            <a:ext cx="5747778" cy="335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pandemic greatly disrupted the hospitality industry, majorly impacting the talent pipeline, starting with hospitality schools.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declining enrollment rate in the hospitality education sector has raised concerns about the perceived quality of education and its impact on student enrollment.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Students’ interest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disciplines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Marketing ranks the highest, followed by Revenue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anagement and Sales.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identify the factors influencing the decline in enrollment and implement strategies to enhance the overall educational experience.</a:t>
            </a:r>
            <a:endParaRPr lang="en-US" sz="1700" b="0" i="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700" b="0" i="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700" b="0" i="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700" dirty="0"/>
          </a:p>
        </p:txBody>
      </p: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17AD0BDE-403C-47E4-8916-328FE6AE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0770B5F-DC9E-318A-731F-0D14400BD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3"/>
          <a:stretch/>
        </p:blipFill>
        <p:spPr>
          <a:xfrm>
            <a:off x="7873801" y="1011765"/>
            <a:ext cx="3341190" cy="173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0AE15-8ADE-EBA9-561E-06962A5214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r="19424" b="1"/>
          <a:stretch/>
        </p:blipFill>
        <p:spPr>
          <a:xfrm rot="21600000">
            <a:off x="7873801" y="2915857"/>
            <a:ext cx="334119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4EB265-F02F-4B59-A508-C6EB995F2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AEE4F07-5B57-E07D-5227-5A897503E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38" r="2" b="2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C998072-124D-48E2-A6E2-8F1E8ED83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1E14E093-754E-4506-A8D6-FCE1C15C8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CF21968D-4653-4795-8719-23625D73D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1932C4-6593-4E91-A419-A6DD5ACF2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0843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760625D-64B1-4CBD-9E72-3A2E98F98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71E0260-05A5-45ED-8B56-77316E5A9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D29CF5D-216F-4967-90BD-0A39F6072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0059C3C-E45F-452B-B06F-6713C5456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B5AA5D5-8081-4AD6-9962-4DE4EBAA4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A7DDA84B-1C5A-4E35-A4E5-A9948B088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F58E2B-29B7-1416-86C4-BBD7FDF7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399" y="1380069"/>
            <a:ext cx="6524623" cy="1027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Business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A848D-D938-4563-DF97-D7C31B10FECF}"/>
              </a:ext>
            </a:extLst>
          </p:cNvPr>
          <p:cNvSpPr txBox="1"/>
          <p:nvPr/>
        </p:nvSpPr>
        <p:spPr>
          <a:xfrm>
            <a:off x="5448299" y="2976880"/>
            <a:ext cx="6054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perform a thorough analysis to assess how reviews from current hospitality education students affect the perceived quality of the program among prospective students.</a:t>
            </a:r>
          </a:p>
        </p:txBody>
      </p:sp>
    </p:spTree>
    <p:extLst>
      <p:ext uri="{BB962C8B-B14F-4D97-AF65-F5344CB8AC3E}">
        <p14:creationId xmlns:p14="http://schemas.microsoft.com/office/powerpoint/2010/main" val="9122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C661-8A36-D985-D28D-C441D219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68" y="709127"/>
            <a:ext cx="3710408" cy="5105400"/>
          </a:xfrm>
        </p:spPr>
        <p:txBody>
          <a:bodyPr>
            <a:normAutofit/>
          </a:bodyPr>
          <a:lstStyle/>
          <a:p>
            <a:r>
              <a:rPr lang="en-US" sz="3600" b="1" dirty="0"/>
              <a:t>Data Modelling Project to address this challenge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C9EC85A1-335D-0ED9-D2B1-69F20EE2F5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20D89-587A-6F32-7CB0-89460024B1C6}"/>
              </a:ext>
            </a:extLst>
          </p:cNvPr>
          <p:cNvSpPr txBox="1"/>
          <p:nvPr/>
        </p:nvSpPr>
        <p:spPr>
          <a:xfrm>
            <a:off x="1204912" y="3047999"/>
            <a:ext cx="3105099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3200" b="1" dirty="0"/>
              <a:t>Data Flow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05118-3E4F-A2BA-9B74-EE54B5B6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83" y="815131"/>
            <a:ext cx="4549534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AF8-9275-CD59-E81C-853D1445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4339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97AB0-23BB-BFE9-2FFE-A393DEA96096}"/>
              </a:ext>
            </a:extLst>
          </p:cNvPr>
          <p:cNvSpPr txBox="1"/>
          <p:nvPr/>
        </p:nvSpPr>
        <p:spPr>
          <a:xfrm>
            <a:off x="1883132" y="1651519"/>
            <a:ext cx="974349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Data Source:</a:t>
            </a:r>
          </a:p>
          <a:p>
            <a:endParaRPr lang="en-IN" b="1"/>
          </a:p>
          <a:p>
            <a:r>
              <a:rPr lang="en-IN" b="1"/>
              <a:t>							</a:t>
            </a:r>
            <a:r>
              <a:rPr lang="en-IN"/>
              <a:t>https://www.ratemyprofessors.com/</a:t>
            </a:r>
          </a:p>
          <a:p>
            <a:endParaRPr lang="en-IN"/>
          </a:p>
          <a:p>
            <a:r>
              <a:rPr lang="en-IN" b="1"/>
              <a:t>Reference:</a:t>
            </a:r>
          </a:p>
          <a:p>
            <a:r>
              <a:rPr lang="en-US" sz="1600"/>
              <a:t>Nanu, L., Tillery, H., &amp; Rahman, I. (2023). An Assessment of American Hospitality Programs Based on RateMyprofessor: A Big Data Approach. Journal of Hospitality &amp; Tourism Education, 1–14. https://doi.org/10.1080/10963758.2023.2200000</a:t>
            </a:r>
          </a:p>
          <a:p>
            <a:endParaRPr lang="en-US" b="1"/>
          </a:p>
          <a:p>
            <a:r>
              <a:rPr lang="en-US" b="1"/>
              <a:t>‌Features:</a:t>
            </a:r>
          </a:p>
          <a:p>
            <a:endParaRPr lang="en-US" u="sng"/>
          </a:p>
          <a:p>
            <a:r>
              <a:rPr lang="en-US"/>
              <a:t>	</a:t>
            </a:r>
            <a:r>
              <a:rPr lang="en-US" b="1" u="sng"/>
              <a:t>Independent Variables:</a:t>
            </a:r>
            <a:r>
              <a:rPr lang="en-US" b="1"/>
              <a:t>						</a:t>
            </a:r>
            <a:r>
              <a:rPr lang="en-US" b="1" u="sng"/>
              <a:t>Dependent Variable:</a:t>
            </a:r>
          </a:p>
          <a:p>
            <a:r>
              <a:rPr lang="en-US"/>
              <a:t>	University Name							Would take again</a:t>
            </a:r>
          </a:p>
          <a:p>
            <a:r>
              <a:rPr lang="en-US"/>
              <a:t>	Professor Name </a:t>
            </a:r>
          </a:p>
          <a:p>
            <a:r>
              <a:rPr lang="en-US"/>
              <a:t>	Reviews </a:t>
            </a:r>
          </a:p>
          <a:p>
            <a:r>
              <a:rPr lang="en-US"/>
              <a:t>	Level of difficulty </a:t>
            </a:r>
          </a:p>
          <a:p>
            <a:r>
              <a:rPr lang="en-US"/>
              <a:t>	Average rating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4F965-4672-403B-EA90-A881D84E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69" y="2216896"/>
            <a:ext cx="27527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C8A9-CFC4-F2E4-E67B-7035B1F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en-IN" sz="3400" b="1" dirty="0"/>
              <a:t>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BB47D3-C6C0-7097-A175-22CCF1DA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467" y="612057"/>
            <a:ext cx="7821068" cy="3753466"/>
          </a:xfrm>
        </p:spPr>
        <p:txBody>
          <a:bodyPr>
            <a:normAutofit/>
          </a:bodyPr>
          <a:lstStyle/>
          <a:p>
            <a:r>
              <a:rPr lang="en-US" dirty="0"/>
              <a:t>Total instances: 1210</a:t>
            </a:r>
          </a:p>
          <a:p>
            <a:r>
              <a:rPr lang="en-US" dirty="0"/>
              <a:t>Null Values: There are 444 null values in the Dependent Variable. These are omitted.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Summary:</a:t>
            </a:r>
          </a:p>
        </p:txBody>
      </p:sp>
      <p:pic>
        <p:nvPicPr>
          <p:cNvPr id="5" name="Content Placeholder 4" descr="A close up of a paper&#10;&#10;Description automatically generated">
            <a:extLst>
              <a:ext uri="{FF2B5EF4-FFF2-40B4-BE49-F238E27FC236}">
                <a16:creationId xmlns:a16="http://schemas.microsoft.com/office/drawing/2014/main" id="{39140723-31D5-B246-68AF-E98DDBE2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67" y="3831107"/>
            <a:ext cx="7821068" cy="146356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0384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4237-8B32-5D93-1121-8ADEEB6F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Visualizations</a:t>
            </a:r>
          </a:p>
        </p:txBody>
      </p:sp>
      <p:pic>
        <p:nvPicPr>
          <p:cNvPr id="14" name="Picture 13" descr="A diagram of a number of blue dots&#10;&#10;Description automatically generated">
            <a:extLst>
              <a:ext uri="{FF2B5EF4-FFF2-40B4-BE49-F238E27FC236}">
                <a16:creationId xmlns:a16="http://schemas.microsoft.com/office/drawing/2014/main" id="{B7DB3BC9-F6D7-EBF0-FDD8-0C0C06F0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03" y="1020859"/>
            <a:ext cx="3662292" cy="23255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Picture 11" descr="A diagram of a scatter plot">
            <a:extLst>
              <a:ext uri="{FF2B5EF4-FFF2-40B4-BE49-F238E27FC236}">
                <a16:creationId xmlns:a16="http://schemas.microsoft.com/office/drawing/2014/main" id="{71751FCF-0D91-725A-DEF9-FAC423393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22" y="1020859"/>
            <a:ext cx="3543378" cy="231748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Content Placeholder 7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BE4D9C0B-08D4-78B1-0CE1-96A2FDEB1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92" y="3722819"/>
            <a:ext cx="3662292" cy="255789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Content Placeholder 9" descr="A diagram of a number of blue dots&#10;&#10;Description automatically generated">
            <a:extLst>
              <a:ext uri="{FF2B5EF4-FFF2-40B4-BE49-F238E27FC236}">
                <a16:creationId xmlns:a16="http://schemas.microsoft.com/office/drawing/2014/main" id="{294020C8-DF4D-736A-796A-5D49F68F92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86" y="3730892"/>
            <a:ext cx="3543378" cy="25498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7081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B642-74BE-DF66-1A95-028C7ED3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 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07B3-9EFE-4E4F-A1AF-2A5230C2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Model Performance Metrics: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Utilize appropriate metrics such as Mean Absolute Error (MAE), Mean Squared Error (MSE), or other relevant regression metrics, depending on the nature of the problem.</a:t>
            </a:r>
          </a:p>
          <a:p>
            <a:r>
              <a:rPr lang="en-US" b="1" dirty="0">
                <a:latin typeface="Söhne"/>
              </a:rPr>
              <a:t>Cross-validation: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Implemented cross-validation in gradient descent to assess the model's stability and generalization performance across different subsets of the data.</a:t>
            </a:r>
          </a:p>
          <a:p>
            <a:r>
              <a:rPr lang="en-US" b="1" dirty="0"/>
              <a:t>Comparative Analysis: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Compare the performance of different models (linear regression, decision tree, gradient boosting) to understand their working in addressing the business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4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206</TotalTime>
  <Words>621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Söhne</vt:lpstr>
      <vt:lpstr>Times New Roman</vt:lpstr>
      <vt:lpstr>Parallax</vt:lpstr>
      <vt:lpstr>A Study on the Impact of Reviews on the Quality of Hospitality Education </vt:lpstr>
      <vt:lpstr>Introduction and Motivation </vt:lpstr>
      <vt:lpstr>Business Problem</vt:lpstr>
      <vt:lpstr>Data Modelling Project to address this challenge</vt:lpstr>
      <vt:lpstr>PowerPoint Presentation</vt:lpstr>
      <vt:lpstr>Dataset Description</vt:lpstr>
      <vt:lpstr>Exploratory Data Analysis</vt:lpstr>
      <vt:lpstr>Visualizations</vt:lpstr>
      <vt:lpstr>Evaluate the Solution</vt:lpstr>
      <vt:lpstr>Challenges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the Impact of Reviews on the Quality of Hospitality Education </dc:title>
  <dc:creator>Saranya Chintalapati</dc:creator>
  <cp:lastModifiedBy>Keerthi Bai reddy</cp:lastModifiedBy>
  <cp:revision>7</cp:revision>
  <dcterms:created xsi:type="dcterms:W3CDTF">2023-11-10T15:38:46Z</dcterms:created>
  <dcterms:modified xsi:type="dcterms:W3CDTF">2023-11-10T22:03:09Z</dcterms:modified>
</cp:coreProperties>
</file>