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14" r:id="rId8"/>
    <p:sldId id="303" r:id="rId9"/>
    <p:sldId id="302" r:id="rId10"/>
    <p:sldId id="318" r:id="rId11"/>
    <p:sldId id="265" r:id="rId12"/>
    <p:sldId id="306" r:id="rId13"/>
    <p:sldId id="315" r:id="rId14"/>
    <p:sldId id="310" r:id="rId15"/>
    <p:sldId id="311" r:id="rId16"/>
    <p:sldId id="316" r:id="rId17"/>
    <p:sldId id="312" r:id="rId18"/>
    <p:sldId id="292"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705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177456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vinhoverde.pt/en/"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5" name="Straight Connector 104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56" name="Rectangle 104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2257" y="634946"/>
            <a:ext cx="3690257" cy="1450757"/>
          </a:xfrm>
        </p:spPr>
        <p:txBody>
          <a:bodyPr vert="horz" lIns="91440" tIns="45720" rIns="91440" bIns="45720" rtlCol="0" anchor="b">
            <a:normAutofit/>
          </a:bodyPr>
          <a:lstStyle/>
          <a:p>
            <a:r>
              <a:rPr lang="en-US" sz="3000" dirty="0">
                <a:solidFill>
                  <a:schemeClr val="tx1">
                    <a:lumMod val="75000"/>
                    <a:lumOff val="25000"/>
                  </a:schemeClr>
                </a:solidFill>
              </a:rPr>
              <a:t>WINE QUALITY PREDICTION</a:t>
            </a:r>
          </a:p>
        </p:txBody>
      </p:sp>
      <p:cxnSp>
        <p:nvCxnSpPr>
          <p:cNvPr id="1052" name="Straight Connector 1051">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2257" y="2407436"/>
            <a:ext cx="3690257" cy="3461658"/>
          </a:xfrm>
        </p:spPr>
        <p:txBody>
          <a:bodyPr vert="horz" lIns="0" tIns="45720" rIns="0" bIns="45720" rtlCol="0">
            <a:normAutofit/>
          </a:bodyPr>
          <a:lstStyle/>
          <a:p>
            <a:pPr>
              <a:lnSpc>
                <a:spcPct val="100000"/>
              </a:lnSpc>
            </a:pPr>
            <a:r>
              <a:rPr lang="en-US" dirty="0">
                <a:solidFill>
                  <a:schemeClr val="tx1">
                    <a:lumMod val="75000"/>
                    <a:lumOff val="25000"/>
                  </a:schemeClr>
                </a:solidFill>
              </a:rPr>
              <a:t>TEAM APEX</a:t>
            </a: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p:txBody>
      </p:sp>
      <p:pic>
        <p:nvPicPr>
          <p:cNvPr id="1028" name="Picture 4" descr="Wine Quality Dataset | Kaggle">
            <a:extLst>
              <a:ext uri="{FF2B5EF4-FFF2-40B4-BE49-F238E27FC236}">
                <a16:creationId xmlns:a16="http://schemas.microsoft.com/office/drawing/2014/main" id="{E2D8C0E3-941A-8274-7EC8-6B191CA94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188" b="-1"/>
          <a:stretch/>
        </p:blipFill>
        <p:spPr bwMode="auto">
          <a:xfrm>
            <a:off x="9331" y="-74645"/>
            <a:ext cx="12188825" cy="6475446"/>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B91ABC7-1F07-9F46-DAC1-BA9CA10B96BD}"/>
              </a:ext>
            </a:extLst>
          </p:cNvPr>
          <p:cNvSpPr txBox="1"/>
          <p:nvPr/>
        </p:nvSpPr>
        <p:spPr>
          <a:xfrm>
            <a:off x="812858" y="896831"/>
            <a:ext cx="3759141" cy="1738938"/>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WINE QUALITY PREDICTION</a:t>
            </a:r>
          </a:p>
          <a:p>
            <a:endParaRPr lang="en-US" sz="1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TEAM APEX</a:t>
            </a:r>
          </a:p>
        </p:txBody>
      </p:sp>
      <p:cxnSp>
        <p:nvCxnSpPr>
          <p:cNvPr id="8" name="Straight Connector 7">
            <a:extLst>
              <a:ext uri="{FF2B5EF4-FFF2-40B4-BE49-F238E27FC236}">
                <a16:creationId xmlns:a16="http://schemas.microsoft.com/office/drawing/2014/main" id="{89BEA867-425D-8901-E360-34C7F8F26BB3}"/>
              </a:ext>
            </a:extLst>
          </p:cNvPr>
          <p:cNvCxnSpPr/>
          <p:nvPr/>
        </p:nvCxnSpPr>
        <p:spPr>
          <a:xfrm>
            <a:off x="951722" y="2053476"/>
            <a:ext cx="33807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EC7-82DD-113A-5B4C-3C3EB875FC0A}"/>
              </a:ext>
            </a:extLst>
          </p:cNvPr>
          <p:cNvSpPr>
            <a:spLocks noGrp="1"/>
          </p:cNvSpPr>
          <p:nvPr>
            <p:ph type="title"/>
          </p:nvPr>
        </p:nvSpPr>
        <p:spPr/>
        <p:txBody>
          <a:bodyPr/>
          <a:lstStyle/>
          <a:p>
            <a:r>
              <a:rPr lang="en-US" dirty="0"/>
              <a:t>METRICS</a:t>
            </a:r>
          </a:p>
        </p:txBody>
      </p:sp>
      <p:sp>
        <p:nvSpPr>
          <p:cNvPr id="4" name="Content Placeholder 3">
            <a:extLst>
              <a:ext uri="{FF2B5EF4-FFF2-40B4-BE49-F238E27FC236}">
                <a16:creationId xmlns:a16="http://schemas.microsoft.com/office/drawing/2014/main" id="{2248323D-09BD-4672-DF6B-D1EE4E618F0F}"/>
              </a:ext>
            </a:extLst>
          </p:cNvPr>
          <p:cNvSpPr>
            <a:spLocks noGrp="1"/>
          </p:cNvSpPr>
          <p:nvPr>
            <p:ph sz="half" idx="2"/>
          </p:nvPr>
        </p:nvSpPr>
        <p:spPr>
          <a:xfrm>
            <a:off x="6096000" y="2120900"/>
            <a:ext cx="5059680" cy="3748194"/>
          </a:xfrm>
        </p:spPr>
        <p:txBody>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FALSE POSITIVE(FP) : Type - I error</a:t>
            </a:r>
          </a:p>
          <a:p>
            <a:r>
              <a:rPr lang="en-US" sz="1600" dirty="0">
                <a:latin typeface="Times New Roman" panose="02020603050405020304" pitchFamily="18" charset="0"/>
                <a:cs typeface="Times New Roman" panose="02020603050405020304" pitchFamily="18" charset="0"/>
              </a:rPr>
              <a:t>The FP infers, low quality wine being sold for High Price.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FALSE NEGATIVE(FN) : Type – II error</a:t>
            </a:r>
          </a:p>
          <a:p>
            <a:r>
              <a:rPr lang="en-US" sz="1600" dirty="0">
                <a:latin typeface="Times New Roman" panose="02020603050405020304" pitchFamily="18" charset="0"/>
                <a:cs typeface="Times New Roman" panose="02020603050405020304" pitchFamily="18" charset="0"/>
              </a:rPr>
              <a:t>The FN infers, high quality wine being sold for Low Price.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projected </a:t>
            </a:r>
            <a:r>
              <a:rPr lang="en-US" sz="1600" b="1" dirty="0">
                <a:latin typeface="Times New Roman" panose="02020603050405020304" pitchFamily="18" charset="0"/>
                <a:cs typeface="Times New Roman" panose="02020603050405020304" pitchFamily="18" charset="0"/>
              </a:rPr>
              <a:t>F1</a:t>
            </a:r>
            <a:r>
              <a:rPr lang="en-US" sz="1600" dirty="0">
                <a:latin typeface="Times New Roman" panose="02020603050405020304" pitchFamily="18" charset="0"/>
                <a:cs typeface="Times New Roman" panose="02020603050405020304" pitchFamily="18" charset="0"/>
              </a:rPr>
              <a:t> as the primary evaluation metrics for this model through Hyperparameter Tuning to create a balance as per FP and FN.</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a:p>
          <a:p>
            <a:endParaRPr lang="en-US" sz="1400" dirty="0"/>
          </a:p>
        </p:txBody>
      </p:sp>
      <p:pic>
        <p:nvPicPr>
          <p:cNvPr id="5" name="Picture 2" descr="What is a confusion matrix?. Everything you Should Know about… | by  Anuganti Suresh | Analytics Vidhya | Medium">
            <a:extLst>
              <a:ext uri="{FF2B5EF4-FFF2-40B4-BE49-F238E27FC236}">
                <a16:creationId xmlns:a16="http://schemas.microsoft.com/office/drawing/2014/main" id="{AD7A6E5C-BE13-DBD5-F9A4-E415D78253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120900"/>
            <a:ext cx="4640262" cy="3632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1 Score Concept and Python Implementation | Getting Started with Machine  Learning. - YouTube">
            <a:extLst>
              <a:ext uri="{FF2B5EF4-FFF2-40B4-BE49-F238E27FC236}">
                <a16:creationId xmlns:a16="http://schemas.microsoft.com/office/drawing/2014/main" id="{2030FA57-F8D1-79A7-8514-5BD1B3CE0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790" y="4840394"/>
            <a:ext cx="30861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0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C787-FEBD-15F0-65BF-D07F8FAA3F8C}"/>
              </a:ext>
            </a:extLst>
          </p:cNvPr>
          <p:cNvSpPr>
            <a:spLocks noGrp="1"/>
          </p:cNvSpPr>
          <p:nvPr>
            <p:ph type="title"/>
          </p:nvPr>
        </p:nvSpPr>
        <p:spPr>
          <a:xfrm>
            <a:off x="1097280" y="239950"/>
            <a:ext cx="10058400" cy="1450757"/>
          </a:xfrm>
        </p:spPr>
        <p:txBody>
          <a:bodyPr/>
          <a:lstStyle/>
          <a:p>
            <a:r>
              <a:rPr lang="en-US" dirty="0"/>
              <a:t>Base Model Results</a:t>
            </a:r>
          </a:p>
        </p:txBody>
      </p:sp>
      <p:pic>
        <p:nvPicPr>
          <p:cNvPr id="11" name="Content Placeholder 10">
            <a:extLst>
              <a:ext uri="{FF2B5EF4-FFF2-40B4-BE49-F238E27FC236}">
                <a16:creationId xmlns:a16="http://schemas.microsoft.com/office/drawing/2014/main" id="{42CD2378-B635-35DF-3D93-A2DB0B383128}"/>
              </a:ext>
            </a:extLst>
          </p:cNvPr>
          <p:cNvPicPr>
            <a:picLocks noGrp="1" noChangeAspect="1"/>
          </p:cNvPicPr>
          <p:nvPr>
            <p:ph idx="1"/>
          </p:nvPr>
        </p:nvPicPr>
        <p:blipFill>
          <a:blip r:embed="rId2"/>
          <a:stretch>
            <a:fillRect/>
          </a:stretch>
        </p:blipFill>
        <p:spPr>
          <a:xfrm>
            <a:off x="1097280" y="2305050"/>
            <a:ext cx="3208019" cy="2962275"/>
          </a:xfrm>
        </p:spPr>
      </p:pic>
      <p:pic>
        <p:nvPicPr>
          <p:cNvPr id="2054" name="Picture 6">
            <a:extLst>
              <a:ext uri="{FF2B5EF4-FFF2-40B4-BE49-F238E27FC236}">
                <a16:creationId xmlns:a16="http://schemas.microsoft.com/office/drawing/2014/main" id="{CCD8AE43-A948-7E88-052D-A61BF0A9C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828" y="2105025"/>
            <a:ext cx="64037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40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3D4D-5FD5-AFDC-4FED-7C642982BF66}"/>
              </a:ext>
            </a:extLst>
          </p:cNvPr>
          <p:cNvSpPr>
            <a:spLocks noGrp="1"/>
          </p:cNvSpPr>
          <p:nvPr>
            <p:ph type="title"/>
          </p:nvPr>
        </p:nvSpPr>
        <p:spPr/>
        <p:txBody>
          <a:bodyPr/>
          <a:lstStyle/>
          <a:p>
            <a:r>
              <a:rPr lang="en-US" dirty="0"/>
              <a:t>Hyperparameter Tuned Model Results</a:t>
            </a:r>
          </a:p>
        </p:txBody>
      </p:sp>
      <p:pic>
        <p:nvPicPr>
          <p:cNvPr id="13" name="Content Placeholder 12">
            <a:extLst>
              <a:ext uri="{FF2B5EF4-FFF2-40B4-BE49-F238E27FC236}">
                <a16:creationId xmlns:a16="http://schemas.microsoft.com/office/drawing/2014/main" id="{BEF1DADD-85C1-F4C8-DC6B-0A0C815CF255}"/>
              </a:ext>
            </a:extLst>
          </p:cNvPr>
          <p:cNvPicPr>
            <a:picLocks noGrp="1" noChangeAspect="1"/>
          </p:cNvPicPr>
          <p:nvPr>
            <p:ph idx="1"/>
          </p:nvPr>
        </p:nvPicPr>
        <p:blipFill>
          <a:blip r:embed="rId2"/>
          <a:stretch>
            <a:fillRect/>
          </a:stretch>
        </p:blipFill>
        <p:spPr>
          <a:xfrm>
            <a:off x="1097280" y="2419351"/>
            <a:ext cx="3217545" cy="3000374"/>
          </a:xfrm>
        </p:spPr>
      </p:pic>
      <p:pic>
        <p:nvPicPr>
          <p:cNvPr id="3076" name="Picture 4">
            <a:extLst>
              <a:ext uri="{FF2B5EF4-FFF2-40B4-BE49-F238E27FC236}">
                <a16:creationId xmlns:a16="http://schemas.microsoft.com/office/drawing/2014/main" id="{20C077B8-4C46-BA9B-3860-30C45F4CB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451" y="2171699"/>
            <a:ext cx="6141452"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6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4AC3-6E09-AB6D-3B79-1426F83B3655}"/>
              </a:ext>
            </a:extLst>
          </p:cNvPr>
          <p:cNvSpPr>
            <a:spLocks noGrp="1"/>
          </p:cNvSpPr>
          <p:nvPr>
            <p:ph type="title"/>
          </p:nvPr>
        </p:nvSpPr>
        <p:spPr/>
        <p:txBody>
          <a:bodyPr/>
          <a:lstStyle/>
          <a:p>
            <a:r>
              <a:rPr lang="en-US" dirty="0"/>
              <a:t>Graphical Representation</a:t>
            </a:r>
          </a:p>
        </p:txBody>
      </p:sp>
      <p:pic>
        <p:nvPicPr>
          <p:cNvPr id="5" name="Content Placeholder 4">
            <a:extLst>
              <a:ext uri="{FF2B5EF4-FFF2-40B4-BE49-F238E27FC236}">
                <a16:creationId xmlns:a16="http://schemas.microsoft.com/office/drawing/2014/main" id="{8BA09F07-0D0F-7E87-4224-F328C01431C8}"/>
              </a:ext>
            </a:extLst>
          </p:cNvPr>
          <p:cNvPicPr>
            <a:picLocks noGrp="1" noChangeAspect="1"/>
          </p:cNvPicPr>
          <p:nvPr>
            <p:ph idx="1"/>
          </p:nvPr>
        </p:nvPicPr>
        <p:blipFill>
          <a:blip r:embed="rId2"/>
          <a:stretch>
            <a:fillRect/>
          </a:stretch>
        </p:blipFill>
        <p:spPr>
          <a:xfrm>
            <a:off x="2209800" y="2108200"/>
            <a:ext cx="8058149" cy="3760788"/>
          </a:xfrm>
        </p:spPr>
      </p:pic>
    </p:spTree>
    <p:extLst>
      <p:ext uri="{BB962C8B-B14F-4D97-AF65-F5344CB8AC3E}">
        <p14:creationId xmlns:p14="http://schemas.microsoft.com/office/powerpoint/2010/main" val="361155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6C70-3D2D-9E9E-D29D-38BBCA416260}"/>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C15F3BB2-785A-23C4-C3A8-89F0806EE9D1}"/>
              </a:ext>
            </a:extLst>
          </p:cNvPr>
          <p:cNvSpPr>
            <a:spLocks noGrp="1"/>
          </p:cNvSpPr>
          <p:nvPr>
            <p:ph idx="1"/>
          </p:nvPr>
        </p:nvSpPr>
        <p:spPr>
          <a:xfrm>
            <a:off x="1097279" y="2108201"/>
            <a:ext cx="10058399" cy="3760891"/>
          </a:xfrm>
        </p:spPr>
        <p:txBody>
          <a:bodyPr/>
          <a:lstStyle/>
          <a:p>
            <a:pPr marL="0" indent="0">
              <a:buNone/>
            </a:pPr>
            <a:r>
              <a:rPr lang="en-US" sz="2400" dirty="0">
                <a:latin typeface="Times New Roman" panose="02020603050405020304" pitchFamily="18" charset="0"/>
                <a:cs typeface="Times New Roman" panose="02020603050405020304" pitchFamily="18" charset="0"/>
              </a:rPr>
              <a:t>The three classification models Decision Tree, Random Forest and AdaBoost predicted the wine quality better than Logistic Regression and other models. This study aims to predict the quality of wine and its combinations through chemical properties even before it is manufactured. This assists the wine manufacturers and wine industries to predict its best quality wine combinators and increase its sales to attain profits. From all the classification models, the above mentioned three classifiers have outperformed.</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3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8"/>
            <a:ext cx="8421688" cy="823912"/>
          </a:xfrm>
        </p:spPr>
        <p:txBody>
          <a:bodyPr/>
          <a:lstStyle/>
          <a:p>
            <a:r>
              <a:rPr lang="en-US" dirty="0"/>
              <a:t>WHAT CAN BE DONE BEYOND THIS?</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sz="1800" dirty="0"/>
              <a:t>ADD More data </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105400" y="3064615"/>
            <a:ext cx="1771650" cy="823912"/>
          </a:xfrm>
        </p:spPr>
        <p:txBody>
          <a:bodyPr/>
          <a:lstStyle/>
          <a:p>
            <a:r>
              <a:rPr lang="en-US" sz="1600" dirty="0"/>
              <a:t>FEATURE ENGINEERING FOR BETTER RESULTS</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488136" y="2887723"/>
            <a:ext cx="2014205" cy="1136875"/>
          </a:xfrm>
        </p:spPr>
        <p:txBody>
          <a:bodyPr/>
          <a:lstStyle/>
          <a:p>
            <a:r>
              <a:rPr lang="en-US" sz="1400" dirty="0"/>
              <a:t>NEURAL NETWORKS</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364914"/>
          </a:xfrm>
        </p:spPr>
        <p:txBody>
          <a:bodyPr vert="horz" lIns="91440" tIns="45720" rIns="91440" bIns="45720" rtlCol="0">
            <a:normAutofit/>
          </a:bodyPr>
          <a:lstStyle/>
          <a:p>
            <a:r>
              <a:rPr lang="en-US" sz="2800" dirty="0"/>
              <a:t>TEAM APEX</a:t>
            </a:r>
          </a:p>
        </p:txBody>
      </p: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VANDANA SIRPA         - U87155086</a:t>
            </a:r>
          </a:p>
          <a:p>
            <a:pPr marL="0" marR="0" indent="0" algn="just">
              <a:lnSpc>
                <a:spcPct val="107000"/>
              </a:lnSpc>
              <a:spcBef>
                <a:spcPts val="0"/>
              </a:spcBef>
              <a:spcAft>
                <a:spcPts val="800"/>
              </a:spcAft>
              <a:buNone/>
            </a:pPr>
            <a:r>
              <a:rPr lang="fi-FI" sz="1800" dirty="0">
                <a:latin typeface="Times New Roman" panose="02020603050405020304" pitchFamily="18" charset="0"/>
                <a:ea typeface="Times New Roman" panose="02020603050405020304" pitchFamily="18" charset="0"/>
                <a:cs typeface="Times New Roman" panose="02020603050405020304" pitchFamily="18" charset="0"/>
              </a:rPr>
              <a:t>SRI VENKATESH KUMAR SATTU - U01719657</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SAI KOTI REDDY SEELAM  - U67287368</a:t>
            </a:r>
          </a:p>
          <a:p>
            <a:pPr marL="0" indent="0" algn="just">
              <a:lnSpc>
                <a:spcPct val="107000"/>
              </a:lnSpc>
              <a:spcBef>
                <a:spcPts val="0"/>
              </a:spcBef>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KEERTHI BAI REDDY - U91888933</a:t>
            </a:r>
          </a:p>
          <a:p>
            <a:pPr marL="0" indent="0" algn="just">
              <a:lnSpc>
                <a:spcPct val="107000"/>
              </a:lnSpc>
              <a:spcBef>
                <a:spcPts val="0"/>
              </a:spcBef>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SHEERKA SAI NIKHITHA - U19250380</a:t>
            </a:r>
          </a:p>
          <a:p>
            <a:pPr marL="0" indent="0" algn="just">
              <a:lnSpc>
                <a:spcPct val="107000"/>
              </a:lnSpc>
              <a:spcBef>
                <a:spcPts val="0"/>
              </a:spcBef>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PRASHANTH REDDY THUDI - U52715459</a:t>
            </a: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34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364914"/>
          </a:xfrm>
        </p:spPr>
        <p:txBody>
          <a:bodyPr vert="horz" lIns="91440" tIns="45720" rIns="91440" bIns="45720" rtlCol="0">
            <a:normAutofit/>
          </a:bodyPr>
          <a:lstStyle/>
          <a:p>
            <a:r>
              <a:rPr lang="en-US" sz="4000" dirty="0"/>
              <a:t>BUSINESS OBJECTIVE</a:t>
            </a:r>
          </a:p>
        </p:txBody>
      </p: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1066800" y="2098870"/>
            <a:ext cx="10058400" cy="3760891"/>
          </a:xfrm>
        </p:spPr>
        <p:txBody>
          <a:bodyPr/>
          <a:lstStyle/>
          <a:p>
            <a:pPr marL="0" indent="0">
              <a:buNone/>
            </a:pPr>
            <a:r>
              <a:rPr lang="en-US" sz="2000" dirty="0">
                <a:latin typeface="Times New Roman" panose="02020603050405020304" pitchFamily="18" charset="0"/>
                <a:cs typeface="Times New Roman" panose="02020603050405020304" pitchFamily="18" charset="0"/>
              </a:rPr>
              <a:t>The quality of a wine is important for the consumers as well as the wine industry. The traditional (expert) way of measuring wine quality is time-consuming. Nowadays, machine learning models are important tools to replace human tasks. In this case, there are several features to predict the wine quality but the entire features will not be relevant for better prediction. So, our thesis work is focusing on what wine features are important to get the promising result. For the purpose of classification model and evaluation of the relevant features, we used various classification models to predict the accuracies. To evaluate the feature importance we used the correlation and performance measurement matrices such as accuracy, recall, precision, and f1 score for comparison of the machine learning algorithm. A grid search algorithm was applied to improve the model accuracy. </a:t>
            </a: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PROBLEM STATEMENT:</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1097280" y="2108201"/>
            <a:ext cx="6437367" cy="3760891"/>
          </a:xfrm>
        </p:spPr>
        <p:txBody>
          <a:bodyPr>
            <a:normAutofit/>
          </a:bodyPr>
          <a:lstStyle/>
          <a:p>
            <a:pPr marL="342900" marR="0" lvl="0" indent="-342900">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helps the wines industries mitigate their costs that incur in manual wine testing.</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Buying the best quality wine just based on the ingredients with the accuracies performed using classification models and support wine industries in deciding the price of the wine bottle which in turn in increase of sales and revenue.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There is possibility of fraud on selling a low Quality wine for higher price.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b="0" i="0" dirty="0">
              <a:effectLst/>
              <a:latin typeface="Roboto" panose="02000000000000000000" pitchFamily="2" charset="0"/>
            </a:endParaRPr>
          </a:p>
          <a:p>
            <a:pPr marL="0" indent="0">
              <a:buNone/>
            </a:pPr>
            <a:endParaRPr lang="en-US" b="0" i="0" dirty="0">
              <a:effectLst/>
              <a:latin typeface="-apple-system"/>
            </a:endParaRPr>
          </a:p>
          <a:p>
            <a:pPr marL="0" indent="0">
              <a:buNone/>
            </a:pPr>
            <a:endParaRPr lang="en-US" b="0" i="0" dirty="0">
              <a:effectLst/>
              <a:latin typeface="-apple-system"/>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79D3651-2380-DA38-00AC-3ED6F0F14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744408" y="2269068"/>
            <a:ext cx="3937519" cy="3170679"/>
          </a:xfrm>
          <a:prstGeom prst="rect">
            <a:avLst/>
          </a:prstGeom>
          <a:noFill/>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347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WHO USES IT</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1097280" y="2009123"/>
            <a:ext cx="10220753" cy="3861160"/>
          </a:xfrm>
        </p:spPr>
        <p:txBody>
          <a:bodyPr>
            <a:normAutofit lnSpcReduction="10000"/>
          </a:bodyPr>
          <a:lstStyle/>
          <a:p>
            <a:pPr marL="0" marR="0" lvl="0" indent="0">
              <a:spcBef>
                <a:spcPts val="0"/>
              </a:spcBef>
              <a:spcAft>
                <a:spcPts val="0"/>
              </a:spcAft>
              <a:buNone/>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b="0" i="0" dirty="0">
              <a:effectLst/>
              <a:latin typeface="Roboto" panose="02000000000000000000" pitchFamily="2" charset="0"/>
            </a:endParaRPr>
          </a:p>
          <a:p>
            <a:pPr marL="0" indent="0">
              <a:buNone/>
            </a:pPr>
            <a:endParaRPr lang="en-US" b="0" i="0" dirty="0">
              <a:effectLst/>
              <a:latin typeface="-apple-system"/>
            </a:endParaRPr>
          </a:p>
          <a:p>
            <a:pPr marL="0" indent="0">
              <a:buNone/>
            </a:pPr>
            <a:endParaRPr lang="en-US" b="0" i="0" dirty="0">
              <a:effectLst/>
              <a:latin typeface="-apple-system"/>
            </a:endParaRPr>
          </a:p>
          <a:p>
            <a:pPr marL="0" indent="0">
              <a:buNone/>
            </a:pPr>
            <a:endParaRPr lang="en-US" dirty="0"/>
          </a:p>
          <a:p>
            <a:pPr marL="0" indent="0">
              <a:buNone/>
            </a:pPr>
            <a:endParaRPr lang="en-US" dirty="0"/>
          </a:p>
          <a:p>
            <a:pPr marL="0" indent="0">
              <a:buNone/>
            </a:pPr>
            <a:endParaRPr lang="en-US" dirty="0"/>
          </a:p>
          <a:p>
            <a:pPr marL="0" indent="0">
              <a:buNone/>
            </a:pPr>
            <a:r>
              <a:rPr lang="en-US" dirty="0"/>
              <a:t>WINE MANUFACTURERS                                                                 WINE INDUSTRIES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4 Small Sonoma Wine Producers You Should Know - Sonoma Magazine">
            <a:extLst>
              <a:ext uri="{FF2B5EF4-FFF2-40B4-BE49-F238E27FC236}">
                <a16:creationId xmlns:a16="http://schemas.microsoft.com/office/drawing/2014/main" id="{B81E30BE-C376-EADE-9C8B-DE4917BAE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89" y="2054333"/>
            <a:ext cx="5169944" cy="32547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tailers Hit Back at Wine Distributors | Wine-Searcher News &amp; Features">
            <a:extLst>
              <a:ext uri="{FF2B5EF4-FFF2-40B4-BE49-F238E27FC236}">
                <a16:creationId xmlns:a16="http://schemas.microsoft.com/office/drawing/2014/main" id="{35A1B3CC-4721-C199-60DD-794FB1B0D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54333"/>
            <a:ext cx="5059680" cy="325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1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364914"/>
          </a:xfrm>
        </p:spPr>
        <p:txBody>
          <a:bodyPr vert="horz" lIns="91440" tIns="45720" rIns="91440" bIns="45720" rtlCol="0">
            <a:normAutofit/>
          </a:bodyPr>
          <a:lstStyle/>
          <a:p>
            <a:r>
              <a:rPr lang="en-US" sz="2800" dirty="0"/>
              <a:t>ABOUT THE DATASET</a:t>
            </a:r>
          </a:p>
        </p:txBody>
      </p: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US" sz="1800" dirty="0">
                <a:solidFill>
                  <a:srgbClr val="3B444F"/>
                </a:solidFill>
                <a:effectLst/>
                <a:latin typeface="Times New Roman" panose="02020603050405020304" pitchFamily="18" charset="0"/>
                <a:ea typeface="Times New Roman" panose="02020603050405020304" pitchFamily="18" charset="0"/>
                <a:cs typeface="Times New Roman" panose="02020603050405020304" pitchFamily="18" charset="0"/>
              </a:rPr>
              <a:t>All wines are produced in a particular area of Portugal. Data are collected on 12 different properties of the wines one of which is Quality, based on sensory data, and the rest are on chemical properties of the wines including density, acidity, alcohol content etc.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comparing the best metrics from the model and coming up with a solution for the wine industries: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Some of the use cases for the best-predicted model can be used to: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Address this business problem, we are trying to create a ‘machine learning model that can predict best wine quality through its chemical properties.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rgbClr val="3B444F"/>
                </a:solidFill>
                <a:effectLst/>
                <a:latin typeface="Times New Roman" panose="02020603050405020304" pitchFamily="18" charset="0"/>
                <a:ea typeface="Times New Roman" panose="02020603050405020304" pitchFamily="18" charset="0"/>
                <a:cs typeface="Times New Roman" panose="02020603050405020304" pitchFamily="18" charset="0"/>
              </a:rPr>
              <a:t>The response Quality is assumed to be a continuous variable and is predicted by the independent predictors, all of which are continuous.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3B444F"/>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and Classification of wines based on the chemical properties: Unsupervised analysis.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3054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364914"/>
          </a:xfrm>
        </p:spPr>
        <p:txBody>
          <a:bodyPr vert="horz" lIns="91440" tIns="45720" rIns="91440" bIns="45720" rtlCol="0">
            <a:normAutofit/>
          </a:bodyPr>
          <a:lstStyle/>
          <a:p>
            <a:r>
              <a:rPr lang="en-US" sz="2800" dirty="0"/>
              <a:t>DATA SOURCE</a:t>
            </a:r>
          </a:p>
        </p:txBody>
      </p: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1097280" y="2108201"/>
            <a:ext cx="10058400" cy="3760891"/>
          </a:xfrm>
        </p:spPr>
        <p:txBody>
          <a:bodyPr>
            <a:normAutofit/>
          </a:bodyPr>
          <a:lstStyle/>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extracted are related to wine variants of the Portuguese "Vinho Verde" wine.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Reference: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http://www.vinhoverde.pt/en/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123654"/>
                </a:solidFill>
                <a:effectLst/>
                <a:latin typeface="Times New Roman" panose="02020603050405020304" pitchFamily="18" charset="0"/>
                <a:ea typeface="Calibri" panose="020F0502020204030204" pitchFamily="34" charset="0"/>
                <a:cs typeface="Times New Roman" panose="02020603050405020304" pitchFamily="18" charset="0"/>
              </a:rPr>
              <a:t>The goal is to model wine quality based on physicochemical tests.</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datasets can be viewed as classification or regression tasks. It is a multi-class classification as the quality has more than two classes. The classes are ordered and not balanced   (e.g. there are much more normal wines than excellent or poor ones). Outlier detection algorithms could be used to detect the few excellent or poor wines.</a:t>
            </a:r>
          </a:p>
          <a:p>
            <a:pPr marL="0" marR="0" indent="0">
              <a:spcBef>
                <a:spcPts val="0"/>
              </a:spcBef>
              <a:spcAft>
                <a:spcPts val="0"/>
              </a:spcAft>
              <a:buNone/>
            </a:pP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Number of Instances: 4898</a:t>
            </a:r>
            <a:endParaRPr lang="en-US" sz="16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Number of Attributes: 12 (includes output attribute)</a:t>
            </a:r>
          </a:p>
          <a:p>
            <a:pPr marL="0" indent="0">
              <a:spcBef>
                <a:spcPts val="0"/>
              </a:spcBef>
              <a:spcAft>
                <a:spcPts val="0"/>
              </a:spcAft>
              <a:buNone/>
            </a:pPr>
            <a:r>
              <a:rPr lang="en-US" sz="1600" dirty="0">
                <a:latin typeface="Times New Roman"/>
                <a:ea typeface="+mn-lt"/>
                <a:cs typeface="+mn-lt"/>
              </a:rPr>
              <a:t>Associated Tasks: Classification </a:t>
            </a:r>
            <a:endParaRPr lang="en-US" sz="1600" dirty="0">
              <a:latin typeface="Times New Roman"/>
              <a:cs typeface="Calibri"/>
            </a:endParaRPr>
          </a:p>
          <a:p>
            <a:pPr marL="0" marR="0" indent="0">
              <a:spcBef>
                <a:spcPts val="0"/>
              </a:spcBef>
              <a:spcAft>
                <a:spcPts val="0"/>
              </a:spcAft>
              <a:buNone/>
            </a:pPr>
            <a:r>
              <a:rPr lang="en-US" sz="1600" i="0" dirty="0">
                <a:solidFill>
                  <a:srgbClr val="123654"/>
                </a:solidFill>
                <a:effectLst/>
                <a:latin typeface="Times New Roman" panose="02020603050405020304" pitchFamily="18" charset="0"/>
                <a:cs typeface="Times New Roman" panose="02020603050405020304" pitchFamily="18" charset="0"/>
              </a:rPr>
              <a:t>Data Set Characteristics: Multivariate</a:t>
            </a:r>
          </a:p>
          <a:p>
            <a:pPr marL="0" marR="0" indent="0">
              <a:spcBef>
                <a:spcPts val="0"/>
              </a:spcBef>
              <a:spcAft>
                <a:spcPts val="0"/>
              </a:spcAft>
              <a:buNone/>
            </a:pPr>
            <a:r>
              <a:rPr lang="en-US" sz="1600" i="0" dirty="0">
                <a:solidFill>
                  <a:srgbClr val="123654"/>
                </a:solidFill>
                <a:effectLst/>
                <a:latin typeface="Times New Roman" panose="02020603050405020304" pitchFamily="18" charset="0"/>
                <a:cs typeface="Times New Roman" panose="02020603050405020304" pitchFamily="18" charset="0"/>
              </a:rPr>
              <a:t>Date Donated : 2009-10-07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b="1" dirty="0">
              <a:solidFill>
                <a:srgbClr val="12365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102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67DF-5A2A-EEF7-CF05-7F04F52CF116}"/>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25FB043D-8121-4163-5028-3805D82BA886}"/>
              </a:ext>
            </a:extLst>
          </p:cNvPr>
          <p:cNvSpPr>
            <a:spLocks noGrp="1"/>
          </p:cNvSpPr>
          <p:nvPr>
            <p:ph idx="1"/>
          </p:nvPr>
        </p:nvSpPr>
        <p:spPr/>
        <p:txBody>
          <a:bodyPr/>
          <a:lstStyle/>
          <a:p>
            <a:r>
              <a:rPr lang="en-US" dirty="0"/>
              <a:t>    </a:t>
            </a:r>
          </a:p>
        </p:txBody>
      </p:sp>
      <p:pic>
        <p:nvPicPr>
          <p:cNvPr id="4" name="Picture 3">
            <a:extLst>
              <a:ext uri="{FF2B5EF4-FFF2-40B4-BE49-F238E27FC236}">
                <a16:creationId xmlns:a16="http://schemas.microsoft.com/office/drawing/2014/main" id="{E6E663DC-ABC3-ACC9-F30C-4DF776E0E38A}"/>
              </a:ext>
            </a:extLst>
          </p:cNvPr>
          <p:cNvPicPr>
            <a:picLocks noChangeAspect="1"/>
          </p:cNvPicPr>
          <p:nvPr/>
        </p:nvPicPr>
        <p:blipFill>
          <a:blip r:embed="rId2"/>
          <a:stretch>
            <a:fillRect/>
          </a:stretch>
        </p:blipFill>
        <p:spPr>
          <a:xfrm>
            <a:off x="2476500" y="2192073"/>
            <a:ext cx="6248400" cy="3350207"/>
          </a:xfrm>
          <a:prstGeom prst="rect">
            <a:avLst/>
          </a:prstGeom>
        </p:spPr>
      </p:pic>
    </p:spTree>
    <p:extLst>
      <p:ext uri="{BB962C8B-B14F-4D97-AF65-F5344CB8AC3E}">
        <p14:creationId xmlns:p14="http://schemas.microsoft.com/office/powerpoint/2010/main" val="9725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3" name="Text Placeholder 2">
            <a:extLst>
              <a:ext uri="{FF2B5EF4-FFF2-40B4-BE49-F238E27FC236}">
                <a16:creationId xmlns:a16="http://schemas.microsoft.com/office/drawing/2014/main" id="{7E52D932-072D-4F6F-9565-39F33727B176}"/>
              </a:ext>
            </a:extLst>
          </p:cNvPr>
          <p:cNvSpPr>
            <a:spLocks noGrp="1"/>
          </p:cNvSpPr>
          <p:nvPr>
            <p:ph type="body" sz="quarter" idx="10"/>
          </p:nvPr>
        </p:nvSpPr>
        <p:spPr/>
        <p:txBody>
          <a:bodyPr/>
          <a:lstStyle/>
          <a:p>
            <a:r>
              <a:rPr lang="en-US" b="1" dirty="0"/>
              <a:t>DATA</a:t>
            </a:r>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18" name="Text Placeholder 17">
            <a:extLst>
              <a:ext uri="{FF2B5EF4-FFF2-40B4-BE49-F238E27FC236}">
                <a16:creationId xmlns:a16="http://schemas.microsoft.com/office/drawing/2014/main" id="{70E200F5-D183-4DF6-86A3-F11C030ACA46}"/>
              </a:ext>
            </a:extLst>
          </p:cNvPr>
          <p:cNvSpPr>
            <a:spLocks noGrp="1"/>
          </p:cNvSpPr>
          <p:nvPr>
            <p:ph type="body" sz="quarter" idx="12"/>
          </p:nvPr>
        </p:nvSpPr>
        <p:spPr>
          <a:xfrm>
            <a:off x="2198679" y="249432"/>
            <a:ext cx="1362615" cy="248133"/>
          </a:xfrm>
        </p:spPr>
        <p:txBody>
          <a:bodyPr/>
          <a:lstStyle/>
          <a:p>
            <a:r>
              <a:rPr lang="en-US" b="1" dirty="0"/>
              <a:t>PROCESS</a:t>
            </a:r>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20" name="Text Placeholder 19">
            <a:extLst>
              <a:ext uri="{FF2B5EF4-FFF2-40B4-BE49-F238E27FC236}">
                <a16:creationId xmlns:a16="http://schemas.microsoft.com/office/drawing/2014/main" id="{CE9017A3-B81B-498C-A1CB-30A53E854E78}"/>
              </a:ext>
            </a:extLst>
          </p:cNvPr>
          <p:cNvSpPr>
            <a:spLocks noGrp="1"/>
          </p:cNvSpPr>
          <p:nvPr>
            <p:ph type="body" sz="quarter" idx="14"/>
          </p:nvPr>
        </p:nvSpPr>
        <p:spPr>
          <a:xfrm>
            <a:off x="4315714" y="241058"/>
            <a:ext cx="1362615" cy="248133"/>
          </a:xfrm>
        </p:spPr>
        <p:txBody>
          <a:bodyPr/>
          <a:lstStyle/>
          <a:p>
            <a:r>
              <a:rPr lang="en-US" b="1" dirty="0"/>
              <a:t>MODELLING</a:t>
            </a:r>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2" name="Text Placeholder 21">
            <a:extLst>
              <a:ext uri="{FF2B5EF4-FFF2-40B4-BE49-F238E27FC236}">
                <a16:creationId xmlns:a16="http://schemas.microsoft.com/office/drawing/2014/main" id="{390252FF-B760-47E7-9992-47728EA73C1B}"/>
              </a:ext>
            </a:extLst>
          </p:cNvPr>
          <p:cNvSpPr>
            <a:spLocks noGrp="1"/>
          </p:cNvSpPr>
          <p:nvPr>
            <p:ph type="body" sz="quarter" idx="16"/>
          </p:nvPr>
        </p:nvSpPr>
        <p:spPr/>
        <p:txBody>
          <a:bodyPr/>
          <a:lstStyle/>
          <a:p>
            <a:r>
              <a:rPr lang="en-US" b="1" dirty="0"/>
              <a:t>METRICS</a:t>
            </a:r>
          </a:p>
        </p:txBody>
      </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4" name="Text Placeholder 23">
            <a:extLst>
              <a:ext uri="{FF2B5EF4-FFF2-40B4-BE49-F238E27FC236}">
                <a16:creationId xmlns:a16="http://schemas.microsoft.com/office/drawing/2014/main" id="{A162ECDC-CAF5-41B3-94DD-E997C8F75F0D}"/>
              </a:ext>
            </a:extLst>
          </p:cNvPr>
          <p:cNvSpPr>
            <a:spLocks noGrp="1"/>
          </p:cNvSpPr>
          <p:nvPr>
            <p:ph type="body" sz="quarter" idx="18"/>
          </p:nvPr>
        </p:nvSpPr>
        <p:spPr/>
        <p:txBody>
          <a:bodyPr/>
          <a:lstStyle/>
          <a:p>
            <a:r>
              <a:rPr lang="en-US" b="1" dirty="0"/>
              <a:t>CONCLUSION</a:t>
            </a:r>
          </a:p>
        </p:txBody>
      </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26" name="Text Placeholder 25">
            <a:extLst>
              <a:ext uri="{FF2B5EF4-FFF2-40B4-BE49-F238E27FC236}">
                <a16:creationId xmlns:a16="http://schemas.microsoft.com/office/drawing/2014/main" id="{1AFBF0A8-4F67-4F19-939F-B48DF607D10E}"/>
              </a:ext>
            </a:extLst>
          </p:cNvPr>
          <p:cNvSpPr>
            <a:spLocks noGrp="1"/>
          </p:cNvSpPr>
          <p:nvPr>
            <p:ph type="body" sz="quarter" idx="20"/>
          </p:nvPr>
        </p:nvSpPr>
        <p:spPr>
          <a:xfrm>
            <a:off x="10422294" y="258763"/>
            <a:ext cx="1656835" cy="248133"/>
          </a:xfrm>
        </p:spPr>
        <p:txBody>
          <a:bodyPr/>
          <a:lstStyle/>
          <a:p>
            <a:r>
              <a:rPr lang="en-US" b="1" dirty="0"/>
              <a:t>ENHANCEMENTS</a:t>
            </a:r>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Text Placeholder 27">
            <a:extLst>
              <a:ext uri="{FF2B5EF4-FFF2-40B4-BE49-F238E27FC236}">
                <a16:creationId xmlns:a16="http://schemas.microsoft.com/office/drawing/2014/main" id="{981FF7F5-C074-41CC-985B-20FA32A3F51A}"/>
              </a:ext>
            </a:extLst>
          </p:cNvPr>
          <p:cNvSpPr>
            <a:spLocks noGrp="1"/>
          </p:cNvSpPr>
          <p:nvPr>
            <p:ph type="body" sz="quarter" idx="22"/>
          </p:nvPr>
        </p:nvSpPr>
        <p:spPr/>
        <p:txBody>
          <a:bodyPr>
            <a:normAutofit fontScale="92500" lnSpcReduction="20000"/>
          </a:bodyPr>
          <a:lstStyle/>
          <a:p>
            <a:r>
              <a:rPr lang="en-US" sz="1600" b="1" dirty="0"/>
              <a:t>LOAD THE DATA TO YOUR IPYNB FILE</a:t>
            </a:r>
          </a:p>
          <a:p>
            <a:r>
              <a:rPr lang="en-US" sz="1600" b="1" dirty="0"/>
              <a:t>PERFORM THE PRE-PROCESSING </a:t>
            </a:r>
          </a:p>
          <a:p>
            <a:r>
              <a:rPr lang="en-US" sz="1600" b="1" dirty="0"/>
              <a:t>BALANCE THE DATA</a:t>
            </a:r>
          </a:p>
          <a:p>
            <a:r>
              <a:rPr lang="en-US" sz="1600" b="1" dirty="0"/>
              <a:t>SPLIT THE DATASET INTO TRAIN AND TEST</a:t>
            </a:r>
          </a:p>
          <a:p>
            <a:r>
              <a:rPr lang="en-US" sz="1600" b="1" dirty="0"/>
              <a:t>SAMPLING THE DATA(OVER SAMPLING)</a:t>
            </a:r>
          </a:p>
          <a:p>
            <a:r>
              <a:rPr lang="en-US" sz="1600" b="1" dirty="0"/>
              <a:t>FIT THE BASE MODEL</a:t>
            </a:r>
          </a:p>
          <a:p>
            <a:r>
              <a:rPr lang="en-US" sz="1600" b="1" dirty="0"/>
              <a:t>SCALING</a:t>
            </a:r>
          </a:p>
          <a:p>
            <a:endParaRPr lang="en-US" sz="1600" b="1" dirty="0"/>
          </a:p>
        </p:txBody>
      </p:sp>
      <p:sp>
        <p:nvSpPr>
          <p:cNvPr id="29" name="Text Placeholder 28">
            <a:extLst>
              <a:ext uri="{FF2B5EF4-FFF2-40B4-BE49-F238E27FC236}">
                <a16:creationId xmlns:a16="http://schemas.microsoft.com/office/drawing/2014/main" id="{38B3B42E-3E1D-4013-BE03-4749FB3E46D9}"/>
              </a:ext>
            </a:extLst>
          </p:cNvPr>
          <p:cNvSpPr>
            <a:spLocks noGrp="1"/>
          </p:cNvSpPr>
          <p:nvPr>
            <p:ph type="body" sz="quarter" idx="23"/>
          </p:nvPr>
        </p:nvSpPr>
        <p:spPr/>
        <p:txBody>
          <a:bodyPr>
            <a:normAutofit/>
          </a:bodyPr>
          <a:lstStyle/>
          <a:p>
            <a:r>
              <a:rPr lang="en-US" sz="1600" b="1" dirty="0"/>
              <a:t>PERFORM CLASSIFICATION MODELS ON THE DATASET</a:t>
            </a:r>
          </a:p>
          <a:p>
            <a:r>
              <a:rPr lang="en-US" sz="1600" b="1" dirty="0"/>
              <a:t>HPERPARAMETER TUNING</a:t>
            </a:r>
          </a:p>
          <a:p>
            <a:r>
              <a:rPr lang="en-US" sz="1600" b="1" dirty="0"/>
              <a:t>CONFUSION MATRIX</a:t>
            </a:r>
          </a:p>
          <a:p>
            <a:pPr marL="0" indent="0">
              <a:buNone/>
            </a:pPr>
            <a:endParaRPr lang="en-US" sz="1600" b="1" dirty="0"/>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4"/>
            <a:ext cx="10058400" cy="1364914"/>
          </a:xfrm>
        </p:spPr>
        <p:txBody>
          <a:bodyPr vert="horz" lIns="91440" tIns="45720" rIns="91440" bIns="45720" rtlCol="0">
            <a:normAutofit/>
          </a:bodyPr>
          <a:lstStyle/>
          <a:p>
            <a:r>
              <a:rPr lang="en-US" sz="2800" dirty="0"/>
              <a:t>MODELS PERFORMED FOR PREDICTION</a:t>
            </a:r>
          </a:p>
        </p:txBody>
      </p: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KNN</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DECISION TREE</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RANDOM FOREST</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ADABOOST</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GRADIENT BOOSTING</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XGBOOST</a:t>
            </a:r>
          </a:p>
          <a:p>
            <a:pPr marR="0" algn="just">
              <a:lnSpc>
                <a:spcPct val="107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LOGISTIC REGRESSION	</a:t>
            </a: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8218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{A2591ED9-EABE-42CF-80DF-A6D4E12FEDF3}tf22712842_win32</Template>
  <TotalTime>1865</TotalTime>
  <Words>872</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-apple-system</vt:lpstr>
      <vt:lpstr>Arial</vt:lpstr>
      <vt:lpstr>Bookman Old Style</vt:lpstr>
      <vt:lpstr>Calibri</vt:lpstr>
      <vt:lpstr>Consolas</vt:lpstr>
      <vt:lpstr>Franklin Gothic Book</vt:lpstr>
      <vt:lpstr>Roboto</vt:lpstr>
      <vt:lpstr>Symbol</vt:lpstr>
      <vt:lpstr>Times New Roman</vt:lpstr>
      <vt:lpstr>Wingdings</vt:lpstr>
      <vt:lpstr>1_RetrospectVTI</vt:lpstr>
      <vt:lpstr>WINE QUALITY PREDICTION</vt:lpstr>
      <vt:lpstr>BUSINESS OBJECTIVE</vt:lpstr>
      <vt:lpstr>PROBLEM STATEMENT:</vt:lpstr>
      <vt:lpstr>WHO USES IT</vt:lpstr>
      <vt:lpstr>ABOUT THE DATASET</vt:lpstr>
      <vt:lpstr>DATA SOURCE</vt:lpstr>
      <vt:lpstr>DATASET DESCRIPTION</vt:lpstr>
      <vt:lpstr>Slide 1</vt:lpstr>
      <vt:lpstr>MODELS PERFORMED FOR PREDICTION</vt:lpstr>
      <vt:lpstr>METRICS</vt:lpstr>
      <vt:lpstr>Base Model Results</vt:lpstr>
      <vt:lpstr>Hyperparameter Tuned Model Results</vt:lpstr>
      <vt:lpstr>Graphical Representation</vt:lpstr>
      <vt:lpstr>Conclusion</vt:lpstr>
      <vt:lpstr>WHAT CAN BE DONE BEYOND THIS?</vt:lpstr>
      <vt:lpstr>TEAM APEX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PREDICTION</dc:title>
  <dc:creator>Keerthi Bai Reddy</dc:creator>
  <cp:lastModifiedBy>Keerthi Bai Reddy</cp:lastModifiedBy>
  <cp:revision>19</cp:revision>
  <dcterms:created xsi:type="dcterms:W3CDTF">2022-10-25T21:58:50Z</dcterms:created>
  <dcterms:modified xsi:type="dcterms:W3CDTF">2022-11-02T23:40:43Z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