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7891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847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482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7090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950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352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513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525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479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177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414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9/19/2020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306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9/19/2020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915633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9FE1C7-0B0C-4519-BD11-64B452843B81}"/>
              </a:ext>
            </a:extLst>
          </p:cNvPr>
          <p:cNvPicPr>
            <a:picLocks noChangeAspect="1"/>
          </p:cNvPicPr>
          <p:nvPr/>
        </p:nvPicPr>
        <p:blipFill rotWithShape="1">
          <a:blip r:embed="rId2"/>
          <a:srcRect/>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8A15A1-E35C-4136-86E1-D1DBF6A82382}"/>
              </a:ext>
            </a:extLst>
          </p:cNvPr>
          <p:cNvSpPr>
            <a:spLocks noGrp="1"/>
          </p:cNvSpPr>
          <p:nvPr>
            <p:ph type="ctrTitle"/>
          </p:nvPr>
        </p:nvSpPr>
        <p:spPr>
          <a:xfrm>
            <a:off x="1038225" y="1122363"/>
            <a:ext cx="10833735" cy="2807208"/>
          </a:xfrm>
        </p:spPr>
        <p:txBody>
          <a:bodyPr anchor="b">
            <a:normAutofit/>
          </a:bodyPr>
          <a:lstStyle/>
          <a:p>
            <a:pPr algn="ctr"/>
            <a:r>
              <a:rPr lang="en-CA" sz="4000" b="1" kern="1800" dirty="0">
                <a:solidFill>
                  <a:srgbClr val="292929"/>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Capstone Project - Car Accident Severity</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sz="3200" dirty="0"/>
          </a:p>
        </p:txBody>
      </p:sp>
      <p:sp>
        <p:nvSpPr>
          <p:cNvPr id="3" name="Subtitle 2">
            <a:extLst>
              <a:ext uri="{FF2B5EF4-FFF2-40B4-BE49-F238E27FC236}">
                <a16:creationId xmlns:a16="http://schemas.microsoft.com/office/drawing/2014/main" id="{4616B99E-D290-40C4-AC9B-4BD2710933AC}"/>
              </a:ext>
            </a:extLst>
          </p:cNvPr>
          <p:cNvSpPr>
            <a:spLocks noGrp="1"/>
          </p:cNvSpPr>
          <p:nvPr>
            <p:ph type="subTitle" idx="1"/>
          </p:nvPr>
        </p:nvSpPr>
        <p:spPr>
          <a:xfrm>
            <a:off x="7848600" y="4743449"/>
            <a:ext cx="4023360" cy="1228725"/>
          </a:xfrm>
        </p:spPr>
        <p:txBody>
          <a:bodyPr>
            <a:normAutofit/>
          </a:bodyPr>
          <a:lstStyle/>
          <a:p>
            <a:r>
              <a:rPr lang="en-CA" sz="2800" dirty="0">
                <a:solidFill>
                  <a:schemeClr val="bg1"/>
                </a:solidFill>
              </a:rPr>
              <a:t>By </a:t>
            </a:r>
          </a:p>
          <a:p>
            <a:r>
              <a:rPr lang="en-CA" sz="2800" dirty="0">
                <a:solidFill>
                  <a:schemeClr val="bg1"/>
                </a:solidFill>
              </a:rPr>
              <a:t>KEERTHI PRAKASH</a:t>
            </a:r>
          </a:p>
        </p:txBody>
      </p:sp>
    </p:spTree>
    <p:extLst>
      <p:ext uri="{BB962C8B-B14F-4D97-AF65-F5344CB8AC3E}">
        <p14:creationId xmlns:p14="http://schemas.microsoft.com/office/powerpoint/2010/main" val="3433965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71D8-F873-490A-917F-D16209478612}"/>
              </a:ext>
            </a:extLst>
          </p:cNvPr>
          <p:cNvSpPr>
            <a:spLocks noGrp="1"/>
          </p:cNvSpPr>
          <p:nvPr>
            <p:ph type="title"/>
          </p:nvPr>
        </p:nvSpPr>
        <p:spPr/>
        <p:txBody>
          <a:bodyPr>
            <a:normAutofit/>
          </a:bodyPr>
          <a:lstStyle/>
          <a:p>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Define X and y</a:t>
            </a:r>
            <a:b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D128BC4-2DBB-484C-8AD6-219D28927E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126" y="2466975"/>
            <a:ext cx="6162774" cy="2038350"/>
          </a:xfrm>
          <a:prstGeom prst="rect">
            <a:avLst/>
          </a:prstGeom>
          <a:noFill/>
          <a:ln>
            <a:noFill/>
          </a:ln>
        </p:spPr>
      </p:pic>
    </p:spTree>
    <p:extLst>
      <p:ext uri="{BB962C8B-B14F-4D97-AF65-F5344CB8AC3E}">
        <p14:creationId xmlns:p14="http://schemas.microsoft.com/office/powerpoint/2010/main" val="225536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620C-6DB6-4F3B-B54A-4D421402A3EC}"/>
              </a:ext>
            </a:extLst>
          </p:cNvPr>
          <p:cNvSpPr>
            <a:spLocks noGrp="1"/>
          </p:cNvSpPr>
          <p:nvPr>
            <p:ph type="title"/>
          </p:nvPr>
        </p:nvSpPr>
        <p:spPr/>
        <p:txBody>
          <a:bodyPr/>
          <a:lstStyle/>
          <a:p>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Normalize the data</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75FD95AA-353A-43C7-9CBD-D35D7887742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0CE19B4D-2D83-4DDC-B9A2-05F4A1A86F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8075" y="3009899"/>
            <a:ext cx="4092575" cy="1400175"/>
          </a:xfrm>
          <a:prstGeom prst="rect">
            <a:avLst/>
          </a:prstGeom>
          <a:noFill/>
          <a:ln>
            <a:noFill/>
          </a:ln>
        </p:spPr>
      </p:pic>
    </p:spTree>
    <p:extLst>
      <p:ext uri="{BB962C8B-B14F-4D97-AF65-F5344CB8AC3E}">
        <p14:creationId xmlns:p14="http://schemas.microsoft.com/office/powerpoint/2010/main" val="297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16CF-632D-44C2-81C0-896F5928C5CB}"/>
              </a:ext>
            </a:extLst>
          </p:cNvPr>
          <p:cNvSpPr>
            <a:spLocks noGrp="1"/>
          </p:cNvSpPr>
          <p:nvPr>
            <p:ph type="title"/>
          </p:nvPr>
        </p:nvSpPr>
        <p:spPr/>
        <p:txBody>
          <a:bodyPr>
            <a:normAutofit fontScale="90000"/>
          </a:bodyPr>
          <a:lstStyle/>
          <a:p>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Splitting our Data Set into Training Data and Test Data</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141CE5F1-39E4-4E49-A5C2-62F021E96378}"/>
              </a:ext>
            </a:extLst>
          </p:cNvPr>
          <p:cNvSpPr>
            <a:spLocks noGrp="1"/>
          </p:cNvSpPr>
          <p:nvPr>
            <p:ph idx="1"/>
          </p:nvPr>
        </p:nvSpPr>
        <p:spPr/>
        <p:txBody>
          <a:bodyPr/>
          <a:lstStyle/>
          <a:p>
            <a:r>
              <a:rPr lang="en-CA" sz="1800" b="0" dirty="0">
                <a:solidFill>
                  <a:srgbClr val="000000"/>
                </a:solidFill>
                <a:effectLst/>
                <a:latin typeface="Times New Roman" panose="02020603050405020304" pitchFamily="18" charset="0"/>
                <a:ea typeface="Times New Roman" panose="02020603050405020304" pitchFamily="18" charset="0"/>
              </a:rPr>
              <a:t>We will use 30% of our data for testing and 70% for training.</a:t>
            </a:r>
            <a:endParaRPr lang="en-CA" sz="1800" b="1" dirty="0">
              <a:effectLst/>
              <a:latin typeface="Times New Roman" panose="02020603050405020304" pitchFamily="18" charset="0"/>
              <a:ea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992C073C-29AF-425E-A29B-C28F95BD28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8925" y="2990850"/>
            <a:ext cx="5308600" cy="1676400"/>
          </a:xfrm>
          <a:prstGeom prst="rect">
            <a:avLst/>
          </a:prstGeom>
          <a:noFill/>
          <a:ln>
            <a:noFill/>
          </a:ln>
        </p:spPr>
      </p:pic>
    </p:spTree>
    <p:extLst>
      <p:ext uri="{BB962C8B-B14F-4D97-AF65-F5344CB8AC3E}">
        <p14:creationId xmlns:p14="http://schemas.microsoft.com/office/powerpoint/2010/main" val="55264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69CB-74E7-410F-80C3-9BF9A987DE2F}"/>
              </a:ext>
            </a:extLst>
          </p:cNvPr>
          <p:cNvSpPr>
            <a:spLocks noGrp="1"/>
          </p:cNvSpPr>
          <p:nvPr>
            <p:ph type="title"/>
          </p:nvPr>
        </p:nvSpPr>
        <p:spPr/>
        <p:txBody>
          <a:bodyPr/>
          <a:lstStyle/>
          <a:p>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75206C70-3A53-42A1-8A51-0F876EF210E2}"/>
              </a:ext>
            </a:extLst>
          </p:cNvPr>
          <p:cNvSpPr>
            <a:spLocks noGrp="1"/>
          </p:cNvSpPr>
          <p:nvPr>
            <p:ph idx="1"/>
          </p:nvPr>
        </p:nvSpPr>
        <p:spPr>
          <a:xfrm>
            <a:off x="838200" y="2059305"/>
            <a:ext cx="10515600" cy="4160520"/>
          </a:xfrm>
        </p:spPr>
        <p:txBody>
          <a:bodyPr/>
          <a:lstStyle/>
          <a:p>
            <a:r>
              <a:rPr lang="en-CA" dirty="0"/>
              <a:t>KNN</a:t>
            </a:r>
          </a:p>
        </p:txBody>
      </p:sp>
      <p:pic>
        <p:nvPicPr>
          <p:cNvPr id="4" name="Picture 3">
            <a:extLst>
              <a:ext uri="{FF2B5EF4-FFF2-40B4-BE49-F238E27FC236}">
                <a16:creationId xmlns:a16="http://schemas.microsoft.com/office/drawing/2014/main" id="{6DB1E257-5140-46C2-ADFB-82295511B1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35424" y="1581149"/>
            <a:ext cx="5022851" cy="4638675"/>
          </a:xfrm>
          <a:prstGeom prst="rect">
            <a:avLst/>
          </a:prstGeom>
          <a:noFill/>
          <a:ln>
            <a:noFill/>
          </a:ln>
        </p:spPr>
      </p:pic>
    </p:spTree>
    <p:extLst>
      <p:ext uri="{BB962C8B-B14F-4D97-AF65-F5344CB8AC3E}">
        <p14:creationId xmlns:p14="http://schemas.microsoft.com/office/powerpoint/2010/main" val="82955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1974-B0BA-4DD4-8554-40E8107C7B34}"/>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18BC21D1-7A57-4699-A859-633D19CF33A5}"/>
              </a:ext>
            </a:extLst>
          </p:cNvPr>
          <p:cNvSpPr>
            <a:spLocks noGrp="1"/>
          </p:cNvSpPr>
          <p:nvPr>
            <p:ph idx="1"/>
          </p:nvPr>
        </p:nvSpPr>
        <p:spPr/>
        <p:txBody>
          <a:bodyPr/>
          <a:lstStyle/>
          <a:p>
            <a:r>
              <a:rPr lang="en-CA" dirty="0">
                <a:solidFill>
                  <a:srgbClr val="000000"/>
                </a:solidFill>
                <a:effectLst/>
                <a:ea typeface="Times New Roman" panose="02020603050405020304" pitchFamily="18" charset="0"/>
                <a:cs typeface="Times New Roman" panose="02020603050405020304" pitchFamily="18" charset="0"/>
              </a:rPr>
              <a:t>Decision Tree</a:t>
            </a:r>
            <a:endParaRPr lang="en-CA" dirty="0">
              <a:effectLst/>
              <a:ea typeface="Calibri" panose="020F0502020204030204" pitchFamily="34" charset="0"/>
              <a:cs typeface="Times New Roman" panose="02020603050405020304" pitchFamily="18" charset="0"/>
            </a:endParaRPr>
          </a:p>
          <a:p>
            <a:pPr marL="0" indent="0">
              <a:buNone/>
            </a:pPr>
            <a:endParaRPr lang="en-CA" dirty="0"/>
          </a:p>
        </p:txBody>
      </p:sp>
      <p:pic>
        <p:nvPicPr>
          <p:cNvPr id="4" name="Picture 3">
            <a:extLst>
              <a:ext uri="{FF2B5EF4-FFF2-40B4-BE49-F238E27FC236}">
                <a16:creationId xmlns:a16="http://schemas.microsoft.com/office/drawing/2014/main" id="{D2C57034-D9F4-4629-9DAE-F87F767160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3750" y="1402715"/>
            <a:ext cx="5073650" cy="5378450"/>
          </a:xfrm>
          <a:prstGeom prst="rect">
            <a:avLst/>
          </a:prstGeom>
          <a:noFill/>
          <a:ln>
            <a:noFill/>
          </a:ln>
        </p:spPr>
      </p:pic>
    </p:spTree>
    <p:extLst>
      <p:ext uri="{BB962C8B-B14F-4D97-AF65-F5344CB8AC3E}">
        <p14:creationId xmlns:p14="http://schemas.microsoft.com/office/powerpoint/2010/main" val="154395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1434-05C7-40C2-B7CF-01CE4A07111A}"/>
              </a:ext>
            </a:extLst>
          </p:cNvPr>
          <p:cNvSpPr>
            <a:spLocks noGrp="1"/>
          </p:cNvSpPr>
          <p:nvPr>
            <p:ph type="title"/>
          </p:nvPr>
        </p:nvSpPr>
        <p:spPr/>
        <p:txBody>
          <a:bodyPr/>
          <a:lstStyle/>
          <a:p>
            <a:endParaRPr lang="en-CA" dirty="0"/>
          </a:p>
        </p:txBody>
      </p:sp>
      <p:sp>
        <p:nvSpPr>
          <p:cNvPr id="6" name="Content Placeholder 5">
            <a:extLst>
              <a:ext uri="{FF2B5EF4-FFF2-40B4-BE49-F238E27FC236}">
                <a16:creationId xmlns:a16="http://schemas.microsoft.com/office/drawing/2014/main" id="{67E0F5CC-48EB-4B2D-B5CC-BB0F1B5AEF03}"/>
              </a:ext>
            </a:extLst>
          </p:cNvPr>
          <p:cNvSpPr>
            <a:spLocks noGrp="1"/>
          </p:cNvSpPr>
          <p:nvPr>
            <p:ph idx="1"/>
          </p:nvPr>
        </p:nvSpPr>
        <p:spPr/>
        <p:txBody>
          <a:bodyPr/>
          <a:lstStyle/>
          <a:p>
            <a:r>
              <a:rPr lang="en-CA" dirty="0"/>
              <a:t>Logistic Regression</a:t>
            </a:r>
          </a:p>
        </p:txBody>
      </p:sp>
      <p:pic>
        <p:nvPicPr>
          <p:cNvPr id="7" name="Content Placeholder 3">
            <a:extLst>
              <a:ext uri="{FF2B5EF4-FFF2-40B4-BE49-F238E27FC236}">
                <a16:creationId xmlns:a16="http://schemas.microsoft.com/office/drawing/2014/main" id="{CBB60012-317D-43B3-A5C6-E1C164F384F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740304" y="962025"/>
            <a:ext cx="4927696" cy="5438775"/>
          </a:xfrm>
          <a:prstGeom prst="rect">
            <a:avLst/>
          </a:prstGeom>
          <a:noFill/>
          <a:ln>
            <a:noFill/>
          </a:ln>
        </p:spPr>
      </p:pic>
    </p:spTree>
    <p:extLst>
      <p:ext uri="{BB962C8B-B14F-4D97-AF65-F5344CB8AC3E}">
        <p14:creationId xmlns:p14="http://schemas.microsoft.com/office/powerpoint/2010/main" val="195548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3D21-F748-4271-8A30-7718C17615ED}"/>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Evaluation</a:t>
            </a:r>
          </a:p>
        </p:txBody>
      </p:sp>
      <p:sp>
        <p:nvSpPr>
          <p:cNvPr id="6" name="Content Placeholder 5">
            <a:extLst>
              <a:ext uri="{FF2B5EF4-FFF2-40B4-BE49-F238E27FC236}">
                <a16:creationId xmlns:a16="http://schemas.microsoft.com/office/drawing/2014/main" id="{311D0FC9-D4CA-4358-BDF4-D9A0FA59628F}"/>
              </a:ext>
            </a:extLst>
          </p:cNvPr>
          <p:cNvSpPr>
            <a:spLocks noGrp="1"/>
          </p:cNvSpPr>
          <p:nvPr>
            <p:ph idx="1"/>
          </p:nvPr>
        </p:nvSpPr>
        <p:spPr/>
        <p:txBody>
          <a:bodyPr>
            <a:normAutofit lnSpcReduction="10000"/>
          </a:bodyPr>
          <a:lstStyle/>
          <a:p>
            <a:pPr algn="just">
              <a:lnSpc>
                <a:spcPct val="107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beginning of the notebook, we had categorical data that was of type 'object'. This is not a data type that we could have fed through an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algoritim</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label encoding was used to created new classes that were of type int8; a numerical data 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solving that issue we were presented with another - imbalanced data. As mentioned earlier, class 1 was nearly three times larger than class 2. The solution to this was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downsampling</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majority class with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sklearn's</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resample tool. We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downsampled</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match the minority class exactly with 58188 values each.</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we analyzed and cleaned the data, it was then fed through three ML models; K-Nearest Neighbor, Decision Tree and Logistic Regression. The logistic regression, KNN, and SVM models have similar accuracy that we already seen in classification report. Although the first two are ideal for this project, logistic regression made most sense because of its binary nature.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 metrics used to test the accuracy of our models were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score, f-1 score. Choosing different k, max depth and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hyparameter</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values helped to improve our accuracy to be the best possible.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098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255A-0A0B-4FB6-9124-95F0E20D47D8}"/>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Evaluation</a:t>
            </a:r>
          </a:p>
        </p:txBody>
      </p:sp>
      <p:pic>
        <p:nvPicPr>
          <p:cNvPr id="4" name="Content Placeholder 3">
            <a:extLst>
              <a:ext uri="{FF2B5EF4-FFF2-40B4-BE49-F238E27FC236}">
                <a16:creationId xmlns:a16="http://schemas.microsoft.com/office/drawing/2014/main" id="{41501A6D-7FD0-443C-9755-A69F84B599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150" y="3286125"/>
            <a:ext cx="4467225" cy="1695450"/>
          </a:xfrm>
          <a:prstGeom prst="rect">
            <a:avLst/>
          </a:prstGeom>
          <a:noFill/>
          <a:ln>
            <a:noFill/>
          </a:ln>
        </p:spPr>
      </p:pic>
    </p:spTree>
    <p:extLst>
      <p:ext uri="{BB962C8B-B14F-4D97-AF65-F5344CB8AC3E}">
        <p14:creationId xmlns:p14="http://schemas.microsoft.com/office/powerpoint/2010/main" val="271846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DB9E-CDBC-4E4E-A281-903423546A3D}"/>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CCFCCF6-4123-47CB-B289-040C506DE77A}"/>
              </a:ext>
            </a:extLst>
          </p:cNvPr>
          <p:cNvSpPr>
            <a:spLocks noGrp="1"/>
          </p:cNvSpPr>
          <p:nvPr>
            <p:ph idx="1"/>
          </p:nvPr>
        </p:nvSpPr>
        <p:spPr/>
        <p:txBody>
          <a:bodyPr>
            <a:normAutofit lnSpcReduction="10000"/>
          </a:bodyPr>
          <a:lstStyle/>
          <a:p>
            <a:pPr algn="just">
              <a:lnSpc>
                <a:spcPct val="107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study, I analyzed the relationship between severity of an accident and some characteristics which describe the situation that involved the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accident.I</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built and compared 3 different classification models to predict whether an accident would have a high or low severity. These models can have multiple application in real life.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dataset provided for this capstone from weather, road, and light conditions pointing to certain classes, we can conclude that particular conditions have a somewhat impact on whether or not travel could result in property damage (class 1) or injury (class 2).</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identifying the features that favor the most the gravity of an accident, these could be tackled by improving road conditions or increasing the awareness of the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population.Furthermore</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are some places which has more accidents during the dark time. For those places, adding lights might be a good solution to reduce the collisions. Also, when more cars involved in the accident, it seems that the level of severity will increase. They may need to be responded immediately to save more life.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90809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7DB7-32A9-412B-9601-A60FA34E4ED1}"/>
              </a:ext>
            </a:extLst>
          </p:cNvPr>
          <p:cNvSpPr>
            <a:spLocks noGrp="1"/>
          </p:cNvSpPr>
          <p:nvPr>
            <p:ph type="title"/>
          </p:nvPr>
        </p:nvSpPr>
        <p:spPr/>
        <p:txBody>
          <a:bodyPr/>
          <a:lstStyle/>
          <a:p>
            <a:r>
              <a:rPr lang="en-US" altLang="en-US" sz="4000" b="1" dirty="0">
                <a:latin typeface="Times New Roman" panose="02020603050405020304" pitchFamily="18" charset="0"/>
              </a:rPr>
              <a:t>Introduction</a:t>
            </a:r>
            <a:br>
              <a:rPr lang="en-US" altLang="en-US" sz="4000" b="1" dirty="0">
                <a:latin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28FCBED7-74EC-4CC1-99D7-71302810D47B}"/>
              </a:ext>
            </a:extLst>
          </p:cNvPr>
          <p:cNvSpPr>
            <a:spLocks noGrp="1"/>
          </p:cNvSpPr>
          <p:nvPr>
            <p:ph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Times New Roman" panose="02020603050405020304" pitchFamily="18" charset="0"/>
                <a:ea typeface="Calibri" panose="020F0502020204030204" pitchFamily="34" charset="0"/>
              </a:rPr>
              <a:t>Every year car accidents cause hundreds of thousands of deaths worldwide. According to a research conducted by the World Health Organization (WHO) there were 1.35 million road </a:t>
            </a:r>
            <a:r>
              <a:rPr lang="en-CA" sz="1800" dirty="0" err="1">
                <a:effectLst/>
                <a:latin typeface="Times New Roman" panose="02020603050405020304" pitchFamily="18" charset="0"/>
                <a:ea typeface="Calibri" panose="020F0502020204030204" pitchFamily="34" charset="0"/>
              </a:rPr>
              <a:t>tra</a:t>
            </a:r>
            <a:r>
              <a:rPr lang="en-CA" sz="1800" dirty="0">
                <a:effectLst/>
                <a:latin typeface="Times New Roman" panose="02020603050405020304" pitchFamily="18" charset="0"/>
                <a:ea typeface="Calibri" panose="020F0502020204030204" pitchFamily="34" charset="0"/>
              </a:rPr>
              <a:t> c deaths globally in 2016, with millions more sustaining serious injuries and living with long-term adverse health consequences. </a:t>
            </a:r>
          </a:p>
          <a:p>
            <a:r>
              <a:rPr lang="en-CA" sz="1800" dirty="0">
                <a:solidFill>
                  <a:srgbClr val="1A1A1A"/>
                </a:solidFill>
                <a:effectLst/>
                <a:latin typeface="Times New Roman" panose="02020603050405020304" pitchFamily="18" charset="0"/>
                <a:ea typeface="Times New Roman" panose="02020603050405020304" pitchFamily="18" charset="0"/>
              </a:rPr>
              <a:t>For the final capstone project in the IBM certificate course, we want to analyze the accident “severity” in terms of human fatality, traffic delay, property damage, or any other type of accident bad impact. The data was collected by Seattle SPOT Traffic Management Division and provided by Coursera via a link. This dataset is updated weekly and is from 2004 to present. It contains information such as severity code, address type, location, collision type, weather, road condition, speeding, among others.</a:t>
            </a:r>
            <a:endParaRPr lang="en-CA" sz="1800" dirty="0">
              <a:effectLst/>
              <a:latin typeface="Times New Roman" panose="02020603050405020304" pitchFamily="18" charset="0"/>
              <a:ea typeface="Times New Roman" panose="02020603050405020304" pitchFamily="18" charset="0"/>
            </a:endParaRPr>
          </a:p>
          <a:p>
            <a:r>
              <a:rPr lang="en-CA" sz="1800" dirty="0">
                <a:solidFill>
                  <a:srgbClr val="1A1A1A"/>
                </a:solidFill>
                <a:effectLst/>
                <a:latin typeface="Times New Roman" panose="02020603050405020304" pitchFamily="18" charset="0"/>
                <a:ea typeface="Times New Roman" panose="02020603050405020304" pitchFamily="18" charset="0"/>
              </a:rPr>
              <a:t>The target audiences of this study are those people who really care about the traffic records, especially in the transportation department. Also, we want to figure out the reason for collisions and help to reduce accidents in the future.</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9000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3877-A8B7-4E52-94D4-351371D5DDFE}"/>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A276AD0E-EF99-4A5F-9944-9813544070CD}"/>
              </a:ext>
            </a:extLst>
          </p:cNvPr>
          <p:cNvSpPr>
            <a:spLocks noGrp="1"/>
          </p:cNvSpPr>
          <p:nvPr>
            <p:ph idx="1"/>
          </p:nvPr>
        </p:nvSpPr>
        <p:spPr/>
        <p:txBody>
          <a:bodyPr/>
          <a:lstStyle/>
          <a:p>
            <a:pPr algn="just"/>
            <a:r>
              <a:rPr lang="en-CA" sz="1800" dirty="0">
                <a:solidFill>
                  <a:srgbClr val="1A1A1A"/>
                </a:solidFill>
                <a:effectLst/>
                <a:latin typeface="Times New Roman" panose="02020603050405020304" pitchFamily="18" charset="0"/>
                <a:ea typeface="Times New Roman" panose="02020603050405020304" pitchFamily="18" charset="0"/>
              </a:rPr>
              <a:t>The data was collected by Seattle SPOT Traffic Management Division and provided by Coursera via a link. There are 194,673 observations and 38 variables in this data set. Since we would like to identify the factors that cause the accident and the level of severity, we will use SEVERITYCODE as our dependent variable Y (Target Variable) , and try different combinations of independent variables X to get the result. Since the observations are quite large, we may need to filter out the missing value and delete the unrelated columns first. Then we can select the factor which may have more impact on the accidents such as weather, road condition, and light condition.</a:t>
            </a:r>
            <a:endParaRPr lang="en-CA" sz="1800" dirty="0">
              <a:effectLst/>
              <a:latin typeface="Times New Roman" panose="02020603050405020304" pitchFamily="18" charset="0"/>
              <a:ea typeface="Times New Roman" panose="02020603050405020304" pitchFamily="18" charset="0"/>
            </a:endParaRPr>
          </a:p>
          <a:p>
            <a:r>
              <a:rPr lang="en-CA" sz="1800" dirty="0">
                <a:solidFill>
                  <a:srgbClr val="1A1A1A"/>
                </a:solidFill>
                <a:effectLst/>
                <a:latin typeface="Times New Roman" panose="02020603050405020304" pitchFamily="18" charset="0"/>
                <a:ea typeface="Times New Roman" panose="02020603050405020304" pitchFamily="18" charset="0"/>
              </a:rPr>
              <a:t>The target Data to be predicted under (SEVERITYCODE 1-prop damage 2-injury) label.</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04749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2730-D88A-4042-9F9D-0F7905AC0FED}"/>
              </a:ext>
            </a:extLst>
          </p:cNvPr>
          <p:cNvSpPr>
            <a:spLocks noGrp="1"/>
          </p:cNvSpPr>
          <p:nvPr>
            <p:ph type="title"/>
          </p:nvPr>
        </p:nvSpPr>
        <p:spPr/>
        <p:txBody>
          <a:bodyPr/>
          <a:lstStyle/>
          <a:p>
            <a:r>
              <a:rPr lang="en-CA" b="1" dirty="0">
                <a:solidFill>
                  <a:srgbClr val="000000"/>
                </a:solidFill>
                <a:effectLst/>
                <a:latin typeface="Times New Roman" panose="02020603050405020304" pitchFamily="18" charset="0"/>
                <a:ea typeface="Times New Roman" panose="02020603050405020304" pitchFamily="18" charset="0"/>
              </a:rPr>
              <a:t>Feature Selection</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9B10C2C8-5F20-47B9-9CF1-B98B051943A1}"/>
              </a:ext>
            </a:extLst>
          </p:cNvPr>
          <p:cNvSpPr>
            <a:spLocks noGrp="1"/>
          </p:cNvSpPr>
          <p:nvPr>
            <p:ph idx="1"/>
          </p:nvPr>
        </p:nvSpPr>
        <p:spPr/>
        <p:txBody>
          <a:bodyPr/>
          <a:lstStyle/>
          <a:p>
            <a:pPr>
              <a:lnSpc>
                <a:spcPts val="2400"/>
              </a:lnSpc>
              <a:spcBef>
                <a:spcPts val="1030"/>
              </a:spcBef>
            </a:pPr>
            <a:r>
              <a:rPr lang="en-CA" sz="1800" spc="-5" dirty="0">
                <a:solidFill>
                  <a:srgbClr val="292929"/>
                </a:solidFill>
                <a:effectLst/>
                <a:latin typeface="Times New Roman" panose="02020603050405020304" pitchFamily="18" charset="0"/>
                <a:ea typeface="Times New Roman" panose="02020603050405020304" pitchFamily="18" charset="0"/>
              </a:rPr>
              <a:t>For implementing the solution, I have used </a:t>
            </a:r>
            <a:r>
              <a:rPr lang="en-CA" sz="1800" spc="-5" dirty="0" err="1">
                <a:solidFill>
                  <a:srgbClr val="292929"/>
                </a:solidFill>
                <a:effectLst/>
                <a:latin typeface="Times New Roman" panose="02020603050405020304" pitchFamily="18" charset="0"/>
                <a:ea typeface="Times New Roman" panose="02020603050405020304" pitchFamily="18" charset="0"/>
              </a:rPr>
              <a:t>Github</a:t>
            </a:r>
            <a:r>
              <a:rPr lang="en-CA" sz="1800" spc="-5" dirty="0">
                <a:solidFill>
                  <a:srgbClr val="292929"/>
                </a:solidFill>
                <a:effectLst/>
                <a:latin typeface="Times New Roman" panose="02020603050405020304" pitchFamily="18" charset="0"/>
                <a:ea typeface="Times New Roman" panose="02020603050405020304" pitchFamily="18" charset="0"/>
              </a:rPr>
              <a:t> as a repository and running </a:t>
            </a:r>
            <a:r>
              <a:rPr lang="en-CA" sz="1800" spc="-5" dirty="0" err="1">
                <a:solidFill>
                  <a:srgbClr val="292929"/>
                </a:solidFill>
                <a:effectLst/>
                <a:latin typeface="Times New Roman" panose="02020603050405020304" pitchFamily="18" charset="0"/>
                <a:ea typeface="Times New Roman" panose="02020603050405020304" pitchFamily="18" charset="0"/>
              </a:rPr>
              <a:t>Jupyter</a:t>
            </a:r>
            <a:r>
              <a:rPr lang="en-CA" sz="1800" spc="-5" dirty="0">
                <a:solidFill>
                  <a:srgbClr val="292929"/>
                </a:solidFill>
                <a:effectLst/>
                <a:latin typeface="Times New Roman" panose="02020603050405020304" pitchFamily="18" charset="0"/>
                <a:ea typeface="Times New Roman" panose="02020603050405020304" pitchFamily="18" charset="0"/>
              </a:rPr>
              <a:t> Notebook to preprocess data and build Machine Learning models. Regarding coding, I have used Python and its popular packages such as Pandas, NumPy and </a:t>
            </a:r>
            <a:r>
              <a:rPr lang="en-CA" sz="1800" spc="-5" dirty="0" err="1">
                <a:solidFill>
                  <a:srgbClr val="292929"/>
                </a:solidFill>
                <a:effectLst/>
                <a:latin typeface="Times New Roman" panose="02020603050405020304" pitchFamily="18" charset="0"/>
                <a:ea typeface="Times New Roman" panose="02020603050405020304" pitchFamily="18" charset="0"/>
              </a:rPr>
              <a:t>Sklearn</a:t>
            </a:r>
            <a:r>
              <a:rPr lang="en-CA" sz="1800" spc="-5" dirty="0">
                <a:solidFill>
                  <a:srgbClr val="292929"/>
                </a:solidFill>
                <a:effectLst/>
                <a:latin typeface="Times New Roman" panose="02020603050405020304" pitchFamily="18"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gn="l">
              <a:lnSpc>
                <a:spcPts val="2400"/>
              </a:lnSpc>
              <a:spcBef>
                <a:spcPts val="2400"/>
              </a:spcBef>
            </a:pPr>
            <a:r>
              <a:rPr lang="en-CA" sz="1800" spc="-5" dirty="0">
                <a:solidFill>
                  <a:srgbClr val="292929"/>
                </a:solidFill>
                <a:effectLst/>
                <a:latin typeface="Times New Roman" panose="02020603050405020304" pitchFamily="18" charset="0"/>
                <a:ea typeface="Times New Roman" panose="02020603050405020304" pitchFamily="18" charset="0"/>
              </a:rPr>
              <a:t>Once I have load data into Pandas </a:t>
            </a:r>
            <a:r>
              <a:rPr lang="en-CA" sz="1800" spc="-5" dirty="0" err="1">
                <a:solidFill>
                  <a:srgbClr val="292929"/>
                </a:solidFill>
                <a:effectLst/>
                <a:latin typeface="Times New Roman" panose="02020603050405020304" pitchFamily="18" charset="0"/>
                <a:ea typeface="Times New Roman" panose="02020603050405020304" pitchFamily="18" charset="0"/>
              </a:rPr>
              <a:t>Dataframe</a:t>
            </a:r>
            <a:r>
              <a:rPr lang="en-CA" sz="1800" spc="-5" dirty="0">
                <a:solidFill>
                  <a:srgbClr val="292929"/>
                </a:solidFill>
                <a:effectLst/>
                <a:latin typeface="Times New Roman" panose="02020603050405020304" pitchFamily="18" charset="0"/>
                <a:ea typeface="Times New Roman" panose="02020603050405020304" pitchFamily="18" charset="0"/>
              </a:rPr>
              <a:t>, used ‘</a:t>
            </a:r>
            <a:r>
              <a:rPr lang="en-CA" sz="1800" i="1" spc="-5" dirty="0" err="1">
                <a:solidFill>
                  <a:srgbClr val="292929"/>
                </a:solidFill>
                <a:effectLst/>
                <a:latin typeface="Times New Roman" panose="02020603050405020304" pitchFamily="18" charset="0"/>
                <a:ea typeface="Times New Roman" panose="02020603050405020304" pitchFamily="18" charset="0"/>
              </a:rPr>
              <a:t>dtypes</a:t>
            </a:r>
            <a:r>
              <a:rPr lang="en-CA" sz="1800" i="1" spc="-5" dirty="0">
                <a:solidFill>
                  <a:srgbClr val="292929"/>
                </a:solidFill>
                <a:effectLst/>
                <a:latin typeface="Times New Roman" panose="02020603050405020304" pitchFamily="18" charset="0"/>
                <a:ea typeface="Times New Roman" panose="02020603050405020304" pitchFamily="18" charset="0"/>
              </a:rPr>
              <a:t>’ </a:t>
            </a:r>
            <a:r>
              <a:rPr lang="en-CA" sz="1800" spc="-5" dirty="0">
                <a:solidFill>
                  <a:srgbClr val="292929"/>
                </a:solidFill>
                <a:effectLst/>
                <a:latin typeface="Times New Roman" panose="02020603050405020304" pitchFamily="18" charset="0"/>
                <a:ea typeface="Times New Roman" panose="02020603050405020304" pitchFamily="18" charset="0"/>
              </a:rPr>
              <a:t>attribute to check the feature names and their data types. Then I have selected the most important features to predict the severity of accidents in Seattle. Among all the features, the following features have the most influence in the accuracy of the predictions:</a:t>
            </a:r>
            <a:endParaRPr lang="en-CA" sz="1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2400"/>
              </a:spcBef>
              <a:buSzPts val="1000"/>
              <a:buFont typeface="Symbol" panose="05050102010706020507" pitchFamily="18" charset="2"/>
              <a:buChar char=""/>
              <a:tabLst>
                <a:tab pos="457200" algn="l"/>
              </a:tabLst>
            </a:pPr>
            <a:r>
              <a:rPr lang="en-CA" sz="1800" spc="-5" dirty="0">
                <a:solidFill>
                  <a:srgbClr val="292929"/>
                </a:solidFill>
                <a:effectLst/>
                <a:latin typeface="Times New Roman" panose="02020603050405020304" pitchFamily="18" charset="0"/>
                <a:ea typeface="Times New Roman" panose="02020603050405020304" pitchFamily="18" charset="0"/>
              </a:rPr>
              <a:t>“WEATHER”,</a:t>
            </a:r>
            <a:endParaRPr lang="en-CA" sz="1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CA" sz="1800" spc="-5" dirty="0">
                <a:solidFill>
                  <a:srgbClr val="292929"/>
                </a:solidFill>
                <a:effectLst/>
                <a:latin typeface="Times New Roman" panose="02020603050405020304" pitchFamily="18" charset="0"/>
                <a:ea typeface="Times New Roman" panose="02020603050405020304" pitchFamily="18" charset="0"/>
              </a:rPr>
              <a:t>“ROADCOND”,</a:t>
            </a:r>
            <a:endParaRPr lang="en-CA" sz="1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CA" sz="1800" spc="-5" dirty="0">
                <a:solidFill>
                  <a:srgbClr val="292929"/>
                </a:solidFill>
                <a:effectLst/>
                <a:latin typeface="Times New Roman" panose="02020603050405020304" pitchFamily="18" charset="0"/>
                <a:ea typeface="Times New Roman" panose="02020603050405020304" pitchFamily="18" charset="0"/>
              </a:rPr>
              <a:t>“LIGHTCOND”</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20790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CEC4-44F5-4B6B-955A-3BDA21033914}"/>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Weather Value Counts</a:t>
            </a:r>
          </a:p>
        </p:txBody>
      </p:sp>
      <p:pic>
        <p:nvPicPr>
          <p:cNvPr id="4" name="Content Placeholder 3">
            <a:extLst>
              <a:ext uri="{FF2B5EF4-FFF2-40B4-BE49-F238E27FC236}">
                <a16:creationId xmlns:a16="http://schemas.microsoft.com/office/drawing/2014/main" id="{A3473D4C-F40B-436E-88C5-FB3D48AB7FE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97806"/>
            <a:ext cx="4099029" cy="2921150"/>
          </a:xfrm>
          <a:prstGeom prst="rect">
            <a:avLst/>
          </a:prstGeom>
          <a:noFill/>
          <a:ln>
            <a:noFill/>
          </a:ln>
        </p:spPr>
      </p:pic>
      <p:pic>
        <p:nvPicPr>
          <p:cNvPr id="5" name="Picture 4">
            <a:extLst>
              <a:ext uri="{FF2B5EF4-FFF2-40B4-BE49-F238E27FC236}">
                <a16:creationId xmlns:a16="http://schemas.microsoft.com/office/drawing/2014/main" id="{307AC601-81AE-4504-BDA3-C80278B235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5025" y="2097806"/>
            <a:ext cx="3924300" cy="2921150"/>
          </a:xfrm>
          <a:prstGeom prst="rect">
            <a:avLst/>
          </a:prstGeom>
          <a:noFill/>
          <a:ln>
            <a:noFill/>
          </a:ln>
        </p:spPr>
      </p:pic>
    </p:spTree>
    <p:extLst>
      <p:ext uri="{BB962C8B-B14F-4D97-AF65-F5344CB8AC3E}">
        <p14:creationId xmlns:p14="http://schemas.microsoft.com/office/powerpoint/2010/main" val="293759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4BF7-05AE-419F-B482-AAA7DE6B7F57}"/>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Light Conditions value counts</a:t>
            </a:r>
          </a:p>
        </p:txBody>
      </p:sp>
      <p:pic>
        <p:nvPicPr>
          <p:cNvPr id="4" name="Content Placeholder 3">
            <a:extLst>
              <a:ext uri="{FF2B5EF4-FFF2-40B4-BE49-F238E27FC236}">
                <a16:creationId xmlns:a16="http://schemas.microsoft.com/office/drawing/2014/main" id="{A299A0CB-0299-44FA-9E83-D1F69D8613C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286" y="2673351"/>
            <a:ext cx="4337139" cy="2898052"/>
          </a:xfrm>
          <a:prstGeom prst="rect">
            <a:avLst/>
          </a:prstGeom>
          <a:noFill/>
          <a:ln>
            <a:noFill/>
          </a:ln>
        </p:spPr>
      </p:pic>
      <p:pic>
        <p:nvPicPr>
          <p:cNvPr id="5" name="Picture 4">
            <a:extLst>
              <a:ext uri="{FF2B5EF4-FFF2-40B4-BE49-F238E27FC236}">
                <a16:creationId xmlns:a16="http://schemas.microsoft.com/office/drawing/2014/main" id="{8C0E67AD-8AF9-4B71-93FA-997B96F9C6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1764" y="2530475"/>
            <a:ext cx="3848100" cy="2749550"/>
          </a:xfrm>
          <a:prstGeom prst="rect">
            <a:avLst/>
          </a:prstGeom>
          <a:noFill/>
          <a:ln>
            <a:noFill/>
          </a:ln>
        </p:spPr>
      </p:pic>
    </p:spTree>
    <p:extLst>
      <p:ext uri="{BB962C8B-B14F-4D97-AF65-F5344CB8AC3E}">
        <p14:creationId xmlns:p14="http://schemas.microsoft.com/office/powerpoint/2010/main" val="186424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B7DD-7A84-48A9-8D69-0B6293C53FB4}"/>
              </a:ext>
            </a:extLst>
          </p:cNvPr>
          <p:cNvSpPr>
            <a:spLocks noGrp="1"/>
          </p:cNvSpPr>
          <p:nvPr>
            <p:ph type="title"/>
          </p:nvPr>
        </p:nvSpPr>
        <p:spPr/>
        <p:txBody>
          <a:bodyPr/>
          <a:lstStyle/>
          <a:p>
            <a:r>
              <a:rPr lang="en-CA" dirty="0"/>
              <a:t>Road Conditions Value Counts</a:t>
            </a:r>
          </a:p>
        </p:txBody>
      </p:sp>
      <p:pic>
        <p:nvPicPr>
          <p:cNvPr id="4" name="Content Placeholder 3">
            <a:extLst>
              <a:ext uri="{FF2B5EF4-FFF2-40B4-BE49-F238E27FC236}">
                <a16:creationId xmlns:a16="http://schemas.microsoft.com/office/drawing/2014/main" id="{279A7112-3905-4AE9-A2DF-21CE0B574D6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01833"/>
            <a:ext cx="4733925" cy="3089342"/>
          </a:xfrm>
          <a:prstGeom prst="rect">
            <a:avLst/>
          </a:prstGeom>
          <a:noFill/>
          <a:ln>
            <a:noFill/>
          </a:ln>
        </p:spPr>
      </p:pic>
      <p:pic>
        <p:nvPicPr>
          <p:cNvPr id="5" name="Picture 4">
            <a:extLst>
              <a:ext uri="{FF2B5EF4-FFF2-40B4-BE49-F238E27FC236}">
                <a16:creationId xmlns:a16="http://schemas.microsoft.com/office/drawing/2014/main" id="{D3A18200-EB9B-4D40-B2B1-20A9D248F6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0374" y="2500245"/>
            <a:ext cx="3724276" cy="2728980"/>
          </a:xfrm>
          <a:prstGeom prst="rect">
            <a:avLst/>
          </a:prstGeom>
          <a:noFill/>
          <a:ln>
            <a:noFill/>
          </a:ln>
        </p:spPr>
      </p:pic>
    </p:spTree>
    <p:extLst>
      <p:ext uri="{BB962C8B-B14F-4D97-AF65-F5344CB8AC3E}">
        <p14:creationId xmlns:p14="http://schemas.microsoft.com/office/powerpoint/2010/main" val="155821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E116-B2C3-456C-84FD-03D00CC30A08}"/>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4C8E0B7D-CE24-4D7D-B56B-D7BE51CE6D00}"/>
              </a:ext>
            </a:extLst>
          </p:cNvPr>
          <p:cNvSpPr>
            <a:spLocks noGrp="1"/>
          </p:cNvSpPr>
          <p:nvPr>
            <p:ph idx="1"/>
          </p:nvPr>
        </p:nvSpPr>
        <p:spPr/>
        <p:txBody>
          <a:bodyPr/>
          <a:lstStyle/>
          <a:p>
            <a:pPr algn="just">
              <a:lnSpc>
                <a:spcPct val="107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in the original form is not ready for data analysis. In order to prepare the data, first, we need to drop the non-relevant columns. In addition, most of the features are of object data types that need to be converted into numerical data types.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analyzing the data set, I have decided to focus on only four features, severity, weather conditions, road conditions, and light conditions, among others.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it's original form, this data is not fit for analysis. For one, there are many columns that we will not use for this model. Also, most of the features are of type object, when they should be numerical 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must use label encoding to covert the features to our desired data 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99928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ED2A-AC84-4E02-87AF-0B4E79CB1BC6}"/>
              </a:ext>
            </a:extLst>
          </p:cNvPr>
          <p:cNvSpPr>
            <a:spLocks noGrp="1"/>
          </p:cNvSpPr>
          <p:nvPr>
            <p:ph type="title"/>
          </p:nvPr>
        </p:nvSpPr>
        <p:spPr/>
        <p:txBody>
          <a:bodyPr/>
          <a:lstStyle/>
          <a:p>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Resampling Data</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F48DD39C-9ECC-4681-9BCA-B40704C2D9CD}"/>
              </a:ext>
            </a:extLst>
          </p:cNvPr>
          <p:cNvSpPr>
            <a:spLocks noGrp="1"/>
          </p:cNvSpPr>
          <p:nvPr>
            <p:ph idx="1"/>
          </p:nvPr>
        </p:nvSpPr>
        <p:spPr/>
        <p:txBody>
          <a:bodyPr/>
          <a:lstStyle/>
          <a:p>
            <a:pPr algn="just">
              <a:spcBef>
                <a:spcPts val="645"/>
              </a:spcBef>
            </a:pPr>
            <a:r>
              <a:rPr lang="en-CA" sz="1800" b="0" dirty="0">
                <a:solidFill>
                  <a:srgbClr val="000000"/>
                </a:solidFill>
                <a:effectLst/>
                <a:latin typeface="Times New Roman" panose="02020603050405020304" pitchFamily="18" charset="0"/>
                <a:ea typeface="Times New Roman" panose="02020603050405020304" pitchFamily="18" charset="0"/>
              </a:rPr>
              <a:t>To get a good understanding of the dataset, I have checked different values in the features. The results show, the target feature SEVERITYCODE is imbalance, so we use a simple statistical technique to balance it.</a:t>
            </a:r>
            <a:endParaRPr lang="en-CA"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CA"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In fact, </a:t>
            </a:r>
            <a:r>
              <a:rPr lang="en-CA" sz="1800" dirty="0" err="1">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severitycode</a:t>
            </a:r>
            <a:r>
              <a:rPr lang="en-CA"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 in class 1 is nearly three times the size of class 2.</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We can fix this by </a:t>
            </a:r>
            <a:r>
              <a:rPr lang="en-CA" sz="1800" dirty="0" err="1">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downsampling</a:t>
            </a:r>
            <a:r>
              <a:rPr lang="en-CA"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 the majority class.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pic>
        <p:nvPicPr>
          <p:cNvPr id="4" name="Picture 3">
            <a:extLst>
              <a:ext uri="{FF2B5EF4-FFF2-40B4-BE49-F238E27FC236}">
                <a16:creationId xmlns:a16="http://schemas.microsoft.com/office/drawing/2014/main" id="{3B0E892A-7A6C-47EF-B236-FC466C650C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6675" y="4091939"/>
            <a:ext cx="3809999" cy="851535"/>
          </a:xfrm>
          <a:prstGeom prst="rect">
            <a:avLst/>
          </a:prstGeom>
          <a:noFill/>
          <a:ln>
            <a:noFill/>
          </a:ln>
        </p:spPr>
      </p:pic>
    </p:spTree>
    <p:extLst>
      <p:ext uri="{BB962C8B-B14F-4D97-AF65-F5344CB8AC3E}">
        <p14:creationId xmlns:p14="http://schemas.microsoft.com/office/powerpoint/2010/main" val="1729177230"/>
      </p:ext>
    </p:extLst>
  </p:cSld>
  <p:clrMapOvr>
    <a:masterClrMapping/>
  </p:clrMapOvr>
</p:sld>
</file>

<file path=ppt/theme/theme1.xml><?xml version="1.0" encoding="utf-8"?>
<a:theme xmlns:a="http://schemas.openxmlformats.org/drawingml/2006/main" name="Brush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30</TotalTime>
  <Words>1145</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Elephant</vt:lpstr>
      <vt:lpstr>Symbol</vt:lpstr>
      <vt:lpstr>Times New Roman</vt:lpstr>
      <vt:lpstr>BrushVTI</vt:lpstr>
      <vt:lpstr>Capstone Project - Car Accident Severity </vt:lpstr>
      <vt:lpstr>Introduction </vt:lpstr>
      <vt:lpstr>Data</vt:lpstr>
      <vt:lpstr>Feature Selection </vt:lpstr>
      <vt:lpstr>Weather Value Counts</vt:lpstr>
      <vt:lpstr>Light Conditions value counts</vt:lpstr>
      <vt:lpstr>Road Conditions Value Counts</vt:lpstr>
      <vt:lpstr>Data Preprocessing</vt:lpstr>
      <vt:lpstr>Resampling Data </vt:lpstr>
      <vt:lpstr>Define X and y </vt:lpstr>
      <vt:lpstr>Normalize the data </vt:lpstr>
      <vt:lpstr>Splitting our Data Set into Training Data and Test Data </vt:lpstr>
      <vt:lpstr>Methodology </vt:lpstr>
      <vt:lpstr>PowerPoint Presentation</vt:lpstr>
      <vt:lpstr>PowerPoint Presentation</vt:lpstr>
      <vt:lpstr>Evaluation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Keeru</dc:creator>
  <cp:lastModifiedBy>Keeru</cp:lastModifiedBy>
  <cp:revision>4</cp:revision>
  <dcterms:created xsi:type="dcterms:W3CDTF">2020-09-19T22:01:42Z</dcterms:created>
  <dcterms:modified xsi:type="dcterms:W3CDTF">2020-09-19T22:32:10Z</dcterms:modified>
</cp:coreProperties>
</file>