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keerthidvk/secure_data_hiding_in_images_using_steganoraph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272746" y="3799784"/>
            <a:ext cx="10122841" cy="1938992"/>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 Keerthivasan V</a:t>
            </a:r>
          </a:p>
          <a:p>
            <a:r>
              <a:rPr lang="en-US" sz="2400" b="1" dirty="0">
                <a:solidFill>
                  <a:schemeClr val="accent1">
                    <a:lumMod val="75000"/>
                  </a:schemeClr>
                </a:solidFill>
                <a:latin typeface="Arial"/>
                <a:cs typeface="Arial"/>
              </a:rPr>
              <a:t>Student Name : Keerthivasan V</a:t>
            </a:r>
          </a:p>
          <a:p>
            <a:r>
              <a:rPr lang="en-US" sz="2400" b="1" dirty="0">
                <a:solidFill>
                  <a:schemeClr val="accent1">
                    <a:lumMod val="75000"/>
                  </a:schemeClr>
                </a:solidFill>
                <a:latin typeface="Arial"/>
                <a:cs typeface="Arial"/>
              </a:rPr>
              <a:t>College Name &amp; Department : Adhiyamaan College of Engineering(Autonomous), Department of Information Technology</a:t>
            </a:r>
          </a:p>
          <a:p>
            <a:endParaRPr lang="en-US" sz="24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just"/>
            <a:r>
              <a:rPr lang="en-US" sz="2000" dirty="0"/>
              <a:t>I aspire to excel in cybersecurity, protecting businesses from cyber threats and ensuring robust digital security.</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sz="3600" b="1" dirty="0">
                <a:solidFill>
                  <a:srgbClr val="002060"/>
                </a:solidFill>
                <a:latin typeface="Arial" panose="020B0604020202020204" pitchFamily="34" charset="0"/>
                <a:cs typeface="Arial" panose="020B0604020202020204" pitchFamily="34" charset="0"/>
              </a:rPr>
              <a:t>THANK</a:t>
            </a:r>
            <a:r>
              <a:rPr lang="en-US" b="1" dirty="0">
                <a:solidFill>
                  <a:srgbClr val="002060"/>
                </a:solidFill>
                <a:latin typeface="Arial" panose="020B0604020202020204" pitchFamily="34" charset="0"/>
                <a:cs typeface="Arial" panose="020B0604020202020204" pitchFamily="34" charset="0"/>
              </a:rPr>
              <a:t> </a:t>
            </a:r>
            <a:r>
              <a:rPr lang="en-US" sz="3600" b="1" dirty="0">
                <a:solidFill>
                  <a:srgbClr val="002060"/>
                </a:solidFill>
                <a:latin typeface="Arial" panose="020B0604020202020204" pitchFamily="34" charset="0"/>
                <a:cs typeface="Arial" panose="020B0604020202020204" pitchFamily="34" charset="0"/>
              </a:rPr>
              <a:t>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4" name="Rectangle 2">
            <a:extLst>
              <a:ext uri="{FF2B5EF4-FFF2-40B4-BE49-F238E27FC236}">
                <a16:creationId xmlns:a16="http://schemas.microsoft.com/office/drawing/2014/main" id="{6A1DDD77-F4EC-89F2-D8EC-FD734E8454E6}"/>
              </a:ext>
            </a:extLst>
          </p:cNvPr>
          <p:cNvSpPr>
            <a:spLocks noGrp="1" noChangeArrowheads="1"/>
          </p:cNvSpPr>
          <p:nvPr>
            <p:ph idx="1"/>
          </p:nvPr>
        </p:nvSpPr>
        <p:spPr bwMode="auto">
          <a:xfrm>
            <a:off x="581192" y="1377182"/>
            <a:ext cx="10776962"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Risk of Interception:</a:t>
            </a:r>
            <a:r>
              <a:rPr kumimoji="0" lang="en-US" altLang="en-US" sz="1800" b="0" i="0" u="none" strike="noStrike" cap="none" normalizeH="0" baseline="0" dirty="0">
                <a:ln>
                  <a:noFill/>
                </a:ln>
                <a:solidFill>
                  <a:schemeClr val="tx1"/>
                </a:solidFill>
                <a:effectLst/>
                <a:latin typeface="Arial" panose="020B0604020202020204" pitchFamily="34" charset="0"/>
              </a:rPr>
              <a:t> Traditional encryption methods are becoming more vulnerable to interception              and unauthorized decryption, especially with the growing need for secure communication.</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Suspicion &amp; Vulnerability:</a:t>
            </a:r>
            <a:r>
              <a:rPr kumimoji="0" lang="en-US" altLang="en-US" sz="1800" b="0" i="0" u="none" strike="noStrike" cap="none" normalizeH="0" baseline="0" dirty="0">
                <a:ln>
                  <a:noFill/>
                </a:ln>
                <a:solidFill>
                  <a:schemeClr val="tx1"/>
                </a:solidFill>
                <a:effectLst/>
                <a:latin typeface="Arial" panose="020B0604020202020204" pitchFamily="34" charset="0"/>
              </a:rPr>
              <a:t> Standard security measures tend to attract attention, which makes them  more likely targets for breaches and attacks.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Need for Stealthy Data Embedding:</a:t>
            </a:r>
            <a:r>
              <a:rPr kumimoji="0" lang="en-US" altLang="en-US" sz="1800" b="0" i="0" u="none" strike="noStrike" cap="none" normalizeH="0" baseline="0" dirty="0">
                <a:ln>
                  <a:noFill/>
                </a:ln>
                <a:solidFill>
                  <a:schemeClr val="tx1"/>
                </a:solidFill>
                <a:effectLst/>
                <a:latin typeface="Arial" panose="020B0604020202020204" pitchFamily="34" charset="0"/>
              </a:rPr>
              <a:t> It's important to have a discreet yet strong approach for   embedding confidential data into digital media without altering its original look.</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Steganographic Solution: </a:t>
            </a:r>
            <a:r>
              <a:rPr kumimoji="0" lang="en-US" altLang="en-US" sz="1800" b="0" i="0" u="none" strike="noStrike" cap="none" normalizeH="0" baseline="0" dirty="0">
                <a:ln>
                  <a:noFill/>
                </a:ln>
                <a:solidFill>
                  <a:schemeClr val="tx1"/>
                </a:solidFill>
                <a:effectLst/>
                <a:latin typeface="Arial" panose="020B0604020202020204" pitchFamily="34" charset="0"/>
              </a:rPr>
              <a:t>By hiding sensitive information within images, we can transmit data securely without raising suspicion or risking its integrity.</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Focus on Efficiency &amp; Security: </a:t>
            </a:r>
            <a:r>
              <a:rPr kumimoji="0" lang="en-US" altLang="en-US" sz="1800" b="0" i="0" u="none" strike="noStrike" cap="none" normalizeH="0" baseline="0" dirty="0">
                <a:ln>
                  <a:noFill/>
                </a:ln>
                <a:solidFill>
                  <a:schemeClr val="tx1"/>
                </a:solidFill>
                <a:effectLst/>
                <a:latin typeface="Arial" panose="020B0604020202020204" pitchFamily="34" charset="0"/>
              </a:rPr>
              <a:t>The system will emphasize optimizing how we embed data, enhancing its resistance to attacks, and ensuring long-term protection for the information.</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Preserving Image Quality: </a:t>
            </a:r>
            <a:r>
              <a:rPr kumimoji="0" lang="en-US" altLang="en-US" sz="1800" b="0" i="0" u="none" strike="noStrike" cap="none" normalizeH="0" baseline="0" dirty="0">
                <a:ln>
                  <a:noFill/>
                </a:ln>
                <a:solidFill>
                  <a:schemeClr val="tx1"/>
                </a:solidFill>
                <a:effectLst/>
                <a:latin typeface="Arial" panose="020B0604020202020204" pitchFamily="34" charset="0"/>
              </a:rPr>
              <a:t>The approach needs to guarantee that any hidden data won't noticeably change the image, allowing for seamless and undetectable communication.</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600" b="1" dirty="0">
                <a:solidFill>
                  <a:schemeClr val="accent1"/>
                </a:solidFill>
                <a:latin typeface="Arial" panose="020B0604020202020204" pitchFamily="34" charset="0"/>
                <a:cs typeface="Arial" panose="020B0604020202020204" pitchFamily="34" charset="0"/>
              </a:rPr>
              <a:t>Technology  used</a:t>
            </a:r>
            <a:endParaRPr lang="en-US" sz="36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dirty="0"/>
          </a:p>
          <a:p>
            <a:pPr marL="0" indent="0">
              <a:buNone/>
            </a:pPr>
            <a:r>
              <a:rPr lang="en-IN" dirty="0"/>
              <a:t> </a:t>
            </a:r>
          </a:p>
        </p:txBody>
      </p:sp>
      <p:sp>
        <p:nvSpPr>
          <p:cNvPr id="6" name="Rectangle 3">
            <a:extLst>
              <a:ext uri="{FF2B5EF4-FFF2-40B4-BE49-F238E27FC236}">
                <a16:creationId xmlns:a16="http://schemas.microsoft.com/office/drawing/2014/main" id="{BB5AB9E0-56FA-7217-E141-870B480A4BBD}"/>
              </a:ext>
            </a:extLst>
          </p:cNvPr>
          <p:cNvSpPr>
            <a:spLocks noChangeArrowheads="1"/>
          </p:cNvSpPr>
          <p:nvPr/>
        </p:nvSpPr>
        <p:spPr bwMode="auto">
          <a:xfrm>
            <a:off x="1179871" y="1539196"/>
            <a:ext cx="9358555"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Libraries Used in the Program:</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Arial" panose="020B0604020202020204" pitchFamily="34" charset="0"/>
              </a:rPr>
              <a:t> OpenCV (</a:t>
            </a:r>
            <a:r>
              <a:rPr kumimoji="0" lang="en-US" altLang="en-US" sz="2400" b="1" i="0" u="none" strike="noStrike" cap="none" normalizeH="0" baseline="0" dirty="0">
                <a:ln>
                  <a:noFill/>
                </a:ln>
                <a:solidFill>
                  <a:schemeClr val="tx1"/>
                </a:solidFill>
                <a:effectLst/>
                <a:latin typeface="Arial Unicode MS"/>
              </a:rPr>
              <a:t>cv2</a:t>
            </a:r>
            <a:r>
              <a:rPr kumimoji="0" lang="en-US" altLang="en-US"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latin typeface="Arial" panose="020B0604020202020204" pitchFamily="34" charset="0"/>
              </a:rPr>
              <a:t> – Used for reading, modifying, and saving images. </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 OS </a:t>
            </a:r>
            <a:r>
              <a:rPr lang="en-US" altLang="en-US" b="1" dirty="0">
                <a:latin typeface="Arial" panose="020B0604020202020204" pitchFamily="34" charset="0"/>
              </a:rPr>
              <a:t> </a:t>
            </a:r>
            <a:r>
              <a:rPr lang="en-US" altLang="en-US" dirty="0">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Used to execute system commands (e.g., opening the encrypted   image). </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 String </a:t>
            </a:r>
            <a:r>
              <a:rPr kumimoji="0" lang="en-US" altLang="en-US" sz="180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Provides character manipulation utilities (though not used explicitly). </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Platform Compatibility: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 The program is built for Windows because it uses the command  os.system("start encryptedImage.jpg")` to open the image.</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 However, it can also work on Linux and macOS with a few minor adjustments.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 Just make sure you have Python 3.x along with OpenCV (cv2) installed, which you can do by running `pip install opencv-python`.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2970429" y="1919851"/>
            <a:ext cx="6657808" cy="3155950"/>
          </a:xfrm>
        </p:spPr>
        <p:txBody>
          <a:bodyPr>
            <a:normAutofit/>
          </a:bodyPr>
          <a:lstStyle/>
          <a:p>
            <a:pPr marL="0" indent="0">
              <a:buNone/>
            </a:pPr>
            <a:r>
              <a:rPr lang="en-IN" sz="2800" b="1" dirty="0">
                <a:solidFill>
                  <a:srgbClr val="0F0F0F"/>
                </a:solidFill>
                <a:latin typeface="Arial" panose="020B0604020202020204" pitchFamily="34" charset="0"/>
                <a:cs typeface="Arial" panose="020B0604020202020204" pitchFamily="34" charset="0"/>
              </a:rPr>
              <a:t>UNIQUE FACTORS:</a:t>
            </a:r>
          </a:p>
          <a:p>
            <a:pPr marL="342900" indent="-342900">
              <a:buFont typeface="+mj-lt"/>
              <a:buAutoNum type="arabicPeriod"/>
            </a:pPr>
            <a:r>
              <a:rPr lang="en-IN" sz="2400" dirty="0">
                <a:latin typeface="Arial" panose="020B0604020202020204" pitchFamily="34" charset="0"/>
                <a:cs typeface="Arial" panose="020B0604020202020204" pitchFamily="34" charset="0"/>
              </a:rPr>
              <a:t>Custom Encryption Logic.</a:t>
            </a:r>
            <a:endParaRPr lang="en-IN" sz="2400" b="1" dirty="0">
              <a:solidFill>
                <a:srgbClr val="0F0F0F"/>
              </a:solidFill>
              <a:latin typeface="Arial" panose="020B0604020202020204" pitchFamily="34" charset="0"/>
              <a:cs typeface="Arial" panose="020B0604020202020204" pitchFamily="34" charset="0"/>
            </a:endParaRPr>
          </a:p>
          <a:p>
            <a:pPr marL="342900" indent="-342900">
              <a:buFont typeface="+mj-lt"/>
              <a:buAutoNum type="arabicPeriod"/>
            </a:pPr>
            <a:r>
              <a:rPr lang="en-IN" sz="2400" dirty="0">
                <a:latin typeface="Arial" panose="020B0604020202020204" pitchFamily="34" charset="0"/>
                <a:cs typeface="Arial" panose="020B0604020202020204" pitchFamily="34" charset="0"/>
              </a:rPr>
              <a:t>Passkey-Protected Decryption. </a:t>
            </a:r>
          </a:p>
          <a:p>
            <a:pPr marL="342900" indent="-342900">
              <a:buFont typeface="+mj-lt"/>
              <a:buAutoNum type="arabicPeriod"/>
            </a:pPr>
            <a:r>
              <a:rPr lang="en-IN" sz="2400" dirty="0">
                <a:latin typeface="Arial" panose="020B0604020202020204" pitchFamily="34" charset="0"/>
                <a:cs typeface="Arial" panose="020B0604020202020204" pitchFamily="34" charset="0"/>
              </a:rPr>
              <a:t>Real-Time Image Encryption &amp; Decryption .</a:t>
            </a:r>
            <a:endParaRPr lang="en-IN" sz="2400" dirty="0">
              <a:solidFill>
                <a:srgbClr val="0F0F0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3776676" y="1921503"/>
            <a:ext cx="5514808" cy="3199493"/>
          </a:xfrm>
        </p:spPr>
        <p:txBody>
          <a:bodyPr>
            <a:normAutofit/>
          </a:bodyPr>
          <a:lstStyle/>
          <a:p>
            <a:pPr marL="0" indent="0" algn="just">
              <a:buNone/>
            </a:pPr>
            <a:r>
              <a:rPr lang="en-US" sz="2400" b="1" dirty="0">
                <a:latin typeface="Arial" panose="020B0604020202020204" pitchFamily="34" charset="0"/>
                <a:cs typeface="Arial" panose="020B0604020202020204" pitchFamily="34" charset="0"/>
              </a:rPr>
              <a:t>End Users of the Project :</a:t>
            </a:r>
          </a:p>
          <a:p>
            <a:pPr algn="just">
              <a:buFont typeface="+mj-lt"/>
              <a:buAutoNum type="arabicPeriod"/>
            </a:pPr>
            <a:r>
              <a:rPr lang="en-US" sz="2400" dirty="0">
                <a:latin typeface="Arial" panose="020B0604020202020204" pitchFamily="34" charset="0"/>
                <a:cs typeface="Arial" panose="020B0604020202020204" pitchFamily="34" charset="0"/>
              </a:rPr>
              <a:t>Cybersecurity Professionals </a:t>
            </a:r>
          </a:p>
          <a:p>
            <a:pPr algn="just">
              <a:buFont typeface="+mj-lt"/>
              <a:buAutoNum type="arabicPeriod"/>
            </a:pPr>
            <a:r>
              <a:rPr lang="en-IN" sz="2400" dirty="0">
                <a:latin typeface="Arial" panose="020B0604020202020204" pitchFamily="34" charset="0"/>
                <a:cs typeface="Arial" panose="020B0604020202020204" pitchFamily="34" charset="0"/>
              </a:rPr>
              <a:t>Corporate &amp; Business Organizations</a:t>
            </a:r>
          </a:p>
          <a:p>
            <a:pPr algn="just">
              <a:buFont typeface="+mj-lt"/>
              <a:buAutoNum type="arabicPeriod"/>
            </a:pPr>
            <a:r>
              <a:rPr lang="en-IN" sz="2400" dirty="0">
                <a:latin typeface="Arial" panose="020B0604020202020204" pitchFamily="34" charset="0"/>
                <a:cs typeface="Arial" panose="020B0604020202020204" pitchFamily="34" charset="0"/>
              </a:rPr>
              <a:t>Privacy-Conscious Individuals</a:t>
            </a:r>
            <a:endParaRPr lang="en-US" sz="2400" dirty="0">
              <a:latin typeface="Arial" panose="020B0604020202020204" pitchFamily="34" charset="0"/>
              <a:cs typeface="Arial" panose="020B0604020202020204" pitchFamily="34" charset="0"/>
            </a:endParaRPr>
          </a:p>
          <a:p>
            <a:pPr marL="0" indent="0" algn="just">
              <a:buNone/>
            </a:pP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8" name="Picture 7">
            <a:extLst>
              <a:ext uri="{FF2B5EF4-FFF2-40B4-BE49-F238E27FC236}">
                <a16:creationId xmlns:a16="http://schemas.microsoft.com/office/drawing/2014/main" id="{AF6D1847-097A-7854-5707-5E3C6C1EDE2D}"/>
              </a:ext>
            </a:extLst>
          </p:cNvPr>
          <p:cNvPicPr>
            <a:picLocks noChangeAspect="1"/>
          </p:cNvPicPr>
          <p:nvPr/>
        </p:nvPicPr>
        <p:blipFill>
          <a:blip r:embed="rId2"/>
          <a:srcRect/>
          <a:stretch/>
        </p:blipFill>
        <p:spPr>
          <a:xfrm>
            <a:off x="123447" y="1314867"/>
            <a:ext cx="7520589" cy="4228266"/>
          </a:xfrm>
          <a:prstGeom prst="rect">
            <a:avLst/>
          </a:prstGeom>
        </p:spPr>
      </p:pic>
      <p:pic>
        <p:nvPicPr>
          <p:cNvPr id="17" name="Picture 16">
            <a:extLst>
              <a:ext uri="{FF2B5EF4-FFF2-40B4-BE49-F238E27FC236}">
                <a16:creationId xmlns:a16="http://schemas.microsoft.com/office/drawing/2014/main" id="{0EAAC2E3-C03F-B14B-4087-B79133590F14}"/>
              </a:ext>
            </a:extLst>
          </p:cNvPr>
          <p:cNvPicPr>
            <a:picLocks noChangeAspect="1"/>
          </p:cNvPicPr>
          <p:nvPr/>
        </p:nvPicPr>
        <p:blipFill>
          <a:blip r:embed="rId3"/>
          <a:srcRect r="8235"/>
          <a:stretch/>
        </p:blipFill>
        <p:spPr>
          <a:xfrm>
            <a:off x="7737987" y="1314867"/>
            <a:ext cx="4330566" cy="1635237"/>
          </a:xfrm>
          <a:prstGeom prst="rect">
            <a:avLst/>
          </a:prstGeom>
        </p:spPr>
      </p:pic>
      <p:pic>
        <p:nvPicPr>
          <p:cNvPr id="7" name="Picture 6">
            <a:extLst>
              <a:ext uri="{FF2B5EF4-FFF2-40B4-BE49-F238E27FC236}">
                <a16:creationId xmlns:a16="http://schemas.microsoft.com/office/drawing/2014/main" id="{9712D3E1-8C24-9ACE-0E44-3029B9056AF4}"/>
              </a:ext>
            </a:extLst>
          </p:cNvPr>
          <p:cNvPicPr>
            <a:picLocks noChangeAspect="1"/>
          </p:cNvPicPr>
          <p:nvPr/>
        </p:nvPicPr>
        <p:blipFill>
          <a:blip r:embed="rId4"/>
          <a:srcRect l="8799" t="11393" r="11759" b="17889"/>
          <a:stretch/>
        </p:blipFill>
        <p:spPr>
          <a:xfrm>
            <a:off x="7914969" y="3142596"/>
            <a:ext cx="3785420" cy="2810731"/>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Rectangle 1">
            <a:extLst>
              <a:ext uri="{FF2B5EF4-FFF2-40B4-BE49-F238E27FC236}">
                <a16:creationId xmlns:a16="http://schemas.microsoft.com/office/drawing/2014/main" id="{B6835EF2-E4A3-51E0-74FA-71AEE570ACAA}"/>
              </a:ext>
            </a:extLst>
          </p:cNvPr>
          <p:cNvSpPr>
            <a:spLocks noGrp="1" noChangeArrowheads="1"/>
          </p:cNvSpPr>
          <p:nvPr>
            <p:ph idx="1"/>
          </p:nvPr>
        </p:nvSpPr>
        <p:spPr bwMode="auto">
          <a:xfrm>
            <a:off x="1406031" y="1779383"/>
            <a:ext cx="9674924"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Steganography Project addresses the tricky issue of covert data transmission by subtly hiding confidential information within digital images without compromising their visual appeal. Unlike traditional encryption methods, which can draw attention and increase the chances of interception, this technology keeps sensitive communications completely off the radar of unauthorized individuals.</a:t>
            </a:r>
          </a:p>
          <a:p>
            <a:pPr algn="just" defTabSz="914400" eaLnBrk="0" fontAlgn="base" hangingPunct="0">
              <a:lnSpc>
                <a:spcPct val="100000"/>
              </a:lnSpc>
              <a:spcBef>
                <a:spcPct val="0"/>
              </a:spcBef>
              <a:spcAft>
                <a:spcPct val="0"/>
              </a:spcAft>
              <a:buClrTx/>
              <a:buSzTx/>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algn="just" defTabSz="914400" eaLnBrk="0" fontAlgn="base"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With features like passkey-protected decryption and careful pixel adjustments, it enhances security and blocks unauthorized access. This approach utilizes a lightweight but highly effective steganographic technique that reduces image distortion, making it an ideal choice for secure communication in fields like cybersecurity, law enforcement, and corporate data protection.</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The GitHub link : </a:t>
            </a:r>
            <a:r>
              <a:rPr lang="en-IN" dirty="0">
                <a:hlinkClick r:id="rId2"/>
              </a:rPr>
              <a:t>https://github.com/keerthidvk/secure_data_hiding_in_images_using_steganoraphy</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fadb41d3-f9cb-40fb-903c-8cacaba95bb5"/>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175</TotalTime>
  <Words>533</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Unicode MS</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Abishek P</cp:lastModifiedBy>
  <cp:revision>32</cp:revision>
  <dcterms:created xsi:type="dcterms:W3CDTF">2021-05-26T16:50:10Z</dcterms:created>
  <dcterms:modified xsi:type="dcterms:W3CDTF">2025-02-21T16:55:57Z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