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61" r:id="rId2"/>
    <p:sldId id="274" r:id="rId3"/>
    <p:sldId id="263" r:id="rId4"/>
    <p:sldId id="275" r:id="rId5"/>
    <p:sldId id="276" r:id="rId6"/>
    <p:sldId id="277" r:id="rId7"/>
    <p:sldId id="279" r:id="rId8"/>
    <p:sldId id="265" r:id="rId9"/>
    <p:sldId id="278" r:id="rId10"/>
    <p:sldId id="273" r:id="rId11"/>
    <p:sldId id="281" r:id="rId12"/>
    <p:sldId id="280" r:id="rId13"/>
    <p:sldId id="284" r:id="rId14"/>
    <p:sldId id="272" r:id="rId15"/>
    <p:sldId id="289" r:id="rId16"/>
    <p:sldId id="283" r:id="rId17"/>
    <p:sldId id="285" r:id="rId18"/>
    <p:sldId id="282" r:id="rId19"/>
    <p:sldId id="286" r:id="rId20"/>
    <p:sldId id="287" r:id="rId21"/>
    <p:sldId id="288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48" userDrawn="1">
          <p15:clr>
            <a:srgbClr val="A4A3A4"/>
          </p15:clr>
        </p15:guide>
        <p15:guide id="2" pos="1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999D3"/>
    <a:srgbClr val="436FC1"/>
    <a:srgbClr val="A2A4A4"/>
    <a:srgbClr val="254175"/>
    <a:srgbClr val="6D6868"/>
    <a:srgbClr val="005296"/>
    <a:srgbClr val="014D8E"/>
    <a:srgbClr val="00589F"/>
    <a:srgbClr val="005FA8"/>
    <a:srgbClr val="005A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8"/>
    <p:restoredTop sz="96208"/>
  </p:normalViewPr>
  <p:slideViewPr>
    <p:cSldViewPr snapToGrid="0" snapToObjects="1" showGuides="1">
      <p:cViewPr varScale="1">
        <p:scale>
          <a:sx n="91" d="100"/>
          <a:sy n="91" d="100"/>
        </p:scale>
        <p:origin x="224" y="624"/>
      </p:cViewPr>
      <p:guideLst>
        <p:guide orient="horz" pos="3748"/>
        <p:guide pos="16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A8824A-D034-144E-A40C-C4EE665AB214}" type="doc">
      <dgm:prSet loTypeId="urn:microsoft.com/office/officeart/2005/8/layout/vList5" loCatId="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88C7CF64-65A8-674D-BEED-BF2A7D0E0507}">
      <dgm:prSet phldrT="[Text]" custT="1"/>
      <dgm:spPr/>
      <dgm:t>
        <a:bodyPr/>
        <a:lstStyle/>
        <a:p>
          <a:r>
            <a:rPr lang="en" sz="2800" b="1" dirty="0">
              <a:latin typeface="Arial" panose="020B0604020202020204" pitchFamily="34" charset="0"/>
              <a:cs typeface="Arial" panose="020B0604020202020204" pitchFamily="34" charset="0"/>
            </a:rPr>
            <a:t>Shape</a:t>
          </a:r>
          <a:endParaRPr lang="en-US" sz="17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06E532F-E823-4B48-A94D-72061EEF132B}" type="parTrans" cxnId="{A087F3A2-E676-714B-8403-19890E5306E5}">
      <dgm:prSet/>
      <dgm:spPr/>
      <dgm:t>
        <a:bodyPr/>
        <a:lstStyle/>
        <a:p>
          <a:endParaRPr lang="en-US"/>
        </a:p>
      </dgm:t>
    </dgm:pt>
    <dgm:pt modelId="{FFB45A5F-3A7F-9241-BB0A-A0842480FCBB}" type="sibTrans" cxnId="{A087F3A2-E676-714B-8403-19890E5306E5}">
      <dgm:prSet/>
      <dgm:spPr/>
      <dgm:t>
        <a:bodyPr/>
        <a:lstStyle/>
        <a:p>
          <a:endParaRPr lang="en-US"/>
        </a:p>
      </dgm:t>
    </dgm:pt>
    <dgm:pt modelId="{8E10C728-1C48-8948-BB01-62640DB6B93A}">
      <dgm:prSet phldrT="[Text]" custT="1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Dataset contains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11260 rows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19 columns(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5 float,2 integer,12 object )</a:t>
          </a:r>
        </a:p>
      </dgm:t>
    </dgm:pt>
    <dgm:pt modelId="{BE5B7347-B399-594E-800B-1198BF4F1E0D}" type="parTrans" cxnId="{4D6FAB94-808C-2C4D-99A8-91ABE31E395E}">
      <dgm:prSet/>
      <dgm:spPr/>
      <dgm:t>
        <a:bodyPr/>
        <a:lstStyle/>
        <a:p>
          <a:endParaRPr lang="en-US"/>
        </a:p>
      </dgm:t>
    </dgm:pt>
    <dgm:pt modelId="{FA337644-8575-E84B-B818-BF2A848B6BAD}" type="sibTrans" cxnId="{4D6FAB94-808C-2C4D-99A8-91ABE31E395E}">
      <dgm:prSet/>
      <dgm:spPr/>
      <dgm:t>
        <a:bodyPr/>
        <a:lstStyle/>
        <a:p>
          <a:endParaRPr lang="en-US"/>
        </a:p>
      </dgm:t>
    </dgm:pt>
    <dgm:pt modelId="{96FD75BC-AFDE-0543-A081-572A3F4CBB6B}">
      <dgm:prSet phldrT="[Text]" custT="1"/>
      <dgm:spPr/>
      <dgm:t>
        <a:bodyPr/>
        <a:lstStyle/>
        <a:p>
          <a:pPr>
            <a:buNone/>
          </a:pPr>
          <a:r>
            <a:rPr lang="en-IN" sz="2800" b="1" dirty="0">
              <a:latin typeface="Arial" panose="020B0604020202020204" pitchFamily="34" charset="0"/>
              <a:cs typeface="Arial" panose="020B0604020202020204" pitchFamily="34" charset="0"/>
            </a:rPr>
            <a:t>Duplicates</a:t>
          </a:r>
          <a:endParaRPr lang="en-US" sz="20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E2090E2-0376-774D-A8E8-BC97E8749B3B}" type="parTrans" cxnId="{722751B5-4CD5-A24B-A6D6-B37E258BBA74}">
      <dgm:prSet/>
      <dgm:spPr/>
      <dgm:t>
        <a:bodyPr/>
        <a:lstStyle/>
        <a:p>
          <a:endParaRPr lang="en-US"/>
        </a:p>
      </dgm:t>
    </dgm:pt>
    <dgm:pt modelId="{8F9598B3-7F41-654E-A884-324FDC0CF5E0}" type="sibTrans" cxnId="{722751B5-4CD5-A24B-A6D6-B37E258BBA74}">
      <dgm:prSet/>
      <dgm:spPr/>
      <dgm:t>
        <a:bodyPr/>
        <a:lstStyle/>
        <a:p>
          <a:endParaRPr lang="en-US"/>
        </a:p>
      </dgm:t>
    </dgm:pt>
    <dgm:pt modelId="{A44C68FB-59E8-1344-AB64-F1E4ED21F562}">
      <dgm:prSet phldrT="[Text]" custT="1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sz="2000" dirty="0">
              <a:latin typeface="Arial" panose="020B0604020202020204" pitchFamily="34" charset="0"/>
              <a:cs typeface="Arial" panose="020B0604020202020204" pitchFamily="34" charset="0"/>
            </a:rPr>
            <a:t>No duplicate values present in the dataset</a:t>
          </a:r>
        </a:p>
      </dgm:t>
    </dgm:pt>
    <dgm:pt modelId="{885CFD55-75F9-574C-B535-09618FB017E5}" type="parTrans" cxnId="{57FFC213-13E6-5C4D-80D7-91A9AB708AF8}">
      <dgm:prSet/>
      <dgm:spPr/>
      <dgm:t>
        <a:bodyPr/>
        <a:lstStyle/>
        <a:p>
          <a:endParaRPr lang="en-US"/>
        </a:p>
      </dgm:t>
    </dgm:pt>
    <dgm:pt modelId="{8567E464-5844-3F48-B526-19944731F652}" type="sibTrans" cxnId="{57FFC213-13E6-5C4D-80D7-91A9AB708AF8}">
      <dgm:prSet/>
      <dgm:spPr/>
      <dgm:t>
        <a:bodyPr/>
        <a:lstStyle/>
        <a:p>
          <a:endParaRPr lang="en-US"/>
        </a:p>
      </dgm:t>
    </dgm:pt>
    <dgm:pt modelId="{AEC42C05-74DB-2E40-9519-D154B8DCBAF8}">
      <dgm:prSet phldrT="[Text]" custT="1"/>
      <dgm:spPr/>
      <dgm:t>
        <a:bodyPr/>
        <a:lstStyle/>
        <a:p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Missing Values</a:t>
          </a:r>
        </a:p>
      </dgm:t>
    </dgm:pt>
    <dgm:pt modelId="{A5A79530-EC01-914F-8083-3E507C6D1BA0}" type="parTrans" cxnId="{A983C84C-95F2-EF4C-AEF8-043AF5D45F15}">
      <dgm:prSet/>
      <dgm:spPr/>
      <dgm:t>
        <a:bodyPr/>
        <a:lstStyle/>
        <a:p>
          <a:endParaRPr lang="en-US"/>
        </a:p>
      </dgm:t>
    </dgm:pt>
    <dgm:pt modelId="{EB81DDE8-BFBC-EF4B-8ACF-2205EBF7B426}" type="sibTrans" cxnId="{A983C84C-95F2-EF4C-AEF8-043AF5D45F15}">
      <dgm:prSet/>
      <dgm:spPr/>
      <dgm:t>
        <a:bodyPr/>
        <a:lstStyle/>
        <a:p>
          <a:endParaRPr lang="en-US"/>
        </a:p>
      </dgm:t>
    </dgm:pt>
    <dgm:pt modelId="{AF300AC1-785A-7D43-92DF-5F336708D453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" dirty="0">
              <a:latin typeface="Arial" panose="020B0604020202020204" pitchFamily="34" charset="0"/>
              <a:cs typeface="Arial" panose="020B0604020202020204" pitchFamily="34" charset="0"/>
            </a:rPr>
            <a:t>4361 total nulls in the dataset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96FB505-16D2-184C-8AB8-F4BBDCE82E65}" type="parTrans" cxnId="{7EFBC9A0-54D1-D145-88B1-1C1BB270330D}">
      <dgm:prSet/>
      <dgm:spPr/>
      <dgm:t>
        <a:bodyPr/>
        <a:lstStyle/>
        <a:p>
          <a:endParaRPr lang="en-US"/>
        </a:p>
      </dgm:t>
    </dgm:pt>
    <dgm:pt modelId="{B52F185E-9251-7A4E-923B-BFD95AA64514}" type="sibTrans" cxnId="{7EFBC9A0-54D1-D145-88B1-1C1BB270330D}">
      <dgm:prSet/>
      <dgm:spPr/>
      <dgm:t>
        <a:bodyPr/>
        <a:lstStyle/>
        <a:p>
          <a:endParaRPr lang="en-US"/>
        </a:p>
      </dgm:t>
    </dgm:pt>
    <dgm:pt modelId="{6A974913-097B-BB47-859A-DA279255AC7E}">
      <dgm:prSet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b="1" dirty="0">
              <a:latin typeface="Arial" panose="020B0604020202020204" pitchFamily="34" charset="0"/>
              <a:cs typeface="Arial" panose="020B0604020202020204" pitchFamily="34" charset="0"/>
            </a:rPr>
            <a:t>2.28%</a:t>
          </a:r>
          <a:r>
            <a:rPr lang="en-US" dirty="0">
              <a:latin typeface="Arial" panose="020B0604020202020204" pitchFamily="34" charset="0"/>
              <a:cs typeface="Arial" panose="020B0604020202020204" pitchFamily="34" charset="0"/>
            </a:rPr>
            <a:t> of all predictor fields</a:t>
          </a:r>
        </a:p>
      </dgm:t>
    </dgm:pt>
    <dgm:pt modelId="{B6070DC1-A6E3-9942-AB40-BF68AC31C9D3}" type="sibTrans" cxnId="{DA051136-C4DF-4043-B1AA-32A9F0018F20}">
      <dgm:prSet/>
      <dgm:spPr/>
      <dgm:t>
        <a:bodyPr/>
        <a:lstStyle/>
        <a:p>
          <a:endParaRPr lang="en-US"/>
        </a:p>
      </dgm:t>
    </dgm:pt>
    <dgm:pt modelId="{B0CC5189-AFEC-4545-ADD9-D513E511E476}" type="parTrans" cxnId="{DA051136-C4DF-4043-B1AA-32A9F0018F20}">
      <dgm:prSet/>
      <dgm:spPr/>
      <dgm:t>
        <a:bodyPr/>
        <a:lstStyle/>
        <a:p>
          <a:endParaRPr lang="en-US"/>
        </a:p>
      </dgm:t>
    </dgm:pt>
    <dgm:pt modelId="{2ED5870E-A6D1-504B-A2C6-ECC2A83075B6}" type="pres">
      <dgm:prSet presAssocID="{90A8824A-D034-144E-A40C-C4EE665AB214}" presName="Name0" presStyleCnt="0">
        <dgm:presLayoutVars>
          <dgm:dir/>
          <dgm:animLvl val="lvl"/>
          <dgm:resizeHandles val="exact"/>
        </dgm:presLayoutVars>
      </dgm:prSet>
      <dgm:spPr/>
    </dgm:pt>
    <dgm:pt modelId="{CF84481D-26F9-6C47-B4F9-DA3EDFA16E31}" type="pres">
      <dgm:prSet presAssocID="{88C7CF64-65A8-674D-BEED-BF2A7D0E0507}" presName="linNode" presStyleCnt="0"/>
      <dgm:spPr/>
    </dgm:pt>
    <dgm:pt modelId="{B60C6B2E-5463-B14D-97E9-A272F8FE63EE}" type="pres">
      <dgm:prSet presAssocID="{88C7CF64-65A8-674D-BEED-BF2A7D0E0507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8ED393A8-5F31-B64C-A902-B5DD69379A55}" type="pres">
      <dgm:prSet presAssocID="{88C7CF64-65A8-674D-BEED-BF2A7D0E0507}" presName="descendantText" presStyleLbl="alignAccFollowNode1" presStyleIdx="0" presStyleCnt="3">
        <dgm:presLayoutVars>
          <dgm:bulletEnabled val="1"/>
        </dgm:presLayoutVars>
      </dgm:prSet>
      <dgm:spPr/>
    </dgm:pt>
    <dgm:pt modelId="{44502518-93FF-6941-99AC-E2813AED57AC}" type="pres">
      <dgm:prSet presAssocID="{FFB45A5F-3A7F-9241-BB0A-A0842480FCBB}" presName="sp" presStyleCnt="0"/>
      <dgm:spPr/>
    </dgm:pt>
    <dgm:pt modelId="{3B6A7EB3-A3FF-814F-AB1A-A7944759D219}" type="pres">
      <dgm:prSet presAssocID="{96FD75BC-AFDE-0543-A081-572A3F4CBB6B}" presName="linNode" presStyleCnt="0"/>
      <dgm:spPr/>
    </dgm:pt>
    <dgm:pt modelId="{43CB23EB-EFC6-F441-B8A0-5D2F48841C78}" type="pres">
      <dgm:prSet presAssocID="{96FD75BC-AFDE-0543-A081-572A3F4CBB6B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C0EF379C-1704-9540-A377-EB4C2D56C462}" type="pres">
      <dgm:prSet presAssocID="{96FD75BC-AFDE-0543-A081-572A3F4CBB6B}" presName="descendantText" presStyleLbl="alignAccFollowNode1" presStyleIdx="1" presStyleCnt="3">
        <dgm:presLayoutVars>
          <dgm:bulletEnabled val="1"/>
        </dgm:presLayoutVars>
      </dgm:prSet>
      <dgm:spPr/>
    </dgm:pt>
    <dgm:pt modelId="{17171788-04A6-FA4E-928A-2C2035A0CA8D}" type="pres">
      <dgm:prSet presAssocID="{8F9598B3-7F41-654E-A884-324FDC0CF5E0}" presName="sp" presStyleCnt="0"/>
      <dgm:spPr/>
    </dgm:pt>
    <dgm:pt modelId="{3061B13F-CFCD-9E43-A441-EF9424A7717B}" type="pres">
      <dgm:prSet presAssocID="{AEC42C05-74DB-2E40-9519-D154B8DCBAF8}" presName="linNode" presStyleCnt="0"/>
      <dgm:spPr/>
    </dgm:pt>
    <dgm:pt modelId="{711DC7FE-3A35-FE4C-BCA0-474C7D906D67}" type="pres">
      <dgm:prSet presAssocID="{AEC42C05-74DB-2E40-9519-D154B8DCBAF8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9D7286E2-8A6E-2E4D-886B-60A24EE44CAD}" type="pres">
      <dgm:prSet presAssocID="{AEC42C05-74DB-2E40-9519-D154B8DCBAF8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B39E505-9DF9-694C-80EB-C0C945C78C49}" type="presOf" srcId="{6A974913-097B-BB47-859A-DA279255AC7E}" destId="{9D7286E2-8A6E-2E4D-886B-60A24EE44CAD}" srcOrd="0" destOrd="1" presId="urn:microsoft.com/office/officeart/2005/8/layout/vList5"/>
    <dgm:cxn modelId="{57FFC213-13E6-5C4D-80D7-91A9AB708AF8}" srcId="{96FD75BC-AFDE-0543-A081-572A3F4CBB6B}" destId="{A44C68FB-59E8-1344-AB64-F1E4ED21F562}" srcOrd="0" destOrd="0" parTransId="{885CFD55-75F9-574C-B535-09618FB017E5}" sibTransId="{8567E464-5844-3F48-B526-19944731F652}"/>
    <dgm:cxn modelId="{DA051136-C4DF-4043-B1AA-32A9F0018F20}" srcId="{AEC42C05-74DB-2E40-9519-D154B8DCBAF8}" destId="{6A974913-097B-BB47-859A-DA279255AC7E}" srcOrd="1" destOrd="0" parTransId="{B0CC5189-AFEC-4545-ADD9-D513E511E476}" sibTransId="{B6070DC1-A6E3-9942-AB40-BF68AC31C9D3}"/>
    <dgm:cxn modelId="{A983C84C-95F2-EF4C-AEF8-043AF5D45F15}" srcId="{90A8824A-D034-144E-A40C-C4EE665AB214}" destId="{AEC42C05-74DB-2E40-9519-D154B8DCBAF8}" srcOrd="2" destOrd="0" parTransId="{A5A79530-EC01-914F-8083-3E507C6D1BA0}" sibTransId="{EB81DDE8-BFBC-EF4B-8ACF-2205EBF7B426}"/>
    <dgm:cxn modelId="{A55DA452-6128-344A-A7EF-CA8B818CEED9}" type="presOf" srcId="{90A8824A-D034-144E-A40C-C4EE665AB214}" destId="{2ED5870E-A6D1-504B-A2C6-ECC2A83075B6}" srcOrd="0" destOrd="0" presId="urn:microsoft.com/office/officeart/2005/8/layout/vList5"/>
    <dgm:cxn modelId="{1EB60E83-1EF5-C846-94C2-13DD659601A0}" type="presOf" srcId="{96FD75BC-AFDE-0543-A081-572A3F4CBB6B}" destId="{43CB23EB-EFC6-F441-B8A0-5D2F48841C78}" srcOrd="0" destOrd="0" presId="urn:microsoft.com/office/officeart/2005/8/layout/vList5"/>
    <dgm:cxn modelId="{9F86BF86-23EF-B441-B115-17B05774C819}" type="presOf" srcId="{88C7CF64-65A8-674D-BEED-BF2A7D0E0507}" destId="{B60C6B2E-5463-B14D-97E9-A272F8FE63EE}" srcOrd="0" destOrd="0" presId="urn:microsoft.com/office/officeart/2005/8/layout/vList5"/>
    <dgm:cxn modelId="{E5B13991-66BD-3D4C-B9CA-24EC106FD026}" type="presOf" srcId="{8E10C728-1C48-8948-BB01-62640DB6B93A}" destId="{8ED393A8-5F31-B64C-A902-B5DD69379A55}" srcOrd="0" destOrd="0" presId="urn:microsoft.com/office/officeart/2005/8/layout/vList5"/>
    <dgm:cxn modelId="{4D6FAB94-808C-2C4D-99A8-91ABE31E395E}" srcId="{88C7CF64-65A8-674D-BEED-BF2A7D0E0507}" destId="{8E10C728-1C48-8948-BB01-62640DB6B93A}" srcOrd="0" destOrd="0" parTransId="{BE5B7347-B399-594E-800B-1198BF4F1E0D}" sibTransId="{FA337644-8575-E84B-B818-BF2A848B6BAD}"/>
    <dgm:cxn modelId="{7EFBC9A0-54D1-D145-88B1-1C1BB270330D}" srcId="{AEC42C05-74DB-2E40-9519-D154B8DCBAF8}" destId="{AF300AC1-785A-7D43-92DF-5F336708D453}" srcOrd="0" destOrd="0" parTransId="{D96FB505-16D2-184C-8AB8-F4BBDCE82E65}" sibTransId="{B52F185E-9251-7A4E-923B-BFD95AA64514}"/>
    <dgm:cxn modelId="{A087F3A2-E676-714B-8403-19890E5306E5}" srcId="{90A8824A-D034-144E-A40C-C4EE665AB214}" destId="{88C7CF64-65A8-674D-BEED-BF2A7D0E0507}" srcOrd="0" destOrd="0" parTransId="{F06E532F-E823-4B48-A94D-72061EEF132B}" sibTransId="{FFB45A5F-3A7F-9241-BB0A-A0842480FCBB}"/>
    <dgm:cxn modelId="{6975FDB1-A958-9645-ABEC-9AB831048774}" type="presOf" srcId="{A44C68FB-59E8-1344-AB64-F1E4ED21F562}" destId="{C0EF379C-1704-9540-A377-EB4C2D56C462}" srcOrd="0" destOrd="0" presId="urn:microsoft.com/office/officeart/2005/8/layout/vList5"/>
    <dgm:cxn modelId="{722751B5-4CD5-A24B-A6D6-B37E258BBA74}" srcId="{90A8824A-D034-144E-A40C-C4EE665AB214}" destId="{96FD75BC-AFDE-0543-A081-572A3F4CBB6B}" srcOrd="1" destOrd="0" parTransId="{3E2090E2-0376-774D-A8E8-BC97E8749B3B}" sibTransId="{8F9598B3-7F41-654E-A884-324FDC0CF5E0}"/>
    <dgm:cxn modelId="{5C4DAFD4-5F16-4841-8AF5-C01B3BC4FEB3}" type="presOf" srcId="{AEC42C05-74DB-2E40-9519-D154B8DCBAF8}" destId="{711DC7FE-3A35-FE4C-BCA0-474C7D906D67}" srcOrd="0" destOrd="0" presId="urn:microsoft.com/office/officeart/2005/8/layout/vList5"/>
    <dgm:cxn modelId="{A8DB56E0-D46B-6040-8AC9-16C81247C273}" type="presOf" srcId="{AF300AC1-785A-7D43-92DF-5F336708D453}" destId="{9D7286E2-8A6E-2E4D-886B-60A24EE44CAD}" srcOrd="0" destOrd="0" presId="urn:microsoft.com/office/officeart/2005/8/layout/vList5"/>
    <dgm:cxn modelId="{8708FC66-6AF6-CC40-BBFA-871CB936D5A2}" type="presParOf" srcId="{2ED5870E-A6D1-504B-A2C6-ECC2A83075B6}" destId="{CF84481D-26F9-6C47-B4F9-DA3EDFA16E31}" srcOrd="0" destOrd="0" presId="urn:microsoft.com/office/officeart/2005/8/layout/vList5"/>
    <dgm:cxn modelId="{5ECF0CE6-8FAB-3A43-984E-3497639FAB14}" type="presParOf" srcId="{CF84481D-26F9-6C47-B4F9-DA3EDFA16E31}" destId="{B60C6B2E-5463-B14D-97E9-A272F8FE63EE}" srcOrd="0" destOrd="0" presId="urn:microsoft.com/office/officeart/2005/8/layout/vList5"/>
    <dgm:cxn modelId="{B7DD538B-705E-2743-B8A4-3A9BEBBAD42C}" type="presParOf" srcId="{CF84481D-26F9-6C47-B4F9-DA3EDFA16E31}" destId="{8ED393A8-5F31-B64C-A902-B5DD69379A55}" srcOrd="1" destOrd="0" presId="urn:microsoft.com/office/officeart/2005/8/layout/vList5"/>
    <dgm:cxn modelId="{C5A4B7F5-1DA5-BE42-BEED-6A09A09CB5C9}" type="presParOf" srcId="{2ED5870E-A6D1-504B-A2C6-ECC2A83075B6}" destId="{44502518-93FF-6941-99AC-E2813AED57AC}" srcOrd="1" destOrd="0" presId="urn:microsoft.com/office/officeart/2005/8/layout/vList5"/>
    <dgm:cxn modelId="{81011E14-FBCF-B743-9F77-F603CE98C525}" type="presParOf" srcId="{2ED5870E-A6D1-504B-A2C6-ECC2A83075B6}" destId="{3B6A7EB3-A3FF-814F-AB1A-A7944759D219}" srcOrd="2" destOrd="0" presId="urn:microsoft.com/office/officeart/2005/8/layout/vList5"/>
    <dgm:cxn modelId="{A34DD61C-4839-5A4B-AC5C-7319AAC04824}" type="presParOf" srcId="{3B6A7EB3-A3FF-814F-AB1A-A7944759D219}" destId="{43CB23EB-EFC6-F441-B8A0-5D2F48841C78}" srcOrd="0" destOrd="0" presId="urn:microsoft.com/office/officeart/2005/8/layout/vList5"/>
    <dgm:cxn modelId="{346D8715-26F8-1048-938A-48E91776355D}" type="presParOf" srcId="{3B6A7EB3-A3FF-814F-AB1A-A7944759D219}" destId="{C0EF379C-1704-9540-A377-EB4C2D56C462}" srcOrd="1" destOrd="0" presId="urn:microsoft.com/office/officeart/2005/8/layout/vList5"/>
    <dgm:cxn modelId="{7105D0DC-F44D-664C-BD13-0E91876EFB93}" type="presParOf" srcId="{2ED5870E-A6D1-504B-A2C6-ECC2A83075B6}" destId="{17171788-04A6-FA4E-928A-2C2035A0CA8D}" srcOrd="3" destOrd="0" presId="urn:microsoft.com/office/officeart/2005/8/layout/vList5"/>
    <dgm:cxn modelId="{93B2BD3F-9F17-5248-B1D9-9F528706CB0A}" type="presParOf" srcId="{2ED5870E-A6D1-504B-A2C6-ECC2A83075B6}" destId="{3061B13F-CFCD-9E43-A441-EF9424A7717B}" srcOrd="4" destOrd="0" presId="urn:microsoft.com/office/officeart/2005/8/layout/vList5"/>
    <dgm:cxn modelId="{A063A6A5-69C1-5946-9244-16A27F5F007C}" type="presParOf" srcId="{3061B13F-CFCD-9E43-A441-EF9424A7717B}" destId="{711DC7FE-3A35-FE4C-BCA0-474C7D906D67}" srcOrd="0" destOrd="0" presId="urn:microsoft.com/office/officeart/2005/8/layout/vList5"/>
    <dgm:cxn modelId="{1B4E4A28-788C-D54C-A6DF-D5496A61B749}" type="presParOf" srcId="{3061B13F-CFCD-9E43-A441-EF9424A7717B}" destId="{9D7286E2-8A6E-2E4D-886B-60A24EE44CAD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17611BC-3963-7948-BC06-6A6E7AC0AA6C}" type="doc">
      <dgm:prSet loTypeId="urn:microsoft.com/office/officeart/2005/8/layout/vList5" loCatId="" qsTypeId="urn:microsoft.com/office/officeart/2005/8/quickstyle/3d3" qsCatId="3D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B343EF18-BB6C-0B4A-9BBE-B73923C8E219}">
      <dgm:prSet phldrT="[Text]" custT="1"/>
      <dgm:spPr/>
      <dgm:t>
        <a:bodyPr/>
        <a:lstStyle/>
        <a:p>
          <a:r>
            <a:rPr lang="en" sz="2800" b="1" dirty="0">
              <a:latin typeface="Arial" panose="020B0604020202020204" pitchFamily="34" charset="0"/>
              <a:cs typeface="Arial" panose="020B0604020202020204" pitchFamily="34" charset="0"/>
            </a:rPr>
            <a:t>Outliers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46D24D5D-D1C7-1C4B-8639-972131A6BED3}" type="parTrans" cxnId="{C1B89887-049C-0D4B-9F72-66702E46D105}">
      <dgm:prSet/>
      <dgm:spPr/>
      <dgm:t>
        <a:bodyPr/>
        <a:lstStyle/>
        <a:p>
          <a:endParaRPr lang="en-US"/>
        </a:p>
      </dgm:t>
    </dgm:pt>
    <dgm:pt modelId="{4E750F16-8434-A845-A00D-12824A9A1BA9}" type="sibTrans" cxnId="{C1B89887-049C-0D4B-9F72-66702E46D105}">
      <dgm:prSet/>
      <dgm:spPr/>
      <dgm:t>
        <a:bodyPr/>
        <a:lstStyle/>
        <a:p>
          <a:endParaRPr lang="en-US"/>
        </a:p>
      </dgm:t>
    </dgm:pt>
    <dgm:pt modelId="{B75BFF61-EEB6-364D-80F7-CEA03EF54D40}">
      <dgm:prSet phldrT="[Text]" custT="1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Around </a:t>
          </a:r>
          <a:r>
            <a:rPr lang="en" sz="1800" dirty="0">
              <a:latin typeface="Arial" panose="020B0604020202020204" pitchFamily="34" charset="0"/>
              <a:cs typeface="Arial" panose="020B0604020202020204" pitchFamily="34" charset="0"/>
            </a:rPr>
            <a:t>2658 outliers in numeric continuous columns</a:t>
          </a:r>
          <a:endParaRPr lang="en-US" sz="1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54F36E93-2023-7F40-BEC6-B86B83C1F57D}" type="parTrans" cxnId="{C407708F-0D95-6A4A-BAF5-9132DFCCA0EB}">
      <dgm:prSet/>
      <dgm:spPr/>
      <dgm:t>
        <a:bodyPr/>
        <a:lstStyle/>
        <a:p>
          <a:endParaRPr lang="en-US"/>
        </a:p>
      </dgm:t>
    </dgm:pt>
    <dgm:pt modelId="{BC223D4C-CC1A-6D4D-AE16-5D5DAA42EB5F}" type="sibTrans" cxnId="{C407708F-0D95-6A4A-BAF5-9132DFCCA0EB}">
      <dgm:prSet/>
      <dgm:spPr/>
      <dgm:t>
        <a:bodyPr/>
        <a:lstStyle/>
        <a:p>
          <a:endParaRPr lang="en-US"/>
        </a:p>
      </dgm:t>
    </dgm:pt>
    <dgm:pt modelId="{B8F10DD5-C203-124B-8DE4-03577F7210C1}">
      <dgm:prSet phldrT="[Text]" custT="1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Constitutes </a:t>
          </a:r>
          <a:r>
            <a:rPr lang="en-US" sz="1800" b="1" dirty="0">
              <a:latin typeface="Arial" panose="020B0604020202020204" pitchFamily="34" charset="0"/>
              <a:cs typeface="Arial" panose="020B0604020202020204" pitchFamily="34" charset="0"/>
            </a:rPr>
            <a:t>1.4%</a:t>
          </a:r>
          <a:r>
            <a:rPr lang="en-US" sz="1800" dirty="0">
              <a:latin typeface="Arial" panose="020B0604020202020204" pitchFamily="34" charset="0"/>
              <a:cs typeface="Arial" panose="020B0604020202020204" pitchFamily="34" charset="0"/>
            </a:rPr>
            <a:t> of all predictor fields</a:t>
          </a:r>
        </a:p>
      </dgm:t>
    </dgm:pt>
    <dgm:pt modelId="{15EEBDA2-F876-D741-804D-05282D1AF123}" type="parTrans" cxnId="{B4A7AA52-8806-4B4C-9DD8-E57CE9818470}">
      <dgm:prSet/>
      <dgm:spPr/>
      <dgm:t>
        <a:bodyPr/>
        <a:lstStyle/>
        <a:p>
          <a:endParaRPr lang="en-US"/>
        </a:p>
      </dgm:t>
    </dgm:pt>
    <dgm:pt modelId="{1489332A-9F58-6248-8005-717E41EBDDA5}" type="sibTrans" cxnId="{B4A7AA52-8806-4B4C-9DD8-E57CE9818470}">
      <dgm:prSet/>
      <dgm:spPr/>
      <dgm:t>
        <a:bodyPr/>
        <a:lstStyle/>
        <a:p>
          <a:endParaRPr lang="en-US"/>
        </a:p>
      </dgm:t>
    </dgm:pt>
    <dgm:pt modelId="{17D190F7-D4F2-4B49-8859-DDABD4448B32}">
      <dgm:prSet phldrT="[Text]" custT="1"/>
      <dgm:spPr/>
      <dgm:t>
        <a:bodyPr/>
        <a:lstStyle/>
        <a:p>
          <a:pPr>
            <a:buNone/>
          </a:pP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Data clean up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36063862-D8F9-6145-9800-79A8EF26DC0E}" type="parTrans" cxnId="{B07AD0C0-A0D3-2A48-A67A-EC82BBF2C6A5}">
      <dgm:prSet/>
      <dgm:spPr/>
      <dgm:t>
        <a:bodyPr/>
        <a:lstStyle/>
        <a:p>
          <a:endParaRPr lang="en-US"/>
        </a:p>
      </dgm:t>
    </dgm:pt>
    <dgm:pt modelId="{D4DE75DA-C8AE-5546-ABAF-ED031CF92515}" type="sibTrans" cxnId="{B07AD0C0-A0D3-2A48-A67A-EC82BBF2C6A5}">
      <dgm:prSet/>
      <dgm:spPr/>
      <dgm:t>
        <a:bodyPr/>
        <a:lstStyle/>
        <a:p>
          <a:endParaRPr lang="en-US"/>
        </a:p>
      </dgm:t>
    </dgm:pt>
    <dgm:pt modelId="{6DCA542E-C15D-5042-B56F-CC107BB4EBBC}">
      <dgm:prSet phldrT="[Text]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dirty="0"/>
            <a:t>Special characters such as #, &amp;, +, $, @ present</a:t>
          </a:r>
        </a:p>
      </dgm:t>
    </dgm:pt>
    <dgm:pt modelId="{A370E9C4-7DEE-3B46-BA2D-E54EBFE99742}" type="parTrans" cxnId="{52F83085-C022-7B4D-B433-F026F6A480CD}">
      <dgm:prSet/>
      <dgm:spPr/>
      <dgm:t>
        <a:bodyPr/>
        <a:lstStyle/>
        <a:p>
          <a:endParaRPr lang="en-US"/>
        </a:p>
      </dgm:t>
    </dgm:pt>
    <dgm:pt modelId="{D93CB008-F029-9346-9F2F-2F8E870D091A}" type="sibTrans" cxnId="{52F83085-C022-7B4D-B433-F026F6A480CD}">
      <dgm:prSet/>
      <dgm:spPr/>
      <dgm:t>
        <a:bodyPr/>
        <a:lstStyle/>
        <a:p>
          <a:endParaRPr lang="en-US"/>
        </a:p>
      </dgm:t>
    </dgm:pt>
    <dgm:pt modelId="{3FA8DCF5-DD6E-6641-981A-90DA417C71CC}">
      <dgm:prSet phldrT="[Text]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dirty="0"/>
            <a:t>Different representations of same category present. E.g., Male and M, Female and F</a:t>
          </a:r>
        </a:p>
      </dgm:t>
    </dgm:pt>
    <dgm:pt modelId="{C0EFBE61-C000-0C4C-976E-AB413943685A}" type="parTrans" cxnId="{DE3A5032-D922-7149-BF53-39C49062E069}">
      <dgm:prSet/>
      <dgm:spPr/>
      <dgm:t>
        <a:bodyPr/>
        <a:lstStyle/>
        <a:p>
          <a:endParaRPr lang="en-US"/>
        </a:p>
      </dgm:t>
    </dgm:pt>
    <dgm:pt modelId="{5C8F094D-8277-9844-888E-CC183414D6D0}" type="sibTrans" cxnId="{DE3A5032-D922-7149-BF53-39C49062E069}">
      <dgm:prSet/>
      <dgm:spPr/>
      <dgm:t>
        <a:bodyPr/>
        <a:lstStyle/>
        <a:p>
          <a:endParaRPr lang="en-US"/>
        </a:p>
      </dgm:t>
    </dgm:pt>
    <dgm:pt modelId="{BE92ECDF-7C6A-6547-ACC1-2AB2CC243510}">
      <dgm:prSet phldrT="[Text]" custT="1"/>
      <dgm:spPr/>
      <dgm:t>
        <a:bodyPr/>
        <a:lstStyle/>
        <a:p>
          <a:pPr>
            <a:buNone/>
          </a:pPr>
          <a:r>
            <a:rPr lang="en-US" sz="2800" b="1" dirty="0">
              <a:latin typeface="Arial" panose="020B0604020202020204" pitchFamily="34" charset="0"/>
              <a:cs typeface="Arial" panose="020B0604020202020204" pitchFamily="34" charset="0"/>
            </a:rPr>
            <a:t>Target variable</a:t>
          </a:r>
          <a:endParaRPr lang="en-US" sz="2800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0ABF159-BD79-1E4C-92FF-49C396222ED7}" type="parTrans" cxnId="{0474CC46-94A3-3348-AD82-BE6CF328E986}">
      <dgm:prSet/>
      <dgm:spPr/>
      <dgm:t>
        <a:bodyPr/>
        <a:lstStyle/>
        <a:p>
          <a:endParaRPr lang="en-US"/>
        </a:p>
      </dgm:t>
    </dgm:pt>
    <dgm:pt modelId="{39FA81DE-AD1C-6E48-AE33-E8C72A79C3FF}" type="sibTrans" cxnId="{0474CC46-94A3-3348-AD82-BE6CF328E986}">
      <dgm:prSet/>
      <dgm:spPr/>
      <dgm:t>
        <a:bodyPr/>
        <a:lstStyle/>
        <a:p>
          <a:endParaRPr lang="en-US"/>
        </a:p>
      </dgm:t>
    </dgm:pt>
    <dgm:pt modelId="{84EF066A-8208-CA43-BBFD-EBA4F9476631}">
      <dgm:prSet phldrT="[Text]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dirty="0"/>
            <a:t>Churn = 1 (Churned customer), Churn = 0 (Non churned customer)</a:t>
          </a:r>
        </a:p>
      </dgm:t>
    </dgm:pt>
    <dgm:pt modelId="{127A355E-92C7-9C42-BDA2-98CF7AB748DC}" type="parTrans" cxnId="{79E599AF-D629-AF4C-89CB-161CA3C8DC09}">
      <dgm:prSet/>
      <dgm:spPr/>
      <dgm:t>
        <a:bodyPr/>
        <a:lstStyle/>
        <a:p>
          <a:endParaRPr lang="en-US"/>
        </a:p>
      </dgm:t>
    </dgm:pt>
    <dgm:pt modelId="{286A4539-988F-CC40-A367-3B4608F58A3B}" type="sibTrans" cxnId="{79E599AF-D629-AF4C-89CB-161CA3C8DC09}">
      <dgm:prSet/>
      <dgm:spPr/>
      <dgm:t>
        <a:bodyPr/>
        <a:lstStyle/>
        <a:p>
          <a:endParaRPr lang="en-US"/>
        </a:p>
      </dgm:t>
    </dgm:pt>
    <dgm:pt modelId="{50C887A5-C3A8-BD46-BF54-F0BBFA2C583C}">
      <dgm:prSet phldrT="[Text]"/>
      <dgm:spPr/>
      <dgm:t>
        <a:bodyPr/>
        <a:lstStyle/>
        <a:p>
          <a:pPr>
            <a:buFont typeface="Wingdings" pitchFamily="2" charset="2"/>
            <a:buChar char="§"/>
          </a:pPr>
          <a:r>
            <a:rPr lang="en-US" b="1" dirty="0"/>
            <a:t>16.8% </a:t>
          </a:r>
          <a:r>
            <a:rPr lang="en-US" dirty="0"/>
            <a:t>churned customers in dataset</a:t>
          </a:r>
        </a:p>
      </dgm:t>
    </dgm:pt>
    <dgm:pt modelId="{04F2C1AF-05B0-0743-8CA1-9B4AC53408CF}" type="sibTrans" cxnId="{4EDE197B-CFAA-B744-A6E4-D0AB59FFE333}">
      <dgm:prSet/>
      <dgm:spPr/>
      <dgm:t>
        <a:bodyPr/>
        <a:lstStyle/>
        <a:p>
          <a:endParaRPr lang="en-US"/>
        </a:p>
      </dgm:t>
    </dgm:pt>
    <dgm:pt modelId="{670B0637-FE6A-C24B-9CE8-F2F57C80A899}" type="parTrans" cxnId="{4EDE197B-CFAA-B744-A6E4-D0AB59FFE333}">
      <dgm:prSet/>
      <dgm:spPr/>
      <dgm:t>
        <a:bodyPr/>
        <a:lstStyle/>
        <a:p>
          <a:endParaRPr lang="en-US"/>
        </a:p>
      </dgm:t>
    </dgm:pt>
    <dgm:pt modelId="{6F90DF2B-B860-3D4D-A930-A41B15CBF381}" type="pres">
      <dgm:prSet presAssocID="{017611BC-3963-7948-BC06-6A6E7AC0AA6C}" presName="Name0" presStyleCnt="0">
        <dgm:presLayoutVars>
          <dgm:dir/>
          <dgm:animLvl val="lvl"/>
          <dgm:resizeHandles val="exact"/>
        </dgm:presLayoutVars>
      </dgm:prSet>
      <dgm:spPr/>
    </dgm:pt>
    <dgm:pt modelId="{8E95A923-C401-CB4D-AB28-831DA3C0F49E}" type="pres">
      <dgm:prSet presAssocID="{B343EF18-BB6C-0B4A-9BBE-B73923C8E219}" presName="linNode" presStyleCnt="0"/>
      <dgm:spPr/>
    </dgm:pt>
    <dgm:pt modelId="{F55CD7F6-FB9E-4E42-8162-32ADA3B79215}" type="pres">
      <dgm:prSet presAssocID="{B343EF18-BB6C-0B4A-9BBE-B73923C8E219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599AE8F-A378-7C49-BB6A-1FB78E01081B}" type="pres">
      <dgm:prSet presAssocID="{B343EF18-BB6C-0B4A-9BBE-B73923C8E219}" presName="descendantText" presStyleLbl="alignAccFollowNode1" presStyleIdx="0" presStyleCnt="3">
        <dgm:presLayoutVars>
          <dgm:bulletEnabled val="1"/>
        </dgm:presLayoutVars>
      </dgm:prSet>
      <dgm:spPr/>
    </dgm:pt>
    <dgm:pt modelId="{C6A54714-5A5D-0C4E-B6E3-4A4986170930}" type="pres">
      <dgm:prSet presAssocID="{4E750F16-8434-A845-A00D-12824A9A1BA9}" presName="sp" presStyleCnt="0"/>
      <dgm:spPr/>
    </dgm:pt>
    <dgm:pt modelId="{EED1B8B1-F385-8840-B098-32A6742BE50C}" type="pres">
      <dgm:prSet presAssocID="{17D190F7-D4F2-4B49-8859-DDABD4448B32}" presName="linNode" presStyleCnt="0"/>
      <dgm:spPr/>
    </dgm:pt>
    <dgm:pt modelId="{2B0DEF01-D538-E840-A8AD-0664FD2B19A6}" type="pres">
      <dgm:prSet presAssocID="{17D190F7-D4F2-4B49-8859-DDABD4448B32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9C81D02D-F44A-1641-A1FF-C379FE63715D}" type="pres">
      <dgm:prSet presAssocID="{17D190F7-D4F2-4B49-8859-DDABD4448B32}" presName="descendantText" presStyleLbl="alignAccFollowNode1" presStyleIdx="1" presStyleCnt="3" custScaleY="152078">
        <dgm:presLayoutVars>
          <dgm:bulletEnabled val="1"/>
        </dgm:presLayoutVars>
      </dgm:prSet>
      <dgm:spPr/>
    </dgm:pt>
    <dgm:pt modelId="{719AC46F-F717-674A-8847-7B03D794AD56}" type="pres">
      <dgm:prSet presAssocID="{D4DE75DA-C8AE-5546-ABAF-ED031CF92515}" presName="sp" presStyleCnt="0"/>
      <dgm:spPr/>
    </dgm:pt>
    <dgm:pt modelId="{6260F36A-C18C-2B4E-8300-058A166A0174}" type="pres">
      <dgm:prSet presAssocID="{BE92ECDF-7C6A-6547-ACC1-2AB2CC243510}" presName="linNode" presStyleCnt="0"/>
      <dgm:spPr/>
    </dgm:pt>
    <dgm:pt modelId="{69D7777C-4FC6-2847-8B02-3AAD0E41E072}" type="pres">
      <dgm:prSet presAssocID="{BE92ECDF-7C6A-6547-ACC1-2AB2CC243510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3B314E1C-2BFC-B844-99E6-3CF3A6E441DE}" type="pres">
      <dgm:prSet presAssocID="{BE92ECDF-7C6A-6547-ACC1-2AB2CC243510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BD3CC0C-4E42-BF41-B3BA-30BCD00FD9D9}" type="presOf" srcId="{6DCA542E-C15D-5042-B56F-CC107BB4EBBC}" destId="{9C81D02D-F44A-1641-A1FF-C379FE63715D}" srcOrd="0" destOrd="0" presId="urn:microsoft.com/office/officeart/2005/8/layout/vList5"/>
    <dgm:cxn modelId="{DE3A5032-D922-7149-BF53-39C49062E069}" srcId="{17D190F7-D4F2-4B49-8859-DDABD4448B32}" destId="{3FA8DCF5-DD6E-6641-981A-90DA417C71CC}" srcOrd="1" destOrd="0" parTransId="{C0EFBE61-C000-0C4C-976E-AB413943685A}" sibTransId="{5C8F094D-8277-9844-888E-CC183414D6D0}"/>
    <dgm:cxn modelId="{0474CC46-94A3-3348-AD82-BE6CF328E986}" srcId="{017611BC-3963-7948-BC06-6A6E7AC0AA6C}" destId="{BE92ECDF-7C6A-6547-ACC1-2AB2CC243510}" srcOrd="2" destOrd="0" parTransId="{90ABF159-BD79-1E4C-92FF-49C396222ED7}" sibTransId="{39FA81DE-AD1C-6E48-AE33-E8C72A79C3FF}"/>
    <dgm:cxn modelId="{B4A7AA52-8806-4B4C-9DD8-E57CE9818470}" srcId="{B343EF18-BB6C-0B4A-9BBE-B73923C8E219}" destId="{B8F10DD5-C203-124B-8DE4-03577F7210C1}" srcOrd="1" destOrd="0" parTransId="{15EEBDA2-F876-D741-804D-05282D1AF123}" sibTransId="{1489332A-9F58-6248-8005-717E41EBDDA5}"/>
    <dgm:cxn modelId="{DAEC0773-E774-7F42-A18D-650567605530}" type="presOf" srcId="{50C887A5-C3A8-BD46-BF54-F0BBFA2C583C}" destId="{3B314E1C-2BFC-B844-99E6-3CF3A6E441DE}" srcOrd="0" destOrd="1" presId="urn:microsoft.com/office/officeart/2005/8/layout/vList5"/>
    <dgm:cxn modelId="{4EDE197B-CFAA-B744-A6E4-D0AB59FFE333}" srcId="{BE92ECDF-7C6A-6547-ACC1-2AB2CC243510}" destId="{50C887A5-C3A8-BD46-BF54-F0BBFA2C583C}" srcOrd="1" destOrd="0" parTransId="{670B0637-FE6A-C24B-9CE8-F2F57C80A899}" sibTransId="{04F2C1AF-05B0-0743-8CA1-9B4AC53408CF}"/>
    <dgm:cxn modelId="{52F83085-C022-7B4D-B433-F026F6A480CD}" srcId="{17D190F7-D4F2-4B49-8859-DDABD4448B32}" destId="{6DCA542E-C15D-5042-B56F-CC107BB4EBBC}" srcOrd="0" destOrd="0" parTransId="{A370E9C4-7DEE-3B46-BA2D-E54EBFE99742}" sibTransId="{D93CB008-F029-9346-9F2F-2F8E870D091A}"/>
    <dgm:cxn modelId="{C1B89887-049C-0D4B-9F72-66702E46D105}" srcId="{017611BC-3963-7948-BC06-6A6E7AC0AA6C}" destId="{B343EF18-BB6C-0B4A-9BBE-B73923C8E219}" srcOrd="0" destOrd="0" parTransId="{46D24D5D-D1C7-1C4B-8639-972131A6BED3}" sibTransId="{4E750F16-8434-A845-A00D-12824A9A1BA9}"/>
    <dgm:cxn modelId="{C407708F-0D95-6A4A-BAF5-9132DFCCA0EB}" srcId="{B343EF18-BB6C-0B4A-9BBE-B73923C8E219}" destId="{B75BFF61-EEB6-364D-80F7-CEA03EF54D40}" srcOrd="0" destOrd="0" parTransId="{54F36E93-2023-7F40-BEC6-B86B83C1F57D}" sibTransId="{BC223D4C-CC1A-6D4D-AE16-5D5DAA42EB5F}"/>
    <dgm:cxn modelId="{8F6E9296-1435-E143-980A-DFEA183405BD}" type="presOf" srcId="{3FA8DCF5-DD6E-6641-981A-90DA417C71CC}" destId="{9C81D02D-F44A-1641-A1FF-C379FE63715D}" srcOrd="0" destOrd="1" presId="urn:microsoft.com/office/officeart/2005/8/layout/vList5"/>
    <dgm:cxn modelId="{79E599AF-D629-AF4C-89CB-161CA3C8DC09}" srcId="{BE92ECDF-7C6A-6547-ACC1-2AB2CC243510}" destId="{84EF066A-8208-CA43-BBFD-EBA4F9476631}" srcOrd="0" destOrd="0" parTransId="{127A355E-92C7-9C42-BDA2-98CF7AB748DC}" sibTransId="{286A4539-988F-CC40-A367-3B4608F58A3B}"/>
    <dgm:cxn modelId="{B07AD0C0-A0D3-2A48-A67A-EC82BBF2C6A5}" srcId="{017611BC-3963-7948-BC06-6A6E7AC0AA6C}" destId="{17D190F7-D4F2-4B49-8859-DDABD4448B32}" srcOrd="1" destOrd="0" parTransId="{36063862-D8F9-6145-9800-79A8EF26DC0E}" sibTransId="{D4DE75DA-C8AE-5546-ABAF-ED031CF92515}"/>
    <dgm:cxn modelId="{1AA43DC4-2678-B443-A3B5-C02A7E0F2011}" type="presOf" srcId="{17D190F7-D4F2-4B49-8859-DDABD4448B32}" destId="{2B0DEF01-D538-E840-A8AD-0664FD2B19A6}" srcOrd="0" destOrd="0" presId="urn:microsoft.com/office/officeart/2005/8/layout/vList5"/>
    <dgm:cxn modelId="{740953C5-BC9F-5940-84CF-889D56CFC5B1}" type="presOf" srcId="{B343EF18-BB6C-0B4A-9BBE-B73923C8E219}" destId="{F55CD7F6-FB9E-4E42-8162-32ADA3B79215}" srcOrd="0" destOrd="0" presId="urn:microsoft.com/office/officeart/2005/8/layout/vList5"/>
    <dgm:cxn modelId="{575495CE-595F-B64E-9655-56DAA98D0A39}" type="presOf" srcId="{B75BFF61-EEB6-364D-80F7-CEA03EF54D40}" destId="{1599AE8F-A378-7C49-BB6A-1FB78E01081B}" srcOrd="0" destOrd="0" presId="urn:microsoft.com/office/officeart/2005/8/layout/vList5"/>
    <dgm:cxn modelId="{9D99C1EE-ED54-6346-B453-4262F4886136}" type="presOf" srcId="{B8F10DD5-C203-124B-8DE4-03577F7210C1}" destId="{1599AE8F-A378-7C49-BB6A-1FB78E01081B}" srcOrd="0" destOrd="1" presId="urn:microsoft.com/office/officeart/2005/8/layout/vList5"/>
    <dgm:cxn modelId="{DB10ACF0-E444-6B48-B772-53A9B0975E65}" type="presOf" srcId="{BE92ECDF-7C6A-6547-ACC1-2AB2CC243510}" destId="{69D7777C-4FC6-2847-8B02-3AAD0E41E072}" srcOrd="0" destOrd="0" presId="urn:microsoft.com/office/officeart/2005/8/layout/vList5"/>
    <dgm:cxn modelId="{A66F58FD-4BE1-1E4D-8BA3-3AE8C7D24E17}" type="presOf" srcId="{017611BC-3963-7948-BC06-6A6E7AC0AA6C}" destId="{6F90DF2B-B860-3D4D-A930-A41B15CBF381}" srcOrd="0" destOrd="0" presId="urn:microsoft.com/office/officeart/2005/8/layout/vList5"/>
    <dgm:cxn modelId="{DC44F1FD-905D-7C49-8017-D207E83C35B1}" type="presOf" srcId="{84EF066A-8208-CA43-BBFD-EBA4F9476631}" destId="{3B314E1C-2BFC-B844-99E6-3CF3A6E441DE}" srcOrd="0" destOrd="0" presId="urn:microsoft.com/office/officeart/2005/8/layout/vList5"/>
    <dgm:cxn modelId="{3453A935-2EA9-4648-AA24-BFB99C605DA5}" type="presParOf" srcId="{6F90DF2B-B860-3D4D-A930-A41B15CBF381}" destId="{8E95A923-C401-CB4D-AB28-831DA3C0F49E}" srcOrd="0" destOrd="0" presId="urn:microsoft.com/office/officeart/2005/8/layout/vList5"/>
    <dgm:cxn modelId="{69317CD7-DF1D-5E45-846A-2F5B0A632754}" type="presParOf" srcId="{8E95A923-C401-CB4D-AB28-831DA3C0F49E}" destId="{F55CD7F6-FB9E-4E42-8162-32ADA3B79215}" srcOrd="0" destOrd="0" presId="urn:microsoft.com/office/officeart/2005/8/layout/vList5"/>
    <dgm:cxn modelId="{B3138E4F-50C2-084F-B29F-281BC6556B29}" type="presParOf" srcId="{8E95A923-C401-CB4D-AB28-831DA3C0F49E}" destId="{1599AE8F-A378-7C49-BB6A-1FB78E01081B}" srcOrd="1" destOrd="0" presId="urn:microsoft.com/office/officeart/2005/8/layout/vList5"/>
    <dgm:cxn modelId="{2EA79C4D-3402-274F-9FFD-75A7B1E99A43}" type="presParOf" srcId="{6F90DF2B-B860-3D4D-A930-A41B15CBF381}" destId="{C6A54714-5A5D-0C4E-B6E3-4A4986170930}" srcOrd="1" destOrd="0" presId="urn:microsoft.com/office/officeart/2005/8/layout/vList5"/>
    <dgm:cxn modelId="{73AFBA0F-14CB-384B-9F9E-588FF95C0189}" type="presParOf" srcId="{6F90DF2B-B860-3D4D-A930-A41B15CBF381}" destId="{EED1B8B1-F385-8840-B098-32A6742BE50C}" srcOrd="2" destOrd="0" presId="urn:microsoft.com/office/officeart/2005/8/layout/vList5"/>
    <dgm:cxn modelId="{3F91EB4C-5854-144D-8799-DEA4306C214F}" type="presParOf" srcId="{EED1B8B1-F385-8840-B098-32A6742BE50C}" destId="{2B0DEF01-D538-E840-A8AD-0664FD2B19A6}" srcOrd="0" destOrd="0" presId="urn:microsoft.com/office/officeart/2005/8/layout/vList5"/>
    <dgm:cxn modelId="{3121B2DA-20E8-E843-86FA-979EF66E1F08}" type="presParOf" srcId="{EED1B8B1-F385-8840-B098-32A6742BE50C}" destId="{9C81D02D-F44A-1641-A1FF-C379FE63715D}" srcOrd="1" destOrd="0" presId="urn:microsoft.com/office/officeart/2005/8/layout/vList5"/>
    <dgm:cxn modelId="{8C890573-20BD-6045-B523-48568243E2E9}" type="presParOf" srcId="{6F90DF2B-B860-3D4D-A930-A41B15CBF381}" destId="{719AC46F-F717-674A-8847-7B03D794AD56}" srcOrd="3" destOrd="0" presId="urn:microsoft.com/office/officeart/2005/8/layout/vList5"/>
    <dgm:cxn modelId="{FD8AEDD5-25C5-1B48-81CC-9E6428D3CA9A}" type="presParOf" srcId="{6F90DF2B-B860-3D4D-A930-A41B15CBF381}" destId="{6260F36A-C18C-2B4E-8300-058A166A0174}" srcOrd="4" destOrd="0" presId="urn:microsoft.com/office/officeart/2005/8/layout/vList5"/>
    <dgm:cxn modelId="{C36DB621-0300-8A40-87B6-3601CA8A2545}" type="presParOf" srcId="{6260F36A-C18C-2B4E-8300-058A166A0174}" destId="{69D7777C-4FC6-2847-8B02-3AAD0E41E072}" srcOrd="0" destOrd="0" presId="urn:microsoft.com/office/officeart/2005/8/layout/vList5"/>
    <dgm:cxn modelId="{5B206E53-981C-A744-A941-7412BC4B4CB2}" type="presParOf" srcId="{6260F36A-C18C-2B4E-8300-058A166A0174}" destId="{3B314E1C-2BFC-B844-99E6-3CF3A6E441DE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F1F6FFB-C363-4099-A3FF-3C6C88D2A2BB}" type="doc">
      <dgm:prSet loTypeId="urn:microsoft.com/office/officeart/2005/8/layout/process2" loCatId="process" qsTypeId="urn:microsoft.com/office/officeart/2005/8/quickstyle/3d1" qsCatId="3D" csTypeId="urn:microsoft.com/office/officeart/2005/8/colors/accent0_3" csCatId="mainScheme" phldr="1"/>
      <dgm:spPr/>
    </dgm:pt>
    <dgm:pt modelId="{1B2FC1E7-61A4-4EB7-BB96-EECBFC28737C}">
      <dgm:prSet phldrT="[Text]"/>
      <dgm:spPr/>
      <dgm:t>
        <a:bodyPr/>
        <a:lstStyle/>
        <a:p>
          <a:r>
            <a:rPr lang="en-US" dirty="0"/>
            <a:t>Data Cleaning</a:t>
          </a:r>
          <a:endParaRPr lang="en-IN" dirty="0"/>
        </a:p>
      </dgm:t>
    </dgm:pt>
    <dgm:pt modelId="{8C37938A-1FE1-4F42-8AF9-629AAF01EDAA}" type="parTrans" cxnId="{0412B348-7585-4981-B32C-1EEC32F44B82}">
      <dgm:prSet/>
      <dgm:spPr/>
      <dgm:t>
        <a:bodyPr/>
        <a:lstStyle/>
        <a:p>
          <a:endParaRPr lang="en-IN"/>
        </a:p>
      </dgm:t>
    </dgm:pt>
    <dgm:pt modelId="{ACEEBE57-ECA2-4A22-B8B8-C1EC00225820}" type="sibTrans" cxnId="{0412B348-7585-4981-B32C-1EEC32F44B82}">
      <dgm:prSet/>
      <dgm:spPr/>
      <dgm:t>
        <a:bodyPr/>
        <a:lstStyle/>
        <a:p>
          <a:endParaRPr lang="en-IN"/>
        </a:p>
      </dgm:t>
    </dgm:pt>
    <dgm:pt modelId="{1C2CF4F5-0D7F-4F16-9231-3D13B7A1155D}">
      <dgm:prSet phldrT="[Text]"/>
      <dgm:spPr/>
      <dgm:t>
        <a:bodyPr/>
        <a:lstStyle/>
        <a:p>
          <a:r>
            <a:rPr lang="en-US" b="1" i="0" u="none" strike="noStrike" cap="none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</a:rPr>
            <a:t>EDA</a:t>
          </a:r>
          <a:endParaRPr lang="en-IN" dirty="0">
            <a:solidFill>
              <a:schemeClr val="bg1"/>
            </a:solidFill>
          </a:endParaRPr>
        </a:p>
      </dgm:t>
    </dgm:pt>
    <dgm:pt modelId="{D4F9EDC0-AD75-4A3A-BE00-03DAA0A4D589}" type="parTrans" cxnId="{65E5E1F2-EC5E-4F55-A7EC-D0B5D385C57A}">
      <dgm:prSet/>
      <dgm:spPr/>
      <dgm:t>
        <a:bodyPr/>
        <a:lstStyle/>
        <a:p>
          <a:endParaRPr lang="en-IN"/>
        </a:p>
      </dgm:t>
    </dgm:pt>
    <dgm:pt modelId="{39E75BA1-AA3E-4459-AB2A-2C4293C63CFA}" type="sibTrans" cxnId="{65E5E1F2-EC5E-4F55-A7EC-D0B5D385C57A}">
      <dgm:prSet/>
      <dgm:spPr/>
      <dgm:t>
        <a:bodyPr/>
        <a:lstStyle/>
        <a:p>
          <a:endParaRPr lang="en-IN"/>
        </a:p>
      </dgm:t>
    </dgm:pt>
    <dgm:pt modelId="{AD61D1A8-EA84-4565-BEB3-EDD3E994F870}">
      <dgm:prSet phldrT="[Text]"/>
      <dgm:spPr/>
      <dgm:t>
        <a:bodyPr/>
        <a:lstStyle/>
        <a:p>
          <a:r>
            <a:rPr lang="en-US" dirty="0"/>
            <a:t>Pre-processing Data</a:t>
          </a:r>
          <a:endParaRPr lang="en-IN" dirty="0"/>
        </a:p>
      </dgm:t>
    </dgm:pt>
    <dgm:pt modelId="{75306611-1F2F-4CBF-B520-9D7220608A18}" type="parTrans" cxnId="{1AD8B0C2-FA5C-4B3A-B06E-D2958884A24B}">
      <dgm:prSet/>
      <dgm:spPr/>
      <dgm:t>
        <a:bodyPr/>
        <a:lstStyle/>
        <a:p>
          <a:endParaRPr lang="en-IN"/>
        </a:p>
      </dgm:t>
    </dgm:pt>
    <dgm:pt modelId="{CE8AA640-AA29-43F5-B9C9-EC75D51EB7D2}" type="sibTrans" cxnId="{1AD8B0C2-FA5C-4B3A-B06E-D2958884A24B}">
      <dgm:prSet/>
      <dgm:spPr/>
      <dgm:t>
        <a:bodyPr/>
        <a:lstStyle/>
        <a:p>
          <a:endParaRPr lang="en-IN"/>
        </a:p>
      </dgm:t>
    </dgm:pt>
    <dgm:pt modelId="{B6F24F33-7857-4251-BB27-134A1A6B2025}">
      <dgm:prSet phldrT="[Text]"/>
      <dgm:spPr/>
      <dgm:t>
        <a:bodyPr/>
        <a:lstStyle/>
        <a:p>
          <a:r>
            <a:rPr lang="en-US" dirty="0"/>
            <a:t>Train – Test Split</a:t>
          </a:r>
          <a:endParaRPr lang="en-IN" dirty="0"/>
        </a:p>
      </dgm:t>
    </dgm:pt>
    <dgm:pt modelId="{6EB91390-D68A-4269-8950-4D14E646D804}" type="parTrans" cxnId="{549724DC-8E2C-428C-8B70-FADDADB5AD8C}">
      <dgm:prSet/>
      <dgm:spPr/>
      <dgm:t>
        <a:bodyPr/>
        <a:lstStyle/>
        <a:p>
          <a:endParaRPr lang="en-IN"/>
        </a:p>
      </dgm:t>
    </dgm:pt>
    <dgm:pt modelId="{5C9C9F2C-DD9C-4489-A575-F82C05C3F6FB}" type="sibTrans" cxnId="{549724DC-8E2C-428C-8B70-FADDADB5AD8C}">
      <dgm:prSet/>
      <dgm:spPr/>
      <dgm:t>
        <a:bodyPr/>
        <a:lstStyle/>
        <a:p>
          <a:endParaRPr lang="en-IN"/>
        </a:p>
      </dgm:t>
    </dgm:pt>
    <dgm:pt modelId="{FEEF0DBA-0814-4227-BB5C-51BEE48616C2}">
      <dgm:prSet phldrT="[Text]"/>
      <dgm:spPr/>
      <dgm:t>
        <a:bodyPr/>
        <a:lstStyle/>
        <a:p>
          <a:r>
            <a:rPr lang="en-US" dirty="0"/>
            <a:t>Models Built</a:t>
          </a:r>
          <a:endParaRPr lang="en-IN" dirty="0"/>
        </a:p>
      </dgm:t>
    </dgm:pt>
    <dgm:pt modelId="{C4981A8C-98E3-442E-80EC-1E059324F0FD}" type="parTrans" cxnId="{3BB7A82C-B008-4A16-9192-D8A6F972A574}">
      <dgm:prSet/>
      <dgm:spPr/>
      <dgm:t>
        <a:bodyPr/>
        <a:lstStyle/>
        <a:p>
          <a:endParaRPr lang="en-IN"/>
        </a:p>
      </dgm:t>
    </dgm:pt>
    <dgm:pt modelId="{6CA5FF6D-3F2C-4E7F-AA54-1035DBED9A33}" type="sibTrans" cxnId="{3BB7A82C-B008-4A16-9192-D8A6F972A574}">
      <dgm:prSet/>
      <dgm:spPr/>
      <dgm:t>
        <a:bodyPr/>
        <a:lstStyle/>
        <a:p>
          <a:endParaRPr lang="en-IN"/>
        </a:p>
      </dgm:t>
    </dgm:pt>
    <dgm:pt modelId="{0C0B2EE8-B0C4-43C4-8C38-7D91C57C4CFF}">
      <dgm:prSet phldrT="[Text]"/>
      <dgm:spPr/>
      <dgm:t>
        <a:bodyPr/>
        <a:lstStyle/>
        <a:p>
          <a:r>
            <a:rPr lang="en-US" dirty="0"/>
            <a:t>Up-Sampling </a:t>
          </a:r>
          <a:endParaRPr lang="en-IN" dirty="0"/>
        </a:p>
      </dgm:t>
    </dgm:pt>
    <dgm:pt modelId="{64A00395-1A67-4727-8ECE-F8FE87A29B79}" type="parTrans" cxnId="{B17BA82D-69C6-42C5-8DB2-272E1E2C13D2}">
      <dgm:prSet/>
      <dgm:spPr/>
      <dgm:t>
        <a:bodyPr/>
        <a:lstStyle/>
        <a:p>
          <a:endParaRPr lang="en-IN"/>
        </a:p>
      </dgm:t>
    </dgm:pt>
    <dgm:pt modelId="{573AB7E0-C20B-4F14-9629-3B5B0D6363C0}" type="sibTrans" cxnId="{B17BA82D-69C6-42C5-8DB2-272E1E2C13D2}">
      <dgm:prSet/>
      <dgm:spPr/>
      <dgm:t>
        <a:bodyPr/>
        <a:lstStyle/>
        <a:p>
          <a:endParaRPr lang="en-IN"/>
        </a:p>
      </dgm:t>
    </dgm:pt>
    <dgm:pt modelId="{F55F4DAF-0A02-429A-820B-669803073159}" type="pres">
      <dgm:prSet presAssocID="{2F1F6FFB-C363-4099-A3FF-3C6C88D2A2BB}" presName="linearFlow" presStyleCnt="0">
        <dgm:presLayoutVars>
          <dgm:resizeHandles val="exact"/>
        </dgm:presLayoutVars>
      </dgm:prSet>
      <dgm:spPr/>
    </dgm:pt>
    <dgm:pt modelId="{A948D4DD-6E85-4841-A5B7-99AD7E66012E}" type="pres">
      <dgm:prSet presAssocID="{1B2FC1E7-61A4-4EB7-BB96-EECBFC28737C}" presName="node" presStyleLbl="node1" presStyleIdx="0" presStyleCnt="6" custScaleY="135362">
        <dgm:presLayoutVars>
          <dgm:bulletEnabled val="1"/>
        </dgm:presLayoutVars>
      </dgm:prSet>
      <dgm:spPr/>
    </dgm:pt>
    <dgm:pt modelId="{940C534A-E575-4743-BFC5-9B28A056B1D6}" type="pres">
      <dgm:prSet presAssocID="{ACEEBE57-ECA2-4A22-B8B8-C1EC00225820}" presName="sibTrans" presStyleLbl="sibTrans2D1" presStyleIdx="0" presStyleCnt="5"/>
      <dgm:spPr/>
    </dgm:pt>
    <dgm:pt modelId="{8EA63AE5-07A1-4320-AC92-F835FADACFCB}" type="pres">
      <dgm:prSet presAssocID="{ACEEBE57-ECA2-4A22-B8B8-C1EC00225820}" presName="connectorText" presStyleLbl="sibTrans2D1" presStyleIdx="0" presStyleCnt="5"/>
      <dgm:spPr/>
    </dgm:pt>
    <dgm:pt modelId="{2329EE43-3EAD-4E8E-8E06-994E85590AE2}" type="pres">
      <dgm:prSet presAssocID="{1C2CF4F5-0D7F-4F16-9231-3D13B7A1155D}" presName="node" presStyleLbl="node1" presStyleIdx="1" presStyleCnt="6" custScaleY="121635">
        <dgm:presLayoutVars>
          <dgm:bulletEnabled val="1"/>
        </dgm:presLayoutVars>
      </dgm:prSet>
      <dgm:spPr/>
    </dgm:pt>
    <dgm:pt modelId="{2075B14B-D2DD-4C05-BB8D-D77DB2E6B71C}" type="pres">
      <dgm:prSet presAssocID="{39E75BA1-AA3E-4459-AB2A-2C4293C63CFA}" presName="sibTrans" presStyleLbl="sibTrans2D1" presStyleIdx="1" presStyleCnt="5"/>
      <dgm:spPr/>
    </dgm:pt>
    <dgm:pt modelId="{9EAA0808-47C1-4B54-84FB-16F0F8BE5A24}" type="pres">
      <dgm:prSet presAssocID="{39E75BA1-AA3E-4459-AB2A-2C4293C63CFA}" presName="connectorText" presStyleLbl="sibTrans2D1" presStyleIdx="1" presStyleCnt="5"/>
      <dgm:spPr/>
    </dgm:pt>
    <dgm:pt modelId="{CE1289A1-DC34-48D2-82CD-1932C7CC8221}" type="pres">
      <dgm:prSet presAssocID="{AD61D1A8-EA84-4565-BEB3-EDD3E994F870}" presName="node" presStyleLbl="node1" presStyleIdx="2" presStyleCnt="6">
        <dgm:presLayoutVars>
          <dgm:bulletEnabled val="1"/>
        </dgm:presLayoutVars>
      </dgm:prSet>
      <dgm:spPr/>
    </dgm:pt>
    <dgm:pt modelId="{D5CBFCD9-BD50-4206-A553-4D83A2EE48C9}" type="pres">
      <dgm:prSet presAssocID="{CE8AA640-AA29-43F5-B9C9-EC75D51EB7D2}" presName="sibTrans" presStyleLbl="sibTrans2D1" presStyleIdx="2" presStyleCnt="5"/>
      <dgm:spPr/>
    </dgm:pt>
    <dgm:pt modelId="{95FE2F9B-4583-4DC7-8C95-31073D0FF490}" type="pres">
      <dgm:prSet presAssocID="{CE8AA640-AA29-43F5-B9C9-EC75D51EB7D2}" presName="connectorText" presStyleLbl="sibTrans2D1" presStyleIdx="2" presStyleCnt="5"/>
      <dgm:spPr/>
    </dgm:pt>
    <dgm:pt modelId="{5FABC127-B6BD-4188-963E-F4E00EB8F49B}" type="pres">
      <dgm:prSet presAssocID="{B6F24F33-7857-4251-BB27-134A1A6B2025}" presName="node" presStyleLbl="node1" presStyleIdx="3" presStyleCnt="6" custScaleY="73149">
        <dgm:presLayoutVars>
          <dgm:bulletEnabled val="1"/>
        </dgm:presLayoutVars>
      </dgm:prSet>
      <dgm:spPr/>
    </dgm:pt>
    <dgm:pt modelId="{FD80EAAA-C845-4545-8455-5C85D028C468}" type="pres">
      <dgm:prSet presAssocID="{5C9C9F2C-DD9C-4489-A575-F82C05C3F6FB}" presName="sibTrans" presStyleLbl="sibTrans2D1" presStyleIdx="3" presStyleCnt="5"/>
      <dgm:spPr/>
    </dgm:pt>
    <dgm:pt modelId="{606C55CF-CE08-46C4-9474-EAD2E923ACC9}" type="pres">
      <dgm:prSet presAssocID="{5C9C9F2C-DD9C-4489-A575-F82C05C3F6FB}" presName="connectorText" presStyleLbl="sibTrans2D1" presStyleIdx="3" presStyleCnt="5"/>
      <dgm:spPr/>
    </dgm:pt>
    <dgm:pt modelId="{2DD8FA23-048C-4B43-9555-47524889CB04}" type="pres">
      <dgm:prSet presAssocID="{0C0B2EE8-B0C4-43C4-8C38-7D91C57C4CFF}" presName="node" presStyleLbl="node1" presStyleIdx="4" presStyleCnt="6" custScaleY="141167">
        <dgm:presLayoutVars>
          <dgm:bulletEnabled val="1"/>
        </dgm:presLayoutVars>
      </dgm:prSet>
      <dgm:spPr/>
    </dgm:pt>
    <dgm:pt modelId="{6574955A-11FA-4BAB-9C46-3D8BEE50C724}" type="pres">
      <dgm:prSet presAssocID="{573AB7E0-C20B-4F14-9629-3B5B0D6363C0}" presName="sibTrans" presStyleLbl="sibTrans2D1" presStyleIdx="4" presStyleCnt="5"/>
      <dgm:spPr/>
    </dgm:pt>
    <dgm:pt modelId="{23881D1F-7D49-4B5D-9EEA-D7281D971B99}" type="pres">
      <dgm:prSet presAssocID="{573AB7E0-C20B-4F14-9629-3B5B0D6363C0}" presName="connectorText" presStyleLbl="sibTrans2D1" presStyleIdx="4" presStyleCnt="5"/>
      <dgm:spPr/>
    </dgm:pt>
    <dgm:pt modelId="{766013BD-BCF2-4831-A972-ACE1B42015FA}" type="pres">
      <dgm:prSet presAssocID="{FEEF0DBA-0814-4227-BB5C-51BEE48616C2}" presName="node" presStyleLbl="node1" presStyleIdx="5" presStyleCnt="6" custScaleY="118744">
        <dgm:presLayoutVars>
          <dgm:bulletEnabled val="1"/>
        </dgm:presLayoutVars>
      </dgm:prSet>
      <dgm:spPr/>
    </dgm:pt>
  </dgm:ptLst>
  <dgm:cxnLst>
    <dgm:cxn modelId="{01401101-DCD2-4C75-8B1F-E03CF5436158}" type="presOf" srcId="{CE8AA640-AA29-43F5-B9C9-EC75D51EB7D2}" destId="{95FE2F9B-4583-4DC7-8C95-31073D0FF490}" srcOrd="1" destOrd="0" presId="urn:microsoft.com/office/officeart/2005/8/layout/process2"/>
    <dgm:cxn modelId="{0959D104-247F-45AC-8F2A-A883177CF3FC}" type="presOf" srcId="{ACEEBE57-ECA2-4A22-B8B8-C1EC00225820}" destId="{8EA63AE5-07A1-4320-AC92-F835FADACFCB}" srcOrd="1" destOrd="0" presId="urn:microsoft.com/office/officeart/2005/8/layout/process2"/>
    <dgm:cxn modelId="{551A9D0A-35A0-46E4-B8FF-8C844132A24C}" type="presOf" srcId="{1C2CF4F5-0D7F-4F16-9231-3D13B7A1155D}" destId="{2329EE43-3EAD-4E8E-8E06-994E85590AE2}" srcOrd="0" destOrd="0" presId="urn:microsoft.com/office/officeart/2005/8/layout/process2"/>
    <dgm:cxn modelId="{3BB7A82C-B008-4A16-9192-D8A6F972A574}" srcId="{2F1F6FFB-C363-4099-A3FF-3C6C88D2A2BB}" destId="{FEEF0DBA-0814-4227-BB5C-51BEE48616C2}" srcOrd="5" destOrd="0" parTransId="{C4981A8C-98E3-442E-80EC-1E059324F0FD}" sibTransId="{6CA5FF6D-3F2C-4E7F-AA54-1035DBED9A33}"/>
    <dgm:cxn modelId="{B17BA82D-69C6-42C5-8DB2-272E1E2C13D2}" srcId="{2F1F6FFB-C363-4099-A3FF-3C6C88D2A2BB}" destId="{0C0B2EE8-B0C4-43C4-8C38-7D91C57C4CFF}" srcOrd="4" destOrd="0" parTransId="{64A00395-1A67-4727-8ECE-F8FE87A29B79}" sibTransId="{573AB7E0-C20B-4F14-9629-3B5B0D6363C0}"/>
    <dgm:cxn modelId="{8FF8372E-E00A-4423-AF7B-7FBF1301EB5E}" type="presOf" srcId="{573AB7E0-C20B-4F14-9629-3B5B0D6363C0}" destId="{6574955A-11FA-4BAB-9C46-3D8BEE50C724}" srcOrd="0" destOrd="0" presId="urn:microsoft.com/office/officeart/2005/8/layout/process2"/>
    <dgm:cxn modelId="{0412B348-7585-4981-B32C-1EEC32F44B82}" srcId="{2F1F6FFB-C363-4099-A3FF-3C6C88D2A2BB}" destId="{1B2FC1E7-61A4-4EB7-BB96-EECBFC28737C}" srcOrd="0" destOrd="0" parTransId="{8C37938A-1FE1-4F42-8AF9-629AAF01EDAA}" sibTransId="{ACEEBE57-ECA2-4A22-B8B8-C1EC00225820}"/>
    <dgm:cxn modelId="{0A261E4E-95E8-48B7-8FFC-8A17C889E46F}" type="presOf" srcId="{39E75BA1-AA3E-4459-AB2A-2C4293C63CFA}" destId="{2075B14B-D2DD-4C05-BB8D-D77DB2E6B71C}" srcOrd="0" destOrd="0" presId="urn:microsoft.com/office/officeart/2005/8/layout/process2"/>
    <dgm:cxn modelId="{63FF4353-2FCC-49A1-B386-AF9E71165406}" type="presOf" srcId="{573AB7E0-C20B-4F14-9629-3B5B0D6363C0}" destId="{23881D1F-7D49-4B5D-9EEA-D7281D971B99}" srcOrd="1" destOrd="0" presId="urn:microsoft.com/office/officeart/2005/8/layout/process2"/>
    <dgm:cxn modelId="{4E11D158-69CE-483E-A3AC-6CDA1BD71800}" type="presOf" srcId="{0C0B2EE8-B0C4-43C4-8C38-7D91C57C4CFF}" destId="{2DD8FA23-048C-4B43-9555-47524889CB04}" srcOrd="0" destOrd="0" presId="urn:microsoft.com/office/officeart/2005/8/layout/process2"/>
    <dgm:cxn modelId="{BC783D5C-D3E3-4251-A89F-56CC90ED5AB4}" type="presOf" srcId="{5C9C9F2C-DD9C-4489-A575-F82C05C3F6FB}" destId="{FD80EAAA-C845-4545-8455-5C85D028C468}" srcOrd="0" destOrd="0" presId="urn:microsoft.com/office/officeart/2005/8/layout/process2"/>
    <dgm:cxn modelId="{8C92BB70-D0F4-44FB-94F0-B9027E9A47C7}" type="presOf" srcId="{B6F24F33-7857-4251-BB27-134A1A6B2025}" destId="{5FABC127-B6BD-4188-963E-F4E00EB8F49B}" srcOrd="0" destOrd="0" presId="urn:microsoft.com/office/officeart/2005/8/layout/process2"/>
    <dgm:cxn modelId="{C18D89AA-3E4F-416E-A66D-7203C10546CE}" type="presOf" srcId="{39E75BA1-AA3E-4459-AB2A-2C4293C63CFA}" destId="{9EAA0808-47C1-4B54-84FB-16F0F8BE5A24}" srcOrd="1" destOrd="0" presId="urn:microsoft.com/office/officeart/2005/8/layout/process2"/>
    <dgm:cxn modelId="{D242E5BF-5D17-4FAC-A252-86264605C8B0}" type="presOf" srcId="{AD61D1A8-EA84-4565-BEB3-EDD3E994F870}" destId="{CE1289A1-DC34-48D2-82CD-1932C7CC8221}" srcOrd="0" destOrd="0" presId="urn:microsoft.com/office/officeart/2005/8/layout/process2"/>
    <dgm:cxn modelId="{500AFFBF-73C6-47FF-A51C-7F0B22745FB3}" type="presOf" srcId="{ACEEBE57-ECA2-4A22-B8B8-C1EC00225820}" destId="{940C534A-E575-4743-BFC5-9B28A056B1D6}" srcOrd="0" destOrd="0" presId="urn:microsoft.com/office/officeart/2005/8/layout/process2"/>
    <dgm:cxn modelId="{1AD8B0C2-FA5C-4B3A-B06E-D2958884A24B}" srcId="{2F1F6FFB-C363-4099-A3FF-3C6C88D2A2BB}" destId="{AD61D1A8-EA84-4565-BEB3-EDD3E994F870}" srcOrd="2" destOrd="0" parTransId="{75306611-1F2F-4CBF-B520-9D7220608A18}" sibTransId="{CE8AA640-AA29-43F5-B9C9-EC75D51EB7D2}"/>
    <dgm:cxn modelId="{516F50C4-6E18-4556-AB25-563D51206B63}" type="presOf" srcId="{CE8AA640-AA29-43F5-B9C9-EC75D51EB7D2}" destId="{D5CBFCD9-BD50-4206-A553-4D83A2EE48C9}" srcOrd="0" destOrd="0" presId="urn:microsoft.com/office/officeart/2005/8/layout/process2"/>
    <dgm:cxn modelId="{849986C6-4FDB-4D06-94C0-120375997BB8}" type="presOf" srcId="{2F1F6FFB-C363-4099-A3FF-3C6C88D2A2BB}" destId="{F55F4DAF-0A02-429A-820B-669803073159}" srcOrd="0" destOrd="0" presId="urn:microsoft.com/office/officeart/2005/8/layout/process2"/>
    <dgm:cxn modelId="{191158D3-3268-4DEA-9F94-CB1FEAC352B9}" type="presOf" srcId="{1B2FC1E7-61A4-4EB7-BB96-EECBFC28737C}" destId="{A948D4DD-6E85-4841-A5B7-99AD7E66012E}" srcOrd="0" destOrd="0" presId="urn:microsoft.com/office/officeart/2005/8/layout/process2"/>
    <dgm:cxn modelId="{549724DC-8E2C-428C-8B70-FADDADB5AD8C}" srcId="{2F1F6FFB-C363-4099-A3FF-3C6C88D2A2BB}" destId="{B6F24F33-7857-4251-BB27-134A1A6B2025}" srcOrd="3" destOrd="0" parTransId="{6EB91390-D68A-4269-8950-4D14E646D804}" sibTransId="{5C9C9F2C-DD9C-4489-A575-F82C05C3F6FB}"/>
    <dgm:cxn modelId="{5B1FA4E8-F2BE-44CA-9F0A-53BBA0ED3C50}" type="presOf" srcId="{5C9C9F2C-DD9C-4489-A575-F82C05C3F6FB}" destId="{606C55CF-CE08-46C4-9474-EAD2E923ACC9}" srcOrd="1" destOrd="0" presId="urn:microsoft.com/office/officeart/2005/8/layout/process2"/>
    <dgm:cxn modelId="{186324EC-E637-4072-981E-ABC99028E06E}" type="presOf" srcId="{FEEF0DBA-0814-4227-BB5C-51BEE48616C2}" destId="{766013BD-BCF2-4831-A972-ACE1B42015FA}" srcOrd="0" destOrd="0" presId="urn:microsoft.com/office/officeart/2005/8/layout/process2"/>
    <dgm:cxn modelId="{65E5E1F2-EC5E-4F55-A7EC-D0B5D385C57A}" srcId="{2F1F6FFB-C363-4099-A3FF-3C6C88D2A2BB}" destId="{1C2CF4F5-0D7F-4F16-9231-3D13B7A1155D}" srcOrd="1" destOrd="0" parTransId="{D4F9EDC0-AD75-4A3A-BE00-03DAA0A4D589}" sibTransId="{39E75BA1-AA3E-4459-AB2A-2C4293C63CFA}"/>
    <dgm:cxn modelId="{2DF86CEB-B21A-4C2B-A2C0-1F4C3D54D499}" type="presParOf" srcId="{F55F4DAF-0A02-429A-820B-669803073159}" destId="{A948D4DD-6E85-4841-A5B7-99AD7E66012E}" srcOrd="0" destOrd="0" presId="urn:microsoft.com/office/officeart/2005/8/layout/process2"/>
    <dgm:cxn modelId="{38361A7E-3686-4683-BA10-2F92FCB9230F}" type="presParOf" srcId="{F55F4DAF-0A02-429A-820B-669803073159}" destId="{940C534A-E575-4743-BFC5-9B28A056B1D6}" srcOrd="1" destOrd="0" presId="urn:microsoft.com/office/officeart/2005/8/layout/process2"/>
    <dgm:cxn modelId="{1222BB0F-F5A7-4239-86C8-C3C5536961DD}" type="presParOf" srcId="{940C534A-E575-4743-BFC5-9B28A056B1D6}" destId="{8EA63AE5-07A1-4320-AC92-F835FADACFCB}" srcOrd="0" destOrd="0" presId="urn:microsoft.com/office/officeart/2005/8/layout/process2"/>
    <dgm:cxn modelId="{4369F544-CC78-465C-B27D-D8490F71F37D}" type="presParOf" srcId="{F55F4DAF-0A02-429A-820B-669803073159}" destId="{2329EE43-3EAD-4E8E-8E06-994E85590AE2}" srcOrd="2" destOrd="0" presId="urn:microsoft.com/office/officeart/2005/8/layout/process2"/>
    <dgm:cxn modelId="{DF31E919-1D0C-4432-B01C-42138D506FE4}" type="presParOf" srcId="{F55F4DAF-0A02-429A-820B-669803073159}" destId="{2075B14B-D2DD-4C05-BB8D-D77DB2E6B71C}" srcOrd="3" destOrd="0" presId="urn:microsoft.com/office/officeart/2005/8/layout/process2"/>
    <dgm:cxn modelId="{358527B4-E66D-4A0C-9B68-9CE4691846D3}" type="presParOf" srcId="{2075B14B-D2DD-4C05-BB8D-D77DB2E6B71C}" destId="{9EAA0808-47C1-4B54-84FB-16F0F8BE5A24}" srcOrd="0" destOrd="0" presId="urn:microsoft.com/office/officeart/2005/8/layout/process2"/>
    <dgm:cxn modelId="{44A67789-9ADB-4496-8CF6-EC5EDA0CE755}" type="presParOf" srcId="{F55F4DAF-0A02-429A-820B-669803073159}" destId="{CE1289A1-DC34-48D2-82CD-1932C7CC8221}" srcOrd="4" destOrd="0" presId="urn:microsoft.com/office/officeart/2005/8/layout/process2"/>
    <dgm:cxn modelId="{D7B13922-2FF2-4487-AA3C-404D60F868D5}" type="presParOf" srcId="{F55F4DAF-0A02-429A-820B-669803073159}" destId="{D5CBFCD9-BD50-4206-A553-4D83A2EE48C9}" srcOrd="5" destOrd="0" presId="urn:microsoft.com/office/officeart/2005/8/layout/process2"/>
    <dgm:cxn modelId="{BDADA35A-2CCB-4E2C-BD4F-A2EC4BEAB93E}" type="presParOf" srcId="{D5CBFCD9-BD50-4206-A553-4D83A2EE48C9}" destId="{95FE2F9B-4583-4DC7-8C95-31073D0FF490}" srcOrd="0" destOrd="0" presId="urn:microsoft.com/office/officeart/2005/8/layout/process2"/>
    <dgm:cxn modelId="{8A80D9F1-F70D-4D86-84A7-DB7B2D8508C1}" type="presParOf" srcId="{F55F4DAF-0A02-429A-820B-669803073159}" destId="{5FABC127-B6BD-4188-963E-F4E00EB8F49B}" srcOrd="6" destOrd="0" presId="urn:microsoft.com/office/officeart/2005/8/layout/process2"/>
    <dgm:cxn modelId="{2E853EBF-3B17-416D-A3F6-C9AC593AF54D}" type="presParOf" srcId="{F55F4DAF-0A02-429A-820B-669803073159}" destId="{FD80EAAA-C845-4545-8455-5C85D028C468}" srcOrd="7" destOrd="0" presId="urn:microsoft.com/office/officeart/2005/8/layout/process2"/>
    <dgm:cxn modelId="{B9714CCF-943C-457B-921E-D9DF83EEE362}" type="presParOf" srcId="{FD80EAAA-C845-4545-8455-5C85D028C468}" destId="{606C55CF-CE08-46C4-9474-EAD2E923ACC9}" srcOrd="0" destOrd="0" presId="urn:microsoft.com/office/officeart/2005/8/layout/process2"/>
    <dgm:cxn modelId="{134BD53F-38B6-4288-9332-6EEE58E250F8}" type="presParOf" srcId="{F55F4DAF-0A02-429A-820B-669803073159}" destId="{2DD8FA23-048C-4B43-9555-47524889CB04}" srcOrd="8" destOrd="0" presId="urn:microsoft.com/office/officeart/2005/8/layout/process2"/>
    <dgm:cxn modelId="{3DEF46CF-3717-43EE-A0D4-B11AE9216C18}" type="presParOf" srcId="{F55F4DAF-0A02-429A-820B-669803073159}" destId="{6574955A-11FA-4BAB-9C46-3D8BEE50C724}" srcOrd="9" destOrd="0" presId="urn:microsoft.com/office/officeart/2005/8/layout/process2"/>
    <dgm:cxn modelId="{6F5DF79D-979F-4ADA-BEF0-4D773C133AA5}" type="presParOf" srcId="{6574955A-11FA-4BAB-9C46-3D8BEE50C724}" destId="{23881D1F-7D49-4B5D-9EEA-D7281D971B99}" srcOrd="0" destOrd="0" presId="urn:microsoft.com/office/officeart/2005/8/layout/process2"/>
    <dgm:cxn modelId="{D38B14A2-2733-4B80-A17A-BA6CA1BF00B4}" type="presParOf" srcId="{F55F4DAF-0A02-429A-820B-669803073159}" destId="{766013BD-BCF2-4831-A972-ACE1B42015FA}" srcOrd="10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D393A8-5F31-B64C-A902-B5DD69379A55}">
      <dsp:nvSpPr>
        <dsp:cNvPr id="0" name=""/>
        <dsp:cNvSpPr/>
      </dsp:nvSpPr>
      <dsp:spPr>
        <a:xfrm rot="5400000">
          <a:off x="6413375" y="-2738385"/>
          <a:ext cx="714182" cy="637220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Dataset contains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11260 rows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and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19 columns(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5 float,2 integer,12 object )</a:t>
          </a:r>
        </a:p>
      </dsp:txBody>
      <dsp:txXfrm rot="-5400000">
        <a:off x="3584365" y="125488"/>
        <a:ext cx="6337341" cy="644456"/>
      </dsp:txXfrm>
    </dsp:sp>
    <dsp:sp modelId="{B60C6B2E-5463-B14D-97E9-A272F8FE63EE}">
      <dsp:nvSpPr>
        <dsp:cNvPr id="0" name=""/>
        <dsp:cNvSpPr/>
      </dsp:nvSpPr>
      <dsp:spPr>
        <a:xfrm>
          <a:off x="0" y="1352"/>
          <a:ext cx="3584364" cy="8927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800" b="1" kern="1200" dirty="0">
              <a:latin typeface="Arial" panose="020B0604020202020204" pitchFamily="34" charset="0"/>
              <a:cs typeface="Arial" panose="020B0604020202020204" pitchFamily="34" charset="0"/>
            </a:rPr>
            <a:t>Shape</a:t>
          </a:r>
          <a:endParaRPr lang="en-US" sz="17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579" y="44931"/>
        <a:ext cx="3497206" cy="805569"/>
      </dsp:txXfrm>
    </dsp:sp>
    <dsp:sp modelId="{C0EF379C-1704-9540-A377-EB4C2D56C462}">
      <dsp:nvSpPr>
        <dsp:cNvPr id="0" name=""/>
        <dsp:cNvSpPr/>
      </dsp:nvSpPr>
      <dsp:spPr>
        <a:xfrm rot="5400000">
          <a:off x="6413375" y="-1801021"/>
          <a:ext cx="714182" cy="637220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70485" rIns="140970" bIns="70485" numCol="1" spcCol="1270" anchor="ctr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2000" kern="1200" dirty="0">
              <a:latin typeface="Arial" panose="020B0604020202020204" pitchFamily="34" charset="0"/>
              <a:cs typeface="Arial" panose="020B0604020202020204" pitchFamily="34" charset="0"/>
            </a:rPr>
            <a:t>No duplicate values present in the dataset</a:t>
          </a:r>
        </a:p>
      </dsp:txBody>
      <dsp:txXfrm rot="-5400000">
        <a:off x="3584365" y="1062852"/>
        <a:ext cx="6337341" cy="644456"/>
      </dsp:txXfrm>
    </dsp:sp>
    <dsp:sp modelId="{43CB23EB-EFC6-F441-B8A0-5D2F48841C78}">
      <dsp:nvSpPr>
        <dsp:cNvPr id="0" name=""/>
        <dsp:cNvSpPr/>
      </dsp:nvSpPr>
      <dsp:spPr>
        <a:xfrm>
          <a:off x="0" y="938716"/>
          <a:ext cx="3584364" cy="8927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800" b="1" kern="1200" dirty="0">
              <a:latin typeface="Arial" panose="020B0604020202020204" pitchFamily="34" charset="0"/>
              <a:cs typeface="Arial" panose="020B0604020202020204" pitchFamily="34" charset="0"/>
            </a:rPr>
            <a:t>Duplicates</a:t>
          </a:r>
          <a:endParaRPr lang="en-US" sz="20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3579" y="982295"/>
        <a:ext cx="3497206" cy="805569"/>
      </dsp:txXfrm>
    </dsp:sp>
    <dsp:sp modelId="{9D7286E2-8A6E-2E4D-886B-60A24EE44CAD}">
      <dsp:nvSpPr>
        <dsp:cNvPr id="0" name=""/>
        <dsp:cNvSpPr/>
      </dsp:nvSpPr>
      <dsp:spPr>
        <a:xfrm rot="5400000">
          <a:off x="6413375" y="-863657"/>
          <a:ext cx="714182" cy="637220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36195" rIns="72390" bIns="36195" numCol="1" spcCol="1270" anchor="ctr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" sz="1900" kern="1200" dirty="0">
              <a:latin typeface="Arial" panose="020B0604020202020204" pitchFamily="34" charset="0"/>
              <a:cs typeface="Arial" panose="020B0604020202020204" pitchFamily="34" charset="0"/>
            </a:rPr>
            <a:t>4361 total nulls in the dataset</a:t>
          </a:r>
          <a:endParaRPr lang="en-US" sz="19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1900" b="1" kern="1200" dirty="0">
              <a:latin typeface="Arial" panose="020B0604020202020204" pitchFamily="34" charset="0"/>
              <a:cs typeface="Arial" panose="020B0604020202020204" pitchFamily="34" charset="0"/>
            </a:rPr>
            <a:t>2.28%</a:t>
          </a:r>
          <a:r>
            <a:rPr lang="en-US" sz="1900" kern="1200" dirty="0">
              <a:latin typeface="Arial" panose="020B0604020202020204" pitchFamily="34" charset="0"/>
              <a:cs typeface="Arial" panose="020B0604020202020204" pitchFamily="34" charset="0"/>
            </a:rPr>
            <a:t> of all predictor fields</a:t>
          </a:r>
        </a:p>
      </dsp:txBody>
      <dsp:txXfrm rot="-5400000">
        <a:off x="3584365" y="2000216"/>
        <a:ext cx="6337341" cy="644456"/>
      </dsp:txXfrm>
    </dsp:sp>
    <dsp:sp modelId="{711DC7FE-3A35-FE4C-BCA0-474C7D906D67}">
      <dsp:nvSpPr>
        <dsp:cNvPr id="0" name=""/>
        <dsp:cNvSpPr/>
      </dsp:nvSpPr>
      <dsp:spPr>
        <a:xfrm>
          <a:off x="0" y="1876080"/>
          <a:ext cx="3584364" cy="892727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Missing Values</a:t>
          </a:r>
        </a:p>
      </dsp:txBody>
      <dsp:txXfrm>
        <a:off x="43579" y="1919659"/>
        <a:ext cx="3497206" cy="8055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99AE8F-A378-7C49-BB6A-1FB78E01081B}">
      <dsp:nvSpPr>
        <dsp:cNvPr id="0" name=""/>
        <dsp:cNvSpPr/>
      </dsp:nvSpPr>
      <dsp:spPr>
        <a:xfrm rot="5400000">
          <a:off x="6405480" y="-2728654"/>
          <a:ext cx="729972" cy="637220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57150" rIns="114300" bIns="57150" numCol="1" spcCol="1270" anchor="ctr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Around </a:t>
          </a:r>
          <a:r>
            <a:rPr lang="en" sz="1800" kern="1200" dirty="0">
              <a:latin typeface="Arial" panose="020B0604020202020204" pitchFamily="34" charset="0"/>
              <a:cs typeface="Arial" panose="020B0604020202020204" pitchFamily="34" charset="0"/>
            </a:rPr>
            <a:t>2658 outliers in numeric continuous columns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Constitutes </a:t>
          </a:r>
          <a:r>
            <a:rPr lang="en-US" sz="1800" b="1" kern="1200" dirty="0">
              <a:latin typeface="Arial" panose="020B0604020202020204" pitchFamily="34" charset="0"/>
              <a:cs typeface="Arial" panose="020B0604020202020204" pitchFamily="34" charset="0"/>
            </a:rPr>
            <a:t>1.4%</a:t>
          </a:r>
          <a:r>
            <a:rPr lang="en-US" sz="1800" kern="1200" dirty="0">
              <a:latin typeface="Arial" panose="020B0604020202020204" pitchFamily="34" charset="0"/>
              <a:cs typeface="Arial" panose="020B0604020202020204" pitchFamily="34" charset="0"/>
            </a:rPr>
            <a:t> of all predictor fields</a:t>
          </a:r>
        </a:p>
      </dsp:txBody>
      <dsp:txXfrm rot="-5400000">
        <a:off x="3584364" y="128096"/>
        <a:ext cx="6336570" cy="658704"/>
      </dsp:txXfrm>
    </dsp:sp>
    <dsp:sp modelId="{F55CD7F6-FB9E-4E42-8162-32ADA3B79215}">
      <dsp:nvSpPr>
        <dsp:cNvPr id="0" name=""/>
        <dsp:cNvSpPr/>
      </dsp:nvSpPr>
      <dsp:spPr>
        <a:xfrm>
          <a:off x="0" y="1214"/>
          <a:ext cx="3584364" cy="912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2800" b="1" kern="1200" dirty="0">
              <a:latin typeface="Arial" panose="020B0604020202020204" pitchFamily="34" charset="0"/>
              <a:cs typeface="Arial" panose="020B0604020202020204" pitchFamily="34" charset="0"/>
            </a:rPr>
            <a:t>Outliers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43" y="45757"/>
        <a:ext cx="3495278" cy="823379"/>
      </dsp:txXfrm>
    </dsp:sp>
    <dsp:sp modelId="{9C81D02D-F44A-1641-A1FF-C379FE63715D}">
      <dsp:nvSpPr>
        <dsp:cNvPr id="0" name=""/>
        <dsp:cNvSpPr/>
      </dsp:nvSpPr>
      <dsp:spPr>
        <a:xfrm rot="5400000">
          <a:off x="6202186" y="-1665514"/>
          <a:ext cx="1110127" cy="635976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1700" kern="1200" dirty="0"/>
            <a:t>Special characters such as #, &amp;, +, $, @ present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1700" kern="1200" dirty="0"/>
            <a:t>Different representations of same category present. E.g., Male and M, Female and F</a:t>
          </a:r>
        </a:p>
      </dsp:txBody>
      <dsp:txXfrm rot="-5400000">
        <a:off x="3577368" y="1013496"/>
        <a:ext cx="6305572" cy="1001743"/>
      </dsp:txXfrm>
    </dsp:sp>
    <dsp:sp modelId="{2B0DEF01-D538-E840-A8AD-0664FD2B19A6}">
      <dsp:nvSpPr>
        <dsp:cNvPr id="0" name=""/>
        <dsp:cNvSpPr/>
      </dsp:nvSpPr>
      <dsp:spPr>
        <a:xfrm>
          <a:off x="0" y="1058134"/>
          <a:ext cx="3577367" cy="912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Data clean up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43" y="1102677"/>
        <a:ext cx="3488281" cy="823379"/>
      </dsp:txXfrm>
    </dsp:sp>
    <dsp:sp modelId="{3B314E1C-2BFC-B844-99E6-3CF3A6E441DE}">
      <dsp:nvSpPr>
        <dsp:cNvPr id="0" name=""/>
        <dsp:cNvSpPr/>
      </dsp:nvSpPr>
      <dsp:spPr>
        <a:xfrm rot="5400000">
          <a:off x="6405480" y="-614814"/>
          <a:ext cx="729972" cy="6372204"/>
        </a:xfrm>
        <a:prstGeom prst="round2SameRect">
          <a:avLst/>
        </a:prstGeom>
        <a:solidFill>
          <a:schemeClr val="accent5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1700" kern="1200" dirty="0"/>
            <a:t>Churn = 1 (Churned customer), Churn = 0 (Non churned customer)</a:t>
          </a: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Wingdings" pitchFamily="2" charset="2"/>
            <a:buChar char="§"/>
          </a:pPr>
          <a:r>
            <a:rPr lang="en-US" sz="1700" b="1" kern="1200" dirty="0"/>
            <a:t>16.8% </a:t>
          </a:r>
          <a:r>
            <a:rPr lang="en-US" sz="1700" kern="1200" dirty="0"/>
            <a:t>churned customers in dataset</a:t>
          </a:r>
        </a:p>
      </dsp:txBody>
      <dsp:txXfrm rot="-5400000">
        <a:off x="3584364" y="2241936"/>
        <a:ext cx="6336570" cy="658704"/>
      </dsp:txXfrm>
    </dsp:sp>
    <dsp:sp modelId="{69D7777C-4FC6-2847-8B02-3AAD0E41E072}">
      <dsp:nvSpPr>
        <dsp:cNvPr id="0" name=""/>
        <dsp:cNvSpPr/>
      </dsp:nvSpPr>
      <dsp:spPr>
        <a:xfrm>
          <a:off x="0" y="2115054"/>
          <a:ext cx="3584364" cy="91246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b="1" kern="1200" dirty="0">
              <a:latin typeface="Arial" panose="020B0604020202020204" pitchFamily="34" charset="0"/>
              <a:cs typeface="Arial" panose="020B0604020202020204" pitchFamily="34" charset="0"/>
            </a:rPr>
            <a:t>Target variable</a:t>
          </a:r>
          <a:endParaRPr lang="en-US" sz="2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44543" y="2159597"/>
        <a:ext cx="3495278" cy="82337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48D4DD-6E85-4841-A5B7-99AD7E66012E}">
      <dsp:nvSpPr>
        <dsp:cNvPr id="0" name=""/>
        <dsp:cNvSpPr/>
      </dsp:nvSpPr>
      <dsp:spPr>
        <a:xfrm>
          <a:off x="68344" y="1481"/>
          <a:ext cx="1343135" cy="851504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Data Cleaning</a:t>
          </a:r>
          <a:endParaRPr lang="en-IN" sz="1400" kern="1200" dirty="0"/>
        </a:p>
      </dsp:txBody>
      <dsp:txXfrm>
        <a:off x="93284" y="26421"/>
        <a:ext cx="1293255" cy="801624"/>
      </dsp:txXfrm>
    </dsp:sp>
    <dsp:sp modelId="{940C534A-E575-4743-BFC5-9B28A056B1D6}">
      <dsp:nvSpPr>
        <dsp:cNvPr id="0" name=""/>
        <dsp:cNvSpPr/>
      </dsp:nvSpPr>
      <dsp:spPr>
        <a:xfrm rot="5400000">
          <a:off x="621963" y="868712"/>
          <a:ext cx="235896" cy="2830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654989" y="892302"/>
        <a:ext cx="169845" cy="165127"/>
      </dsp:txXfrm>
    </dsp:sp>
    <dsp:sp modelId="{2329EE43-3EAD-4E8E-8E06-994E85590AE2}">
      <dsp:nvSpPr>
        <dsp:cNvPr id="0" name=""/>
        <dsp:cNvSpPr/>
      </dsp:nvSpPr>
      <dsp:spPr>
        <a:xfrm>
          <a:off x="68344" y="1167515"/>
          <a:ext cx="1343135" cy="76515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i="0" u="none" strike="noStrike" kern="1200" cap="none" dirty="0">
              <a:solidFill>
                <a:schemeClr val="bg1"/>
              </a:solidFill>
              <a:latin typeface="Roboto Condensed Light"/>
              <a:ea typeface="Roboto Condensed Light"/>
              <a:cs typeface="Roboto Condensed Light"/>
            </a:rPr>
            <a:t>EDA</a:t>
          </a:r>
          <a:endParaRPr lang="en-IN" sz="1400" kern="1200" dirty="0">
            <a:solidFill>
              <a:schemeClr val="bg1"/>
            </a:solidFill>
          </a:endParaRPr>
        </a:p>
      </dsp:txBody>
      <dsp:txXfrm>
        <a:off x="90755" y="1189926"/>
        <a:ext cx="1298313" cy="720331"/>
      </dsp:txXfrm>
    </dsp:sp>
    <dsp:sp modelId="{2075B14B-D2DD-4C05-BB8D-D77DB2E6B71C}">
      <dsp:nvSpPr>
        <dsp:cNvPr id="0" name=""/>
        <dsp:cNvSpPr/>
      </dsp:nvSpPr>
      <dsp:spPr>
        <a:xfrm rot="5400000">
          <a:off x="621963" y="1948395"/>
          <a:ext cx="235896" cy="2830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654989" y="1971985"/>
        <a:ext cx="169845" cy="165127"/>
      </dsp:txXfrm>
    </dsp:sp>
    <dsp:sp modelId="{CE1289A1-DC34-48D2-82CD-1932C7CC8221}">
      <dsp:nvSpPr>
        <dsp:cNvPr id="0" name=""/>
        <dsp:cNvSpPr/>
      </dsp:nvSpPr>
      <dsp:spPr>
        <a:xfrm>
          <a:off x="68344" y="2247197"/>
          <a:ext cx="1343135" cy="62905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Pre-processing Data</a:t>
          </a:r>
          <a:endParaRPr lang="en-IN" sz="1400" kern="1200" dirty="0"/>
        </a:p>
      </dsp:txBody>
      <dsp:txXfrm>
        <a:off x="86768" y="2265621"/>
        <a:ext cx="1306287" cy="592209"/>
      </dsp:txXfrm>
    </dsp:sp>
    <dsp:sp modelId="{D5CBFCD9-BD50-4206-A553-4D83A2EE48C9}">
      <dsp:nvSpPr>
        <dsp:cNvPr id="0" name=""/>
        <dsp:cNvSpPr/>
      </dsp:nvSpPr>
      <dsp:spPr>
        <a:xfrm rot="5400000">
          <a:off x="621963" y="2891981"/>
          <a:ext cx="235896" cy="2830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654989" y="2915571"/>
        <a:ext cx="169845" cy="165127"/>
      </dsp:txXfrm>
    </dsp:sp>
    <dsp:sp modelId="{5FABC127-B6BD-4188-963E-F4E00EB8F49B}">
      <dsp:nvSpPr>
        <dsp:cNvPr id="0" name=""/>
        <dsp:cNvSpPr/>
      </dsp:nvSpPr>
      <dsp:spPr>
        <a:xfrm>
          <a:off x="68344" y="3190784"/>
          <a:ext cx="1343135" cy="46014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Train – Test Split</a:t>
          </a:r>
          <a:endParaRPr lang="en-IN" sz="1400" kern="1200" dirty="0"/>
        </a:p>
      </dsp:txBody>
      <dsp:txXfrm>
        <a:off x="81821" y="3204261"/>
        <a:ext cx="1316181" cy="433195"/>
      </dsp:txXfrm>
    </dsp:sp>
    <dsp:sp modelId="{FD80EAAA-C845-4545-8455-5C85D028C468}">
      <dsp:nvSpPr>
        <dsp:cNvPr id="0" name=""/>
        <dsp:cNvSpPr/>
      </dsp:nvSpPr>
      <dsp:spPr>
        <a:xfrm rot="5400000">
          <a:off x="621963" y="3666659"/>
          <a:ext cx="235896" cy="2830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654989" y="3690249"/>
        <a:ext cx="169845" cy="165127"/>
      </dsp:txXfrm>
    </dsp:sp>
    <dsp:sp modelId="{2DD8FA23-048C-4B43-9555-47524889CB04}">
      <dsp:nvSpPr>
        <dsp:cNvPr id="0" name=""/>
        <dsp:cNvSpPr/>
      </dsp:nvSpPr>
      <dsp:spPr>
        <a:xfrm>
          <a:off x="68344" y="3965462"/>
          <a:ext cx="1343135" cy="88802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Up-Sampling </a:t>
          </a:r>
          <a:endParaRPr lang="en-IN" sz="1400" kern="1200" dirty="0"/>
        </a:p>
      </dsp:txBody>
      <dsp:txXfrm>
        <a:off x="94353" y="3991471"/>
        <a:ext cx="1291117" cy="836003"/>
      </dsp:txXfrm>
    </dsp:sp>
    <dsp:sp modelId="{6574955A-11FA-4BAB-9C46-3D8BEE50C724}">
      <dsp:nvSpPr>
        <dsp:cNvPr id="0" name=""/>
        <dsp:cNvSpPr/>
      </dsp:nvSpPr>
      <dsp:spPr>
        <a:xfrm rot="5400000">
          <a:off x="621963" y="4869209"/>
          <a:ext cx="235896" cy="28307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dk2">
                <a:tint val="6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tint val="6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tint val="6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-80000" prstMaterial="plastic">
          <a:bevelT w="50800" h="50800"/>
          <a:bevelB w="25400" h="2540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100" kern="1200"/>
        </a:p>
      </dsp:txBody>
      <dsp:txXfrm rot="-5400000">
        <a:off x="654989" y="4892799"/>
        <a:ext cx="169845" cy="165127"/>
      </dsp:txXfrm>
    </dsp:sp>
    <dsp:sp modelId="{766013BD-BCF2-4831-A972-ACE1B42015FA}">
      <dsp:nvSpPr>
        <dsp:cNvPr id="0" name=""/>
        <dsp:cNvSpPr/>
      </dsp:nvSpPr>
      <dsp:spPr>
        <a:xfrm>
          <a:off x="68344" y="5168012"/>
          <a:ext cx="1343135" cy="746967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Models Built</a:t>
          </a:r>
          <a:endParaRPr lang="en-IN" sz="1400" kern="1200" dirty="0"/>
        </a:p>
      </dsp:txBody>
      <dsp:txXfrm>
        <a:off x="90222" y="5189890"/>
        <a:ext cx="1299379" cy="7032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5896B-F54D-CB4E-8E1F-E922CD2678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9CB30-EEA7-6C48-BA49-131675470A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C9555-C9B4-D94D-A6AC-7000721C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0B8D3-9A29-B64E-B444-0F0A1CB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229D4-3156-F845-AAA9-9F4AAF57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532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1F07356-A34D-4F4D-A489-BAAA1D2552E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1825" t="12803" r="7288" b="46015"/>
          <a:stretch/>
        </p:blipFill>
        <p:spPr>
          <a:xfrm>
            <a:off x="0" y="0"/>
            <a:ext cx="12192000" cy="361686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B503D70-FF35-A949-A3D8-E63C868F360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686" t="451" r="7375" b="1"/>
          <a:stretch/>
        </p:blipFill>
        <p:spPr>
          <a:xfrm rot="20436793">
            <a:off x="-188402" y="2374729"/>
            <a:ext cx="13432426" cy="5601308"/>
          </a:xfrm>
          <a:custGeom>
            <a:avLst/>
            <a:gdLst>
              <a:gd name="connsiteX0" fmla="*/ 12359125 w 13432426"/>
              <a:gd name="connsiteY0" fmla="*/ 0 h 5601308"/>
              <a:gd name="connsiteX1" fmla="*/ 13432426 w 13432426"/>
              <a:gd name="connsiteY1" fmla="*/ 377691 h 5601308"/>
              <a:gd name="connsiteX2" fmla="*/ 13432426 w 13432426"/>
              <a:gd name="connsiteY2" fmla="*/ 778593 h 5601308"/>
              <a:gd name="connsiteX3" fmla="*/ 11735330 w 13432426"/>
              <a:gd name="connsiteY3" fmla="*/ 5601308 h 5601308"/>
              <a:gd name="connsiteX4" fmla="*/ 9605975 w 13432426"/>
              <a:gd name="connsiteY4" fmla="*/ 5601308 h 5601308"/>
              <a:gd name="connsiteX5" fmla="*/ 0 w 13432426"/>
              <a:gd name="connsiteY5" fmla="*/ 2221001 h 5601308"/>
              <a:gd name="connsiteX6" fmla="*/ 781562 w 13432426"/>
              <a:gd name="connsiteY6" fmla="*/ 0 h 56013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3432426" h="5601308">
                <a:moveTo>
                  <a:pt x="12359125" y="0"/>
                </a:moveTo>
                <a:lnTo>
                  <a:pt x="13432426" y="377691"/>
                </a:lnTo>
                <a:lnTo>
                  <a:pt x="13432426" y="778593"/>
                </a:lnTo>
                <a:lnTo>
                  <a:pt x="11735330" y="5601308"/>
                </a:lnTo>
                <a:lnTo>
                  <a:pt x="9605975" y="5601308"/>
                </a:lnTo>
                <a:lnTo>
                  <a:pt x="0" y="2221001"/>
                </a:lnTo>
                <a:lnTo>
                  <a:pt x="781562" y="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593606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18BA7AC-F33E-C740-BF8D-F8385FEFA6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06437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2832F23-5F8E-C24A-924C-295E5E3C0658}"/>
              </a:ext>
            </a:extLst>
          </p:cNvPr>
          <p:cNvSpPr/>
          <p:nvPr userDrawn="1"/>
        </p:nvSpPr>
        <p:spPr>
          <a:xfrm>
            <a:off x="10778066" y="5338233"/>
            <a:ext cx="1130300" cy="1130300"/>
          </a:xfrm>
          <a:prstGeom prst="ellipse">
            <a:avLst/>
          </a:prstGeom>
          <a:solidFill>
            <a:schemeClr val="bg1"/>
          </a:solidFill>
          <a:ln>
            <a:noFill/>
          </a:ln>
          <a:effectLst>
            <a:outerShdw blurRad="177800" dist="12700" dir="2580000" sx="104000" sy="104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94B41FC5-8BC2-BB44-AC5B-4D88A063552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2216" y="5520267"/>
            <a:ext cx="7620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564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31018-2976-AA49-A740-DDC5D6D70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3960F-3B9D-134F-920F-56EC4DE587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99E991-8828-2049-9393-950FD703A1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ED5707-B915-DA47-9178-0C1ABADB0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64392B-A7E4-D143-BD60-F9538421A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351E37-109A-B343-B780-F7233ACAF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70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22277-4EFA-E743-8BB3-E6C403E66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2D57E5-3218-D44D-89DB-D869107F77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0F2D83-EAB4-CA44-A7F7-C18A4A715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85B392-C1F3-764E-9AA3-457044F12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54A54A-FF07-7C48-999A-67D71B4B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48022A-1337-0B44-AEA8-E4615BE3D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9588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33C27-9C65-3E45-873D-7188A540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668386-7936-D842-93AB-FC92510A5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951898-E20A-7241-B4F6-77B54730E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5934C-A9FF-B24C-8179-DD4A08F8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62683F-F7E4-5848-A263-3A612EE69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880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D2FD4F-C622-364D-BAB7-1FCE29216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06E67C-1202-244C-8382-954898328A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755452-BB22-FC4D-B6DC-D4C0270D6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5DABA5-026E-9641-AAB0-00A2093D8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8273DA-7F7F-9343-A113-D4F5DF98BB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168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2A24-3BCF-104F-B2B4-808FFA12F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09C088-CD2E-5547-B2FF-83C53C8343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FA407-11D9-5947-BBF3-D9FAD7D34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D7F927-7DAC-9341-842B-0FD264B3B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25873C-CF74-1049-BA6C-9C81E0EE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71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1A87C-251F-CB4D-AA3C-16067809D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1BE4E9-9A6A-714C-9DDC-E4500738C0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349ECF-C4D9-6E4A-840B-E852BB7D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FAB227-288D-904A-95BB-5BE988289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52B549-73B6-8C4B-B667-111ADF176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415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57E6A-42EF-944F-A701-188B72DAC7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11A28-F85A-CD49-95B6-8BDD3110BD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370336-DDE3-E147-AAC4-D175A5EE4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7FC7F5-0F77-CC4E-A7F3-E09E89CD3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3B59C2-A178-754D-898A-11EDEB4AD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372E9B-7AC7-E942-A5A8-7CF1D9F23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73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9D4EE-9647-124A-A396-2CD164183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BC021-8473-1247-A0A3-6E92389A5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61C68-B174-6F42-A27E-E6DFD2819B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A13931-4430-B94E-B071-1A9E67B5CD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A3A001-AFF5-8242-A49C-787813881E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947992-8148-4B4B-88CE-1BD94B629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778456-4CE9-8E47-A1D5-F506F16D8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1E0FB-33FF-614D-A183-66470F06D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467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BACE1-36CE-3A43-83D4-971EE0EFFB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14C53A-F68C-C543-B6B1-7918BAF354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ACA56-584B-8249-9BAB-AD5093169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22BB5-F0BF-C94C-BF58-AFC822969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622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7025" t="16383" r="11065" b="12297"/>
          <a:stretch/>
        </p:blipFill>
        <p:spPr>
          <a:xfrm>
            <a:off x="0" y="0"/>
            <a:ext cx="113284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404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4B40D476-EEF5-7540-AF03-C95B5E3ABB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l="4619" t="13182" r="3002" b="7575"/>
          <a:stretch/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342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068E9B-E8B9-FD4D-B2B9-D4F02F0B2B31}"/>
              </a:ext>
            </a:extLst>
          </p:cNvPr>
          <p:cNvSpPr/>
          <p:nvPr userDrawn="1"/>
        </p:nvSpPr>
        <p:spPr>
          <a:xfrm>
            <a:off x="11328400" y="0"/>
            <a:ext cx="863600" cy="6858000"/>
          </a:xfrm>
          <a:prstGeom prst="rect">
            <a:avLst/>
          </a:prstGeom>
          <a:gradFill>
            <a:gsLst>
              <a:gs pos="37000">
                <a:srgbClr val="0070C0"/>
              </a:gs>
              <a:gs pos="100000">
                <a:srgbClr val="00B0F0"/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395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80D5B3-FA64-FD40-A370-F37EF9C6C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717060-FA86-7942-99EC-88B397F155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9D0105-0DFD-3F40-AA87-1642704DF0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2BF8E-211B-9C43-825C-0671E50D7E39}" type="datetimeFigureOut">
              <a:rPr lang="en-US" smtClean="0"/>
              <a:t>9/6/24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93CF04-95E7-7144-8A2B-1D7ADE9274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88691-866E-CF46-9919-541469EDC6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4FFDC9-3D54-674E-86E0-9C3C86728D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35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77" r:id="rId8"/>
    <p:sldLayoutId id="2147483673" r:id="rId9"/>
    <p:sldLayoutId id="2147483675" r:id="rId10"/>
    <p:sldLayoutId id="2147483674" r:id="rId11"/>
    <p:sldLayoutId id="2147483676" r:id="rId12"/>
    <p:sldLayoutId id="2147483668" r:id="rId13"/>
    <p:sldLayoutId id="2147483669" r:id="rId14"/>
    <p:sldLayoutId id="2147483670" r:id="rId15"/>
    <p:sldLayoutId id="2147483671" r:id="rId1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F8621ED-814E-F441-93A2-B7DC230A7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119" y="595020"/>
            <a:ext cx="3021463" cy="59031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890AA6-3288-7A41-9F48-31D099259D5C}"/>
              </a:ext>
            </a:extLst>
          </p:cNvPr>
          <p:cNvSpPr txBox="1"/>
          <p:nvPr/>
        </p:nvSpPr>
        <p:spPr>
          <a:xfrm>
            <a:off x="282105" y="2367874"/>
            <a:ext cx="9656374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5400" dirty="0">
                <a:solidFill>
                  <a:schemeClr val="accent1"/>
                </a:solidFill>
              </a:rPr>
              <a:t>CUSTOMER CHURN PREDICTION</a:t>
            </a:r>
            <a:br>
              <a:rPr lang="en" sz="5400" dirty="0">
                <a:solidFill>
                  <a:schemeClr val="accent1"/>
                </a:solidFill>
              </a:rPr>
            </a:br>
            <a:r>
              <a:rPr lang="en" sz="3200" dirty="0">
                <a:solidFill>
                  <a:schemeClr val="accent1"/>
                </a:solidFill>
              </a:rPr>
              <a:t>CAPSTONE PROJECT</a:t>
            </a:r>
            <a:endParaRPr lang="en-US" sz="53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E1EB4-B00C-4C4C-9C93-9E587EC160F1}"/>
              </a:ext>
            </a:extLst>
          </p:cNvPr>
          <p:cNvSpPr txBox="1"/>
          <p:nvPr/>
        </p:nvSpPr>
        <p:spPr>
          <a:xfrm>
            <a:off x="8964118" y="4841823"/>
            <a:ext cx="36276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BY,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KEERTHIGA SEKAR</a:t>
            </a:r>
          </a:p>
        </p:txBody>
      </p:sp>
    </p:spTree>
    <p:extLst>
      <p:ext uri="{BB962C8B-B14F-4D97-AF65-F5344CB8AC3E}">
        <p14:creationId xmlns:p14="http://schemas.microsoft.com/office/powerpoint/2010/main" val="32522742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613192" y="0"/>
            <a:ext cx="10676857" cy="615553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" sz="3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MODEL PERFORMANCE</a:t>
            </a:r>
            <a:endParaRPr lang="en-US" sz="3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04273" y="1220533"/>
            <a:ext cx="106963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0070C0"/>
              </a:buClr>
            </a:pPr>
            <a:r>
              <a:rPr lang="en-IN" sz="1600" dirty="0">
                <a:solidFill>
                  <a:srgbClr val="6D6868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C7A14-6049-574F-8B83-216DFE1C88A5}"/>
              </a:ext>
            </a:extLst>
          </p:cNvPr>
          <p:cNvSpPr txBox="1"/>
          <p:nvPr/>
        </p:nvSpPr>
        <p:spPr>
          <a:xfrm>
            <a:off x="588579" y="977462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CBAD51-FC75-AA45-A3D2-921A4A7A48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9448465"/>
              </p:ext>
            </p:extLst>
          </p:nvPr>
        </p:nvGraphicFramePr>
        <p:xfrm>
          <a:off x="773310" y="739416"/>
          <a:ext cx="9947246" cy="578719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76679">
                  <a:extLst>
                    <a:ext uri="{9D8B030D-6E8A-4147-A177-3AD203B41FA5}">
                      <a16:colId xmlns:a16="http://schemas.microsoft.com/office/drawing/2014/main" val="2834270521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3561618022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414695993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4096451232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2807540388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567562608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3510562892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829969435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545770459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2669213095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2171116074"/>
                    </a:ext>
                  </a:extLst>
                </a:gridCol>
                <a:gridCol w="724597">
                  <a:extLst>
                    <a:ext uri="{9D8B030D-6E8A-4147-A177-3AD203B41FA5}">
                      <a16:colId xmlns:a16="http://schemas.microsoft.com/office/drawing/2014/main" val="1625712167"/>
                    </a:ext>
                  </a:extLst>
                </a:gridCol>
              </a:tblGrid>
              <a:tr h="202582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508473"/>
                  </a:ext>
                </a:extLst>
              </a:tr>
              <a:tr h="21414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9053715"/>
                  </a:ext>
                </a:extLst>
              </a:tr>
              <a:tr h="16509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4245114968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7255310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 Smote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2101943447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9778493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Logistic Regression Tuned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0.18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2266530698"/>
                  </a:ext>
                </a:extLst>
              </a:tr>
              <a:tr h="155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4546541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LDA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1734462949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8331833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LDA Smote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1935174387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721471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LDA Tuned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2601323811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4166325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KNN_3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1913331432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928191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KNN_1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3737290229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7814302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KNN_3 Smote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2638078460"/>
                  </a:ext>
                </a:extLst>
              </a:tr>
              <a:tr h="155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1395092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KNN Tuned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2035096018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3512150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Naïve Bayes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626601262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121654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Naïve Bayes Smote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0.32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1405624461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9716564"/>
                  </a:ext>
                </a:extLst>
              </a:tr>
              <a:tr h="1553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2640211424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9475076"/>
                  </a:ext>
                </a:extLst>
              </a:tr>
              <a:tr h="155385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Smote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2489465136"/>
                  </a:ext>
                </a:extLst>
              </a:tr>
              <a:tr h="18451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626728"/>
                  </a:ext>
                </a:extLst>
              </a:tr>
              <a:tr h="18451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9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Random Forest Tuned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0.90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0.73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extLst>
                  <a:ext uri="{0D108BD9-81ED-4DB2-BD59-A6C34878D82A}">
                    <a16:rowId xmlns:a16="http://schemas.microsoft.com/office/drawing/2014/main" val="745999622"/>
                  </a:ext>
                </a:extLst>
              </a:tr>
              <a:tr h="15538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8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8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8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8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5513" marR="5513" marT="5513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69100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732849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04C4E34-5163-A54C-923F-0678A0A64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1743135"/>
              </p:ext>
            </p:extLst>
          </p:nvPr>
        </p:nvGraphicFramePr>
        <p:xfrm>
          <a:off x="357352" y="1683125"/>
          <a:ext cx="10499834" cy="422743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9620">
                  <a:extLst>
                    <a:ext uri="{9D8B030D-6E8A-4147-A177-3AD203B41FA5}">
                      <a16:colId xmlns:a16="http://schemas.microsoft.com/office/drawing/2014/main" val="1568388768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987314763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1488781845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1049968429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3791380214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238629258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1068359823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340378232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336378351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3066587526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599686105"/>
                    </a:ext>
                  </a:extLst>
                </a:gridCol>
                <a:gridCol w="750234">
                  <a:extLst>
                    <a:ext uri="{9D8B030D-6E8A-4147-A177-3AD203B41FA5}">
                      <a16:colId xmlns:a16="http://schemas.microsoft.com/office/drawing/2014/main" val="3259078599"/>
                    </a:ext>
                  </a:extLst>
                </a:gridCol>
              </a:tblGrid>
              <a:tr h="2237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Bagging Classifier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858120539"/>
                  </a:ext>
                </a:extLst>
              </a:tr>
              <a:tr h="223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8482178"/>
                  </a:ext>
                </a:extLst>
              </a:tr>
              <a:tr h="188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Bagging Classifier Smote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464777517"/>
                  </a:ext>
                </a:extLst>
              </a:tr>
              <a:tr h="223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6243709"/>
                  </a:ext>
                </a:extLst>
              </a:tr>
              <a:tr h="188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Bagging Classifier  Tuned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69814871"/>
                  </a:ext>
                </a:extLst>
              </a:tr>
              <a:tr h="223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0336533"/>
                  </a:ext>
                </a:extLst>
              </a:tr>
              <a:tr h="2237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Ada Boost Classifier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1785876345"/>
                  </a:ext>
                </a:extLst>
              </a:tr>
              <a:tr h="188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434990"/>
                  </a:ext>
                </a:extLst>
              </a:tr>
              <a:tr h="2237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Ada Boost Classifier  Smote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07038843"/>
                  </a:ext>
                </a:extLst>
              </a:tr>
              <a:tr h="223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549687"/>
                  </a:ext>
                </a:extLst>
              </a:tr>
              <a:tr h="2237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>
                          <a:effectLst/>
                        </a:rPr>
                        <a:t>Ada Boost Classifier Tuned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0.69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0.43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0.54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557047793"/>
                  </a:ext>
                </a:extLst>
              </a:tr>
              <a:tr h="223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6170812"/>
                  </a:ext>
                </a:extLst>
              </a:tr>
              <a:tr h="188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XGBoost Classifier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3195833677"/>
                  </a:ext>
                </a:extLst>
              </a:tr>
              <a:tr h="223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6431108"/>
                  </a:ext>
                </a:extLst>
              </a:tr>
              <a:tr h="188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XGBoost Classifier Smote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0.82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4035100116"/>
                  </a:ext>
                </a:extLst>
              </a:tr>
              <a:tr h="223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9364578"/>
                  </a:ext>
                </a:extLst>
              </a:tr>
              <a:tr h="188409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XGBoost Classifier Tuned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0.93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0.92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30247629"/>
                  </a:ext>
                </a:extLst>
              </a:tr>
              <a:tr h="22373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0.94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0.96</a:t>
                      </a:r>
                      <a:endParaRPr lang="en-IN" sz="9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5208113"/>
                  </a:ext>
                </a:extLst>
              </a:tr>
              <a:tr h="223736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n-IN" sz="1000" u="none" strike="noStrike" dirty="0">
                          <a:effectLst/>
                        </a:rPr>
                        <a:t>LightGBM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Churn(1)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0.95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0.87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0.84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0.98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0.86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900" b="1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1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extLst>
                  <a:ext uri="{0D108BD9-81ED-4DB2-BD59-A6C34878D82A}">
                    <a16:rowId xmlns:a16="http://schemas.microsoft.com/office/drawing/2014/main" val="2128921962"/>
                  </a:ext>
                </a:extLst>
              </a:tr>
              <a:tr h="188409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Not Churn(0)</a:t>
                      </a:r>
                      <a:endParaRPr lang="en-IN" sz="900" b="1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0.99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en-IN" sz="900" b="1" i="0" u="none" strike="noStrike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IN" sz="900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0.97</a:t>
                      </a:r>
                      <a:endParaRPr lang="en-IN" sz="900" b="1" i="0" u="none" strike="noStrike" dirty="0">
                        <a:solidFill>
                          <a:srgbClr val="305496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 anchor="b"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6912640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EBB8FA-C6A5-5441-BED9-DBAA7EBE3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412197"/>
              </p:ext>
            </p:extLst>
          </p:nvPr>
        </p:nvGraphicFramePr>
        <p:xfrm>
          <a:off x="357352" y="1223877"/>
          <a:ext cx="10515598" cy="45924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9620">
                  <a:extLst>
                    <a:ext uri="{9D8B030D-6E8A-4147-A177-3AD203B41FA5}">
                      <a16:colId xmlns:a16="http://schemas.microsoft.com/office/drawing/2014/main" val="1105452743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3675128280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869065516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2808235197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1031210185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3860647600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563828266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2720128561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2260570464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3189826538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106268628"/>
                    </a:ext>
                  </a:extLst>
                </a:gridCol>
                <a:gridCol w="765998">
                  <a:extLst>
                    <a:ext uri="{9D8B030D-6E8A-4147-A177-3AD203B41FA5}">
                      <a16:colId xmlns:a16="http://schemas.microsoft.com/office/drawing/2014/main" val="283402049"/>
                    </a:ext>
                  </a:extLst>
                </a:gridCol>
              </a:tblGrid>
              <a:tr h="211961"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Models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Class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Accuracy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Precision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Recall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f1 Score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AUC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586474"/>
                  </a:ext>
                </a:extLst>
              </a:tr>
              <a:tr h="24728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Train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IN" sz="1000" b="1" u="none" strike="noStrike" dirty="0"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Test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832" marR="8832" marT="8832" marB="0" anchor="b"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941881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099AF0A-5075-754D-AB18-009793572278}"/>
              </a:ext>
            </a:extLst>
          </p:cNvPr>
          <p:cNvSpPr txBox="1"/>
          <p:nvPr/>
        </p:nvSpPr>
        <p:spPr>
          <a:xfrm>
            <a:off x="1103563" y="304800"/>
            <a:ext cx="9023176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" sz="3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COMPARISON OF MODEL PERFORMANCE</a:t>
            </a:r>
            <a:endParaRPr lang="en-US" sz="3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BC331A-629F-C941-B9E8-24A3C98352E8}"/>
              </a:ext>
            </a:extLst>
          </p:cNvPr>
          <p:cNvSpPr/>
          <p:nvPr/>
        </p:nvSpPr>
        <p:spPr>
          <a:xfrm>
            <a:off x="357352" y="5496910"/>
            <a:ext cx="10515598" cy="399393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3649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EB4CB84-803D-5347-8F2E-B69A7485198F}"/>
              </a:ext>
            </a:extLst>
          </p:cNvPr>
          <p:cNvSpPr txBox="1"/>
          <p:nvPr/>
        </p:nvSpPr>
        <p:spPr>
          <a:xfrm>
            <a:off x="4380003" y="389744"/>
            <a:ext cx="287450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BEST MODEL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BB52EB-DB22-3543-B6A7-B9D558774A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9851" y="1913238"/>
            <a:ext cx="4904893" cy="38670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AA5F651-830B-874C-85DD-282467C0829F}"/>
              </a:ext>
            </a:extLst>
          </p:cNvPr>
          <p:cNvSpPr txBox="1"/>
          <p:nvPr/>
        </p:nvSpPr>
        <p:spPr>
          <a:xfrm>
            <a:off x="3073790" y="5554705"/>
            <a:ext cx="48374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 </a:t>
            </a:r>
          </a:p>
          <a:p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True positive rate/ Sensitivity/Recall   = TP/ TP+FN</a:t>
            </a:r>
          </a:p>
          <a:p>
            <a:r>
              <a:rPr lang="en-IN" dirty="0">
                <a:latin typeface="Roboto Condensed" panose="02000000000000000000" pitchFamily="2" charset="0"/>
                <a:ea typeface="Roboto Condensed" panose="02000000000000000000" pitchFamily="2" charset="0"/>
              </a:rPr>
              <a:t>False positive rate= FP/FP+TN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C5168-625C-794B-B3C5-2CB219F16AD4}"/>
              </a:ext>
            </a:extLst>
          </p:cNvPr>
          <p:cNvSpPr txBox="1"/>
          <p:nvPr/>
        </p:nvSpPr>
        <p:spPr>
          <a:xfrm>
            <a:off x="2019883" y="917164"/>
            <a:ext cx="75947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Roboto Condensed" panose="02000000000000000000" pitchFamily="2" charset="0"/>
                <a:ea typeface="Roboto Condensed" panose="02000000000000000000" pitchFamily="2" charset="0"/>
              </a:rPr>
              <a:t>ROC curve and AUC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ROC : Performance of classification model at all classification thresholds</a:t>
            </a:r>
          </a:p>
          <a:p>
            <a:pPr algn="ctr"/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AUC: Signifies ability of model to differentiate between 0s and 1s</a:t>
            </a:r>
            <a:endParaRPr lang="en-IN" dirty="0">
              <a:latin typeface="Roboto Condensed" panose="02000000000000000000" pitchFamily="2" charset="0"/>
              <a:ea typeface="Roboto Condensed" panose="02000000000000000000" pitchFamily="2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1B545FC-B909-3E4D-AA7B-57D58417E956}"/>
              </a:ext>
            </a:extLst>
          </p:cNvPr>
          <p:cNvSpPr txBox="1"/>
          <p:nvPr/>
        </p:nvSpPr>
        <p:spPr>
          <a:xfrm>
            <a:off x="6120237" y="2609936"/>
            <a:ext cx="184731" cy="8515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spcBef>
                <a:spcPts val="600"/>
              </a:spcBef>
              <a:spcAft>
                <a:spcPts val="1000"/>
              </a:spcAft>
            </a:pPr>
            <a:endParaRPr lang="en-IN" dirty="0"/>
          </a:p>
          <a:p>
            <a:pPr lvl="0">
              <a:spcBef>
                <a:spcPts val="600"/>
              </a:spcBef>
              <a:spcAft>
                <a:spcPts val="1000"/>
              </a:spcAft>
            </a:pPr>
            <a:endParaRPr lang="en-IN" dirty="0">
              <a:solidFill>
                <a:srgbClr val="3F5378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8812317-78A4-DA47-AACB-6CF7303D5A54}"/>
              </a:ext>
            </a:extLst>
          </p:cNvPr>
          <p:cNvCxnSpPr>
            <a:cxnSpLocks/>
          </p:cNvCxnSpPr>
          <p:nvPr/>
        </p:nvCxnSpPr>
        <p:spPr>
          <a:xfrm>
            <a:off x="2813538" y="2331981"/>
            <a:ext cx="548640" cy="1720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73747F5-3F5C-654D-B0A7-F0E3920D9379}"/>
              </a:ext>
            </a:extLst>
          </p:cNvPr>
          <p:cNvSpPr txBox="1"/>
          <p:nvPr/>
        </p:nvSpPr>
        <p:spPr>
          <a:xfrm>
            <a:off x="1914332" y="2086238"/>
            <a:ext cx="922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LightGBM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9428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E61E1A-DA5E-1F40-A9A8-2D159847428D}"/>
              </a:ext>
            </a:extLst>
          </p:cNvPr>
          <p:cNvSpPr txBox="1"/>
          <p:nvPr/>
        </p:nvSpPr>
        <p:spPr>
          <a:xfrm>
            <a:off x="2785403" y="478302"/>
            <a:ext cx="62460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accent1"/>
                </a:solidFill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Why LightGBM?</a:t>
            </a:r>
            <a:endParaRPr lang="en-IN" sz="3600" b="1" dirty="0">
              <a:solidFill>
                <a:schemeClr val="accent1"/>
              </a:solidFill>
              <a:latin typeface="Arial" panose="020B0604020202020204" pitchFamily="34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pPr algn="ctr"/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30313F-A8B5-974C-AC13-8341BD291B10}"/>
              </a:ext>
            </a:extLst>
          </p:cNvPr>
          <p:cNvSpPr txBox="1"/>
          <p:nvPr/>
        </p:nvSpPr>
        <p:spPr>
          <a:xfrm>
            <a:off x="963274" y="5528651"/>
            <a:ext cx="6999040" cy="17389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Comparable train and test performances</a:t>
            </a:r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Precision, Recall, F1-Score, Accuracy and AUC are high</a:t>
            </a:r>
          </a:p>
          <a:p>
            <a:pPr marL="285750" indent="-285750">
              <a:spcBef>
                <a:spcPts val="600"/>
              </a:spcBef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Interpretable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38E81-F58D-384D-A1BF-96DDA9935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617" y="1252023"/>
            <a:ext cx="4999445" cy="417810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A3816F21-B546-EF43-90D6-4B50D7555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333" y="1252023"/>
            <a:ext cx="5459239" cy="4178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41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818151" y="332678"/>
            <a:ext cx="6639835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IMPORTANT FEATURES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276462" y="1773986"/>
            <a:ext cx="106963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23C2408-6971-6F43-9491-1BF192A22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8436" y="1269734"/>
            <a:ext cx="5698493" cy="45542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1FE8138-90E3-BC4D-916C-B0D81ADBAE89}"/>
              </a:ext>
            </a:extLst>
          </p:cNvPr>
          <p:cNvSpPr txBox="1"/>
          <p:nvPr/>
        </p:nvSpPr>
        <p:spPr>
          <a:xfrm>
            <a:off x="295422" y="1561514"/>
            <a:ext cx="4909624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From Model insights, CC_Agent_Score has the highest influence.</a:t>
            </a:r>
            <a:r>
              <a:rPr lang="en-IN" dirty="0"/>
              <a:t> It plays a significant role in the prediction task.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 second most important feature suggests that the type of payment is a critical factor.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Coupons being used for payments is a crucial factor, showing that customers’ use of coupons influences their behavior.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CC_Contacted_LY indicates that customers’ interactions with the company’s support system. It plays a significant role in influencing their behaviour.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Marital status appears to influence the outcomes in the dataset</a:t>
            </a:r>
          </a:p>
          <a:p>
            <a:r>
              <a:rPr lang="en-IN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237341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8A00EC-1454-4B44-908A-F55B1FC90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8145" y="2089053"/>
            <a:ext cx="3568898" cy="288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90F642-A167-B947-BC34-F31DAFC258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45" y="2089053"/>
            <a:ext cx="381000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4626BD7-0173-E44A-8AC3-9171B54A9B36}"/>
              </a:ext>
            </a:extLst>
          </p:cNvPr>
          <p:cNvSpPr txBox="1"/>
          <p:nvPr/>
        </p:nvSpPr>
        <p:spPr>
          <a:xfrm>
            <a:off x="964026" y="5528604"/>
            <a:ext cx="7068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Roboto Condensed" panose="02000000000000000000" pitchFamily="2" charset="0"/>
                <a:ea typeface="Roboto Condensed" panose="02000000000000000000" pitchFamily="2" charset="0"/>
              </a:rPr>
              <a:t>78% of customers have rated service as 3 or less than 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" dirty="0">
                <a:latin typeface="Roboto Condensed" panose="02000000000000000000" pitchFamily="2" charset="0"/>
                <a:ea typeface="Roboto Condensed" panose="02000000000000000000" pitchFamily="2" charset="0"/>
              </a:rPr>
              <a:t>61% of customers have rated customer care agents a score of 3 or less than 3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E1F0BB-8778-C148-AB10-1574DD91778D}"/>
              </a:ext>
            </a:extLst>
          </p:cNvPr>
          <p:cNvSpPr txBox="1"/>
          <p:nvPr/>
        </p:nvSpPr>
        <p:spPr>
          <a:xfrm>
            <a:off x="787791" y="1364566"/>
            <a:ext cx="5404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Customer care  service – Customer perspective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A01122-DBEA-0444-94AF-745C92226A55}"/>
              </a:ext>
            </a:extLst>
          </p:cNvPr>
          <p:cNvSpPr txBox="1"/>
          <p:nvPr/>
        </p:nvSpPr>
        <p:spPr>
          <a:xfrm>
            <a:off x="3347167" y="314832"/>
            <a:ext cx="54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and Recommendation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7186C60-A347-4B4D-B325-274BDEBC6B14}"/>
              </a:ext>
            </a:extLst>
          </p:cNvPr>
          <p:cNvSpPr txBox="1"/>
          <p:nvPr/>
        </p:nvSpPr>
        <p:spPr>
          <a:xfrm>
            <a:off x="8173329" y="1549232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2134D1-5C71-9441-BAC1-760AA10CEFC2}"/>
              </a:ext>
            </a:extLst>
          </p:cNvPr>
          <p:cNvSpPr txBox="1"/>
          <p:nvPr/>
        </p:nvSpPr>
        <p:spPr>
          <a:xfrm>
            <a:off x="8173330" y="2110154"/>
            <a:ext cx="31089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Conduct a </a:t>
            </a:r>
            <a:r>
              <a:rPr lang="en-IN" b="1" dirty="0"/>
              <a:t>comprehensive audit</a:t>
            </a:r>
            <a:r>
              <a:rPr lang="en-IN" dirty="0"/>
              <a:t> of the service to identify the root causes of customer dissatisfaction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Provide </a:t>
            </a:r>
            <a:r>
              <a:rPr lang="en-IN" b="1" dirty="0"/>
              <a:t>extensive training</a:t>
            </a:r>
            <a:r>
              <a:rPr lang="en-IN" dirty="0"/>
              <a:t> to customer care agents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5A6399-890B-A94A-8F88-48C36299A230}"/>
              </a:ext>
            </a:extLst>
          </p:cNvPr>
          <p:cNvSpPr txBox="1"/>
          <p:nvPr/>
        </p:nvSpPr>
        <p:spPr>
          <a:xfrm>
            <a:off x="964026" y="51592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</p:spTree>
    <p:extLst>
      <p:ext uri="{BB962C8B-B14F-4D97-AF65-F5344CB8AC3E}">
        <p14:creationId xmlns:p14="http://schemas.microsoft.com/office/powerpoint/2010/main" val="3962976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2FB5E2-6D30-FD42-966E-344DB9FC7B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32" y="1600487"/>
            <a:ext cx="6351354" cy="324957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0A9D4AA-6F85-6549-BDFD-1859C5FD44A7}"/>
              </a:ext>
            </a:extLst>
          </p:cNvPr>
          <p:cNvSpPr txBox="1"/>
          <p:nvPr/>
        </p:nvSpPr>
        <p:spPr>
          <a:xfrm>
            <a:off x="3249357" y="351691"/>
            <a:ext cx="6147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and Recommendation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002376-4919-2B4D-86A5-62B4CEDE6B85}"/>
              </a:ext>
            </a:extLst>
          </p:cNvPr>
          <p:cNvSpPr txBox="1"/>
          <p:nvPr/>
        </p:nvSpPr>
        <p:spPr>
          <a:xfrm>
            <a:off x="211014" y="5120640"/>
            <a:ext cx="633046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The proportions of 0 and 1</a:t>
            </a:r>
            <a:r>
              <a:rPr lang="en-IN" dirty="0"/>
              <a:t> vary across different payment methods. Churn category 1 has a higher proportion in COD compared to other payment methods.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b="1" dirty="0"/>
              <a:t>E-wallets, UPI, and Debit/Credit Cards</a:t>
            </a:r>
            <a:r>
              <a:rPr lang="en-IN" dirty="0"/>
              <a:t> have relatively similar distributions.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E17FC2-E033-4148-8E56-720A981292DA}"/>
              </a:ext>
            </a:extLst>
          </p:cNvPr>
          <p:cNvSpPr txBox="1"/>
          <p:nvPr/>
        </p:nvSpPr>
        <p:spPr>
          <a:xfrm>
            <a:off x="7104184" y="1710738"/>
            <a:ext cx="40771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Given its popularity, businesses should ensure a smooth and efficient COD process.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Promote E-wallets and UPI as these payment methods offer convenience and security. 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A52AA2-48DE-AA41-A730-B6B00364798B}"/>
              </a:ext>
            </a:extLst>
          </p:cNvPr>
          <p:cNvSpPr txBox="1"/>
          <p:nvPr/>
        </p:nvSpPr>
        <p:spPr>
          <a:xfrm>
            <a:off x="211014" y="4825525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578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1FD5BE-1FA9-3243-9C04-05D259F51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861" y="1156239"/>
            <a:ext cx="3644900" cy="29083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35312B-3102-E04C-9465-11421ABB36F3}"/>
              </a:ext>
            </a:extLst>
          </p:cNvPr>
          <p:cNvSpPr txBox="1"/>
          <p:nvPr/>
        </p:nvSpPr>
        <p:spPr>
          <a:xfrm>
            <a:off x="217059" y="1747218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E9BC7F-A3EB-8948-9259-789E2FAEDC2F}"/>
              </a:ext>
            </a:extLst>
          </p:cNvPr>
          <p:cNvSpPr txBox="1"/>
          <p:nvPr/>
        </p:nvSpPr>
        <p:spPr>
          <a:xfrm>
            <a:off x="217059" y="3123027"/>
            <a:ext cx="25680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4595E-CF41-9643-8F25-FEDD65A5AF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6272" y="1111789"/>
            <a:ext cx="3784600" cy="2997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CA1E3BC-B2C7-E945-8123-DFD423BF0A14}"/>
              </a:ext>
            </a:extLst>
          </p:cNvPr>
          <p:cNvSpPr txBox="1"/>
          <p:nvPr/>
        </p:nvSpPr>
        <p:spPr>
          <a:xfrm>
            <a:off x="345460" y="4826675"/>
            <a:ext cx="71323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The churned customers as shown in first boxplot have lesser cashback</a:t>
            </a:r>
          </a:p>
          <a:p>
            <a:pPr marL="171450" indent="-1714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The churned and  active customers have almost used the same number of coupons for payment</a:t>
            </a:r>
          </a:p>
          <a:p>
            <a:pPr marL="171450" indent="-171450" algn="just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The current retention programs do not seem to be focusing on the customers with higher risk of churn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F8549C-A3CE-3642-BCB3-18CAABA4FD0F}"/>
              </a:ext>
            </a:extLst>
          </p:cNvPr>
          <p:cNvSpPr txBox="1"/>
          <p:nvPr/>
        </p:nvSpPr>
        <p:spPr>
          <a:xfrm>
            <a:off x="8340872" y="1595023"/>
            <a:ext cx="3011756" cy="19236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Create a </a:t>
            </a:r>
            <a:r>
              <a:rPr lang="en-IN" sz="1700" b="1" dirty="0">
                <a:latin typeface="Arial" panose="020B0604020202020204" pitchFamily="34" charset="0"/>
                <a:cs typeface="Arial" panose="020B0604020202020204" pitchFamily="34" charset="0"/>
              </a:rPr>
              <a:t>tiered cashback system.</a:t>
            </a: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 This could increase their loyalty and engagement.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700" dirty="0">
                <a:latin typeface="Arial" panose="020B0604020202020204" pitchFamily="34" charset="0"/>
                <a:cs typeface="Arial" panose="020B0604020202020204" pitchFamily="34" charset="0"/>
              </a:rPr>
              <a:t>To maximize engagement, combine cashback offers with coupon usage</a:t>
            </a:r>
            <a:endParaRPr lang="en-US" sz="17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930A26-C53A-9147-AE86-ECDC30CB453A}"/>
              </a:ext>
            </a:extLst>
          </p:cNvPr>
          <p:cNvSpPr txBox="1"/>
          <p:nvPr/>
        </p:nvSpPr>
        <p:spPr>
          <a:xfrm>
            <a:off x="8468750" y="1225691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6CD61B-B13F-7345-A649-E911972DFD0C}"/>
              </a:ext>
            </a:extLst>
          </p:cNvPr>
          <p:cNvSpPr txBox="1"/>
          <p:nvPr/>
        </p:nvSpPr>
        <p:spPr>
          <a:xfrm>
            <a:off x="473861" y="737639"/>
            <a:ext cx="2569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" b="1" dirty="0">
                <a:latin typeface="Arial" panose="020B0604020202020204" pitchFamily="34" charset="0"/>
                <a:cs typeface="Arial" panose="020B0604020202020204" pitchFamily="34" charset="0"/>
              </a:rPr>
              <a:t>Cashback &amp; Coupons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126329-9FE6-DC4E-B606-8B3263B1E494}"/>
              </a:ext>
            </a:extLst>
          </p:cNvPr>
          <p:cNvSpPr txBox="1"/>
          <p:nvPr/>
        </p:nvSpPr>
        <p:spPr>
          <a:xfrm>
            <a:off x="3122747" y="178522"/>
            <a:ext cx="6147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and Recommendation</a:t>
            </a:r>
          </a:p>
          <a:p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4E12733-7E34-6B4D-8239-C38BA8E17B0B}"/>
              </a:ext>
            </a:extLst>
          </p:cNvPr>
          <p:cNvSpPr txBox="1"/>
          <p:nvPr/>
        </p:nvSpPr>
        <p:spPr>
          <a:xfrm>
            <a:off x="345460" y="4436972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41564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3C02ECB-EBD4-7E45-9E93-F7A14A9044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827" y="1439315"/>
            <a:ext cx="3752850" cy="28448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4550DA6-CB23-8E4E-AB9A-BC318BB08BFB}"/>
              </a:ext>
            </a:extLst>
          </p:cNvPr>
          <p:cNvSpPr/>
          <p:nvPr/>
        </p:nvSpPr>
        <p:spPr>
          <a:xfrm>
            <a:off x="722142" y="5035713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There is a peak around the 0-10 contact range, suggesting that churned customers were either not very engaged with customer care or possibly dissatisfied with minimal contacts.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dirty="0">
                <a:latin typeface="Roboto Condensed" panose="02000000000000000000" pitchFamily="2" charset="0"/>
                <a:ea typeface="Roboto Condensed" panose="02000000000000000000" pitchFamily="2" charset="0"/>
              </a:rPr>
              <a:t>31% of customers who registered complaint churned Vs 11% of customers who have not registered complaint in last year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1E006F-06F2-9144-B5F2-4F628385F829}"/>
              </a:ext>
            </a:extLst>
          </p:cNvPr>
          <p:cNvSpPr txBox="1"/>
          <p:nvPr/>
        </p:nvSpPr>
        <p:spPr>
          <a:xfrm>
            <a:off x="1219165" y="1069983"/>
            <a:ext cx="39036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Churn and Customer care Service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9F018AF-FFB2-D340-8248-3585FB221B10}"/>
              </a:ext>
            </a:extLst>
          </p:cNvPr>
          <p:cNvSpPr txBox="1"/>
          <p:nvPr/>
        </p:nvSpPr>
        <p:spPr>
          <a:xfrm>
            <a:off x="3347167" y="314832"/>
            <a:ext cx="541847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and Recommendation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707A8-47D4-D34E-9B2C-A679F9FAB83D}"/>
              </a:ext>
            </a:extLst>
          </p:cNvPr>
          <p:cNvSpPr txBox="1"/>
          <p:nvPr/>
        </p:nvSpPr>
        <p:spPr>
          <a:xfrm>
            <a:off x="7554351" y="1589649"/>
            <a:ext cx="35591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Implement automated, personalized messages or reminders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Improve Response Times and Quality of Interactions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Self-Service Platforms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dirty="0"/>
              <a:t>Retention Campaigns for At-Risk Groups. 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54E7AFBA-4C50-F74A-B219-93DE4EE7E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644" y="1589650"/>
            <a:ext cx="2687515" cy="26944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0336843-F0E3-7643-BF2F-0EE29D5D86DC}"/>
              </a:ext>
            </a:extLst>
          </p:cNvPr>
          <p:cNvSpPr txBox="1"/>
          <p:nvPr/>
        </p:nvSpPr>
        <p:spPr>
          <a:xfrm>
            <a:off x="722142" y="4653447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532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D46975-702E-8047-AA7D-2E9DA53CE3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694" y="1402568"/>
            <a:ext cx="6121986" cy="2730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976D97-73DE-2F41-8F4F-C3EAC51084E1}"/>
              </a:ext>
            </a:extLst>
          </p:cNvPr>
          <p:cNvSpPr txBox="1"/>
          <p:nvPr/>
        </p:nvSpPr>
        <p:spPr>
          <a:xfrm>
            <a:off x="492369" y="4586068"/>
            <a:ext cx="60913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Higher proportion of customers who churn have been with the company for a shorter period.</a:t>
            </a:r>
            <a:r>
              <a:rPr lang="en-US" sz="1600" b="1" i="1" dirty="0">
                <a:solidFill>
                  <a:srgbClr val="000000"/>
                </a:solidFill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Churn is highest between the tenure period 0 to 2 months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IN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N" sz="1600" dirty="0">
                <a:latin typeface="Arial" panose="020B0604020202020204" pitchFamily="34" charset="0"/>
                <a:cs typeface="Arial" panose="020B0604020202020204" pitchFamily="34" charset="0"/>
              </a:rPr>
              <a:t>A larger number of non-churn customers have been with the company for a longer duration.</a:t>
            </a: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3353DB-7B7E-0E4B-8B3E-898FE5C4C474}"/>
              </a:ext>
            </a:extLst>
          </p:cNvPr>
          <p:cNvSpPr txBox="1"/>
          <p:nvPr/>
        </p:nvSpPr>
        <p:spPr>
          <a:xfrm>
            <a:off x="6991645" y="1842867"/>
            <a:ext cx="39952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Educate and Engage early Customers by conducting </a:t>
            </a:r>
            <a:r>
              <a:rPr lang="en-IN" b="1" dirty="0"/>
              <a:t>Product Education Campaigns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Develop </a:t>
            </a:r>
            <a:r>
              <a:rPr lang="en-IN" b="1" dirty="0"/>
              <a:t>win-back campaigns</a:t>
            </a:r>
            <a:r>
              <a:rPr lang="en-IN" dirty="0"/>
              <a:t> that offer them exclusive deals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Implement </a:t>
            </a:r>
            <a:r>
              <a:rPr lang="en-IN" b="1" dirty="0"/>
              <a:t>automated check-ins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EF080-2262-6540-B668-327B09E1E2E8}"/>
              </a:ext>
            </a:extLst>
          </p:cNvPr>
          <p:cNvSpPr txBox="1"/>
          <p:nvPr/>
        </p:nvSpPr>
        <p:spPr>
          <a:xfrm>
            <a:off x="3122747" y="178522"/>
            <a:ext cx="6147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and Recommendation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6E5880A-F21C-8949-BACE-5562BD87E776}"/>
              </a:ext>
            </a:extLst>
          </p:cNvPr>
          <p:cNvSpPr txBox="1"/>
          <p:nvPr/>
        </p:nvSpPr>
        <p:spPr>
          <a:xfrm>
            <a:off x="492369" y="4216736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29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3935031-274B-0644-A19F-F1543B904441}"/>
              </a:ext>
            </a:extLst>
          </p:cNvPr>
          <p:cNvSpPr txBox="1"/>
          <p:nvPr/>
        </p:nvSpPr>
        <p:spPr>
          <a:xfrm>
            <a:off x="716991" y="674557"/>
            <a:ext cx="99384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DD38AE-0FD8-7540-A407-F7A45E694844}"/>
              </a:ext>
            </a:extLst>
          </p:cNvPr>
          <p:cNvSpPr txBox="1"/>
          <p:nvPr/>
        </p:nvSpPr>
        <p:spPr>
          <a:xfrm>
            <a:off x="854439" y="2098623"/>
            <a:ext cx="917398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dirty="0"/>
              <a:t>A DTH provider is facing a lot of competition in the current market and it has become a challenge to retain the existing customers in the current situation. Hence, the company wants to develop a model through which they can do churn prediction of the accounts and provide segmented offers to the potential churners. In this company, account churn is a major thing because 1 account can have multiple customers. hence by losing one account the company might be losing more than one customer. </a:t>
            </a:r>
          </a:p>
          <a:p>
            <a:pPr algn="just"/>
            <a:endParaRPr lang="en-IN" b="1" dirty="0"/>
          </a:p>
          <a:p>
            <a:pPr algn="just"/>
            <a:r>
              <a:rPr lang="en-IN" b="1" dirty="0"/>
              <a:t>Task</a:t>
            </a:r>
            <a:r>
              <a:rPr lang="en-IN" dirty="0"/>
              <a:t>:</a:t>
            </a:r>
          </a:p>
          <a:p>
            <a:pPr algn="just"/>
            <a:r>
              <a:rPr lang="en-IN" dirty="0"/>
              <a:t>You have been assigned to develop a churn prediction model for this company and provide business recommendations on the campaign. Your campaign suggestion should be unique and be very clear on the campaign offer.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290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3AD5CF47-4253-DF4A-844C-9B024B358D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304" y="2126315"/>
            <a:ext cx="4892189" cy="2543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6">
            <a:extLst>
              <a:ext uri="{FF2B5EF4-FFF2-40B4-BE49-F238E27FC236}">
                <a16:creationId xmlns:a16="http://schemas.microsoft.com/office/drawing/2014/main" id="{AF8AD9B7-3C73-4941-8E3A-C21AE50EE6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8144" y="2126315"/>
            <a:ext cx="2175586" cy="2425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094E07-EA76-9348-9F64-3CE25F95C14E}"/>
              </a:ext>
            </a:extLst>
          </p:cNvPr>
          <p:cNvSpPr txBox="1"/>
          <p:nvPr/>
        </p:nvSpPr>
        <p:spPr>
          <a:xfrm>
            <a:off x="5233998" y="1664650"/>
            <a:ext cx="28838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Revenue &gt; = 7 : High revenue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Revenue &lt; 7 : Low revenue</a:t>
            </a:r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2040EC1-4E31-954E-9865-DCE63A402231}"/>
              </a:ext>
            </a:extLst>
          </p:cNvPr>
          <p:cNvSpPr/>
          <p:nvPr/>
        </p:nvSpPr>
        <p:spPr>
          <a:xfrm>
            <a:off x="579936" y="5257100"/>
            <a:ext cx="6096000" cy="1600438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sz="1600" dirty="0"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More proportion of high revenue customers are leaving compared to less revenue customers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" sz="1600" dirty="0"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The % churn of customers in higher revenue group, for revenue &gt;=7 per month is higher than low revenue group customers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35D7D-1772-5A4B-8D0D-3C519F8BC5E4}"/>
              </a:ext>
            </a:extLst>
          </p:cNvPr>
          <p:cNvSpPr txBox="1"/>
          <p:nvPr/>
        </p:nvSpPr>
        <p:spPr>
          <a:xfrm>
            <a:off x="7923381" y="2492283"/>
            <a:ext cx="33762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Identify and Address Pain Points for High-Revenue Customers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Conduct </a:t>
            </a:r>
            <a:r>
              <a:rPr lang="en-IN" b="1" dirty="0"/>
              <a:t>exit interviews or surveys</a:t>
            </a:r>
            <a:r>
              <a:rPr lang="en-IN" dirty="0"/>
              <a:t>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F3AC19-8E20-C34F-A69A-3AB0F1A5B82F}"/>
              </a:ext>
            </a:extLst>
          </p:cNvPr>
          <p:cNvSpPr txBox="1"/>
          <p:nvPr/>
        </p:nvSpPr>
        <p:spPr>
          <a:xfrm>
            <a:off x="7923381" y="2126315"/>
            <a:ext cx="224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Recommendations</a:t>
            </a:r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002AF3F-7EB3-1943-9ED9-1FA24993A85A}"/>
              </a:ext>
            </a:extLst>
          </p:cNvPr>
          <p:cNvSpPr txBox="1"/>
          <p:nvPr/>
        </p:nvSpPr>
        <p:spPr>
          <a:xfrm>
            <a:off x="2982398" y="498463"/>
            <a:ext cx="614783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 and Recommendation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232EAB-76D4-A64B-99A6-812BB1B00BA5}"/>
              </a:ext>
            </a:extLst>
          </p:cNvPr>
          <p:cNvSpPr txBox="1"/>
          <p:nvPr/>
        </p:nvSpPr>
        <p:spPr>
          <a:xfrm>
            <a:off x="647114" y="4811151"/>
            <a:ext cx="10695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407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1C19C7C-CA7D-BC4D-99D1-90BF15592651}"/>
              </a:ext>
            </a:extLst>
          </p:cNvPr>
          <p:cNvSpPr txBox="1"/>
          <p:nvPr/>
        </p:nvSpPr>
        <p:spPr>
          <a:xfrm>
            <a:off x="4346917" y="2813539"/>
            <a:ext cx="300755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309027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432060" y="917294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Business Problem Understanding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4B8933-F44C-374A-B677-D79AD8184284}"/>
              </a:ext>
            </a:extLst>
          </p:cNvPr>
          <p:cNvSpPr txBox="1"/>
          <p:nvPr/>
        </p:nvSpPr>
        <p:spPr>
          <a:xfrm>
            <a:off x="345850" y="1805062"/>
            <a:ext cx="10073466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DTH provider faces heavy competition resulting in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customer churn</a:t>
            </a:r>
          </a:p>
          <a:p>
            <a:pPr marL="419100" lvl="0" indent="-342900"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Loss of customers implies Loss of Revenue</a:t>
            </a:r>
          </a:p>
          <a:p>
            <a:pPr marL="419100" lvl="0" indent="-3429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Huge initial cost /customer &amp; fixed content fee to broadcasters impacts profits</a:t>
            </a:r>
          </a:p>
          <a:p>
            <a:pPr marL="419100" lvl="0" indent="-3429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Customer acquisition cost = 5 to 6 times customer retention cost</a:t>
            </a:r>
          </a:p>
          <a:p>
            <a:pPr marL="419100" lvl="0" indent="-3429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Success rate of selling any new product or services to existing Customer is at 60-70% whereas to new customer is at 5-20%</a:t>
            </a:r>
            <a:r>
              <a:rPr lang="en-IN" dirty="0"/>
              <a:t> 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9100" lvl="0" indent="-3429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Increasing customer retention by 5% increases profits from 25-95%</a:t>
            </a:r>
          </a:p>
          <a:p>
            <a:pPr marL="419100" lvl="0" indent="-3429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5 U.S. companies lose $136.8 billion per year due to avoidable consumer churning.</a:t>
            </a:r>
          </a:p>
          <a:p>
            <a:pPr marL="419100" lvl="0" indent="-342900">
              <a:spcBef>
                <a:spcPts val="1000"/>
              </a:spcBef>
              <a:buSzPts val="2400"/>
              <a:buFont typeface="Arial" panose="020B0604020202020204" pitchFamily="34" charset="0"/>
              <a:buChar char="•"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5400" indent="0">
              <a:buNone/>
            </a:pP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95403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1252178" y="182776"/>
            <a:ext cx="9327879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pPr algn="ctr"/>
            <a:r>
              <a:rPr lang="en" sz="40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KEY INFORMATION ABOUT DATA</a:t>
            </a:r>
            <a:endParaRPr lang="en-US" sz="4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3A709790-97FE-3D43-8C4F-C21E3E9426F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5393020"/>
              </p:ext>
            </p:extLst>
          </p:nvPr>
        </p:nvGraphicFramePr>
        <p:xfrm>
          <a:off x="799663" y="890662"/>
          <a:ext cx="9956569" cy="277016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83D89426-4759-7242-9DD4-DB0E1724D41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174698"/>
              </p:ext>
            </p:extLst>
          </p:nvPr>
        </p:nvGraphicFramePr>
        <p:xfrm>
          <a:off x="799663" y="3660822"/>
          <a:ext cx="9956569" cy="3028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784720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77A35B-9523-A744-934F-24F596450B7B}"/>
              </a:ext>
            </a:extLst>
          </p:cNvPr>
          <p:cNvSpPr txBox="1"/>
          <p:nvPr/>
        </p:nvSpPr>
        <p:spPr>
          <a:xfrm>
            <a:off x="2143593" y="329783"/>
            <a:ext cx="721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4C74B3-976B-824F-BD87-DC733298A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350" y="914558"/>
            <a:ext cx="3998112" cy="2952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5BFD75-79A9-8C49-94C8-FCBA151CB0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0340" y="818667"/>
            <a:ext cx="3376423" cy="31044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A099FB2-BF33-FC49-8282-03DC7C08FE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5990" y="819412"/>
            <a:ext cx="3848100" cy="304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F31B0C1-2BEF-1340-80EC-B8F429C55C3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0362" y="3867412"/>
            <a:ext cx="3733800" cy="28956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0240A5-59C2-D04D-9A89-94A5EA2AD36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04162" y="3924300"/>
            <a:ext cx="3759200" cy="29337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EB8280-7F79-DE4A-8D8C-64595A2EAD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778720" y="4019288"/>
            <a:ext cx="3595370" cy="289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887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640EC3-3A51-9F4B-B887-8391BFB1AC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32644"/>
            <a:ext cx="3961047" cy="3086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BAB082-5FE2-1C45-A2B4-F65EDD5450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7377" y="796144"/>
            <a:ext cx="3822700" cy="2959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36DBE7D-BA02-1A4B-A059-4ECA6B0ED20F}"/>
              </a:ext>
            </a:extLst>
          </p:cNvPr>
          <p:cNvSpPr txBox="1"/>
          <p:nvPr/>
        </p:nvSpPr>
        <p:spPr>
          <a:xfrm>
            <a:off x="2143593" y="329783"/>
            <a:ext cx="721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3200" b="1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CABFF30-7C9C-374D-9BFD-298220D81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60077" y="846999"/>
            <a:ext cx="3708400" cy="29337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D381DD1-5C6D-8546-85D9-9C28FF67E2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512" y="3860800"/>
            <a:ext cx="3822700" cy="29972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83A57B1-F4DA-4B47-9A0A-B8B8668E2C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85613" y="3751984"/>
            <a:ext cx="3926227" cy="30291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1B3A45-72CD-9C42-B57E-31C91DAF06A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0147" y="3755244"/>
            <a:ext cx="3688961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436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6C7A77-F676-3E4F-8A5A-751DFB5E2386}"/>
              </a:ext>
            </a:extLst>
          </p:cNvPr>
          <p:cNvSpPr txBox="1"/>
          <p:nvPr/>
        </p:nvSpPr>
        <p:spPr>
          <a:xfrm>
            <a:off x="2143593" y="329783"/>
            <a:ext cx="72102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EXPLORATORY DATA ANALYSIS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6E3893-8979-CE47-ADB1-EB5C374C16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891" y="914558"/>
            <a:ext cx="3497372" cy="33338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63B2943-280B-2E4D-BD7E-F74DBE4A1D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263" y="889881"/>
            <a:ext cx="3708400" cy="335856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BBE5D94-F4D1-2247-9D9A-813632BBB3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6765" y="3975900"/>
            <a:ext cx="3568898" cy="28821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D77F66A-18DB-724E-B60A-195AF6DE75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32383" y="914559"/>
            <a:ext cx="3531680" cy="3061342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07D2749-40F6-AB48-A4B8-8995828A14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95165" y="3836922"/>
            <a:ext cx="3657798" cy="30210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0F8700-2912-644B-8100-748A794A8B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9165" y="3982970"/>
            <a:ext cx="3568898" cy="28821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0F5EDF-3FFF-6C4F-A61B-4C594F55E4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245" y="4093698"/>
            <a:ext cx="3776418" cy="2764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21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02C64F-B802-E343-B318-70D330A9A3FE}"/>
              </a:ext>
            </a:extLst>
          </p:cNvPr>
          <p:cNvSpPr/>
          <p:nvPr/>
        </p:nvSpPr>
        <p:spPr>
          <a:xfrm>
            <a:off x="2111875" y="-71749"/>
            <a:ext cx="9116863" cy="707886"/>
          </a:xfrm>
          <a:prstGeom prst="rect">
            <a:avLst/>
          </a:prstGeom>
        </p:spPr>
        <p:txBody>
          <a:bodyPr wrap="square" anchor="t">
            <a:spAutoFit/>
          </a:bodyPr>
          <a:lstStyle/>
          <a:p>
            <a:r>
              <a:rPr lang="en-US" sz="4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A2BBB34-2883-154B-B588-CD7BD235E055}"/>
              </a:ext>
            </a:extLst>
          </p:cNvPr>
          <p:cNvSpPr/>
          <p:nvPr/>
        </p:nvSpPr>
        <p:spPr>
          <a:xfrm>
            <a:off x="1557342" y="4938444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89D5F40-FD28-F442-905F-E871742D5041}"/>
              </a:ext>
            </a:extLst>
          </p:cNvPr>
          <p:cNvSpPr/>
          <p:nvPr/>
        </p:nvSpPr>
        <p:spPr>
          <a:xfrm>
            <a:off x="4855718" y="4938444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5C271A9-F358-E84C-AB5F-3C1ABFF6C8AA}"/>
              </a:ext>
            </a:extLst>
          </p:cNvPr>
          <p:cNvSpPr/>
          <p:nvPr/>
        </p:nvSpPr>
        <p:spPr>
          <a:xfrm>
            <a:off x="1557342" y="4938444"/>
            <a:ext cx="1019742" cy="10197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74F640D8-D0F6-EC47-855E-9A967AF3F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5246651"/>
              </p:ext>
            </p:extLst>
          </p:nvPr>
        </p:nvGraphicFramePr>
        <p:xfrm>
          <a:off x="632051" y="539519"/>
          <a:ext cx="1479824" cy="59164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2" name="Rectangle: Rounded Corners 13">
            <a:extLst>
              <a:ext uri="{FF2B5EF4-FFF2-40B4-BE49-F238E27FC236}">
                <a16:creationId xmlns:a16="http://schemas.microsoft.com/office/drawing/2014/main" id="{02373893-2525-D544-B028-C12C88D57052}"/>
              </a:ext>
            </a:extLst>
          </p:cNvPr>
          <p:cNvSpPr/>
          <p:nvPr/>
        </p:nvSpPr>
        <p:spPr>
          <a:xfrm>
            <a:off x="2510131" y="570735"/>
            <a:ext cx="8533017" cy="95049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The dataset has been cleaned to address any anomalies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solidFill>
                  <a:schemeClr val="bg1"/>
                </a:solidFill>
              </a:rPr>
              <a:t>Appropriate methods were applied for handling null values, outlier treatment, and correcting incorrect data type mappings.</a:t>
            </a:r>
          </a:p>
        </p:txBody>
      </p:sp>
      <p:sp>
        <p:nvSpPr>
          <p:cNvPr id="14" name="Rectangle: Rounded Corners 14">
            <a:extLst>
              <a:ext uri="{FF2B5EF4-FFF2-40B4-BE49-F238E27FC236}">
                <a16:creationId xmlns:a16="http://schemas.microsoft.com/office/drawing/2014/main" id="{CEB3672F-9C08-BD42-90A4-F6B3B6D52CCE}"/>
              </a:ext>
            </a:extLst>
          </p:cNvPr>
          <p:cNvSpPr/>
          <p:nvPr/>
        </p:nvSpPr>
        <p:spPr>
          <a:xfrm>
            <a:off x="2577085" y="1712844"/>
            <a:ext cx="8466064" cy="661881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Roboto Condensed" panose="02000000000000000000" pitchFamily="2" charset="0"/>
                <a:ea typeface="Roboto Condensed" panose="02000000000000000000" pitchFamily="2" charset="0"/>
              </a:rPr>
              <a:t>Performed univariate, bivariate </a:t>
            </a:r>
            <a:r>
              <a:rPr lang="en-US" dirty="0"/>
              <a:t>and multivariate analysis</a:t>
            </a:r>
          </a:p>
        </p:txBody>
      </p:sp>
      <p:sp>
        <p:nvSpPr>
          <p:cNvPr id="15" name="Rectangle: Rounded Corners 16">
            <a:extLst>
              <a:ext uri="{FF2B5EF4-FFF2-40B4-BE49-F238E27FC236}">
                <a16:creationId xmlns:a16="http://schemas.microsoft.com/office/drawing/2014/main" id="{64380BD7-3A46-1148-9B81-4D05EB2E0903}"/>
              </a:ext>
            </a:extLst>
          </p:cNvPr>
          <p:cNvSpPr/>
          <p:nvPr/>
        </p:nvSpPr>
        <p:spPr>
          <a:xfrm>
            <a:off x="2577085" y="2566342"/>
            <a:ext cx="8466063" cy="761924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All categorical columns were encoded using a Label Encoder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Features are scaled using MinMax Scalar.</a:t>
            </a:r>
            <a:endParaRPr lang="en-IN" dirty="0"/>
          </a:p>
        </p:txBody>
      </p:sp>
      <p:sp>
        <p:nvSpPr>
          <p:cNvPr id="17" name="Rectangle: Rounded Corners 17">
            <a:extLst>
              <a:ext uri="{FF2B5EF4-FFF2-40B4-BE49-F238E27FC236}">
                <a16:creationId xmlns:a16="http://schemas.microsoft.com/office/drawing/2014/main" id="{AAB3E9EC-A562-554C-8AE7-AB6894FA6EAF}"/>
              </a:ext>
            </a:extLst>
          </p:cNvPr>
          <p:cNvSpPr/>
          <p:nvPr/>
        </p:nvSpPr>
        <p:spPr>
          <a:xfrm>
            <a:off x="2577085" y="3724913"/>
            <a:ext cx="8466063" cy="464585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Train – Test split is done using the 70 : 30 ratio.</a:t>
            </a:r>
            <a:endParaRPr lang="en-IN" dirty="0"/>
          </a:p>
        </p:txBody>
      </p:sp>
      <p:sp>
        <p:nvSpPr>
          <p:cNvPr id="18" name="Rectangle: Rounded Corners 23">
            <a:extLst>
              <a:ext uri="{FF2B5EF4-FFF2-40B4-BE49-F238E27FC236}">
                <a16:creationId xmlns:a16="http://schemas.microsoft.com/office/drawing/2014/main" id="{442618CC-01E1-6046-94E0-C3C0BE465B9E}"/>
              </a:ext>
            </a:extLst>
          </p:cNvPr>
          <p:cNvSpPr/>
          <p:nvPr/>
        </p:nvSpPr>
        <p:spPr>
          <a:xfrm>
            <a:off x="2577084" y="4361361"/>
            <a:ext cx="8466062" cy="950493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b="1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U</a:t>
            </a:r>
            <a:r>
              <a:rPr lang="en-US" sz="18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sed SMOTE technique for balancing the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8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Here, </a:t>
            </a:r>
            <a:r>
              <a:rPr lang="en-US" sz="1800" b="1" i="0" u="none" strike="noStrike" baseline="0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</a:rPr>
              <a:t>synthetically generated data points corresponding to minority class are injected into the datasets. </a:t>
            </a:r>
            <a:endParaRPr lang="en-US" sz="1800" b="0" i="0" u="none" strike="noStrike" baseline="0" dirty="0">
              <a:solidFill>
                <a:schemeClr val="bg1">
                  <a:lumMod val="95000"/>
                </a:schemeClr>
              </a:solidFill>
              <a:latin typeface="Calibri" panose="020F0502020204030204" pitchFamily="34" charset="0"/>
            </a:endParaRPr>
          </a:p>
        </p:txBody>
      </p:sp>
      <p:sp>
        <p:nvSpPr>
          <p:cNvPr id="19" name="Rectangle: Rounded Corners 24">
            <a:extLst>
              <a:ext uri="{FF2B5EF4-FFF2-40B4-BE49-F238E27FC236}">
                <a16:creationId xmlns:a16="http://schemas.microsoft.com/office/drawing/2014/main" id="{A8BEBCC5-7340-D84F-B0FC-922622CBB8A0}"/>
              </a:ext>
            </a:extLst>
          </p:cNvPr>
          <p:cNvSpPr/>
          <p:nvPr/>
        </p:nvSpPr>
        <p:spPr>
          <a:xfrm>
            <a:off x="2510131" y="5716009"/>
            <a:ext cx="8533015" cy="739972"/>
          </a:xfrm>
          <a:prstGeom prst="roundRect">
            <a:avLst/>
          </a:prstGeom>
          <a:solidFill>
            <a:schemeClr val="tx2">
              <a:lumMod val="7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Built various models and checked Performance metrics against the Test data.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/>
              <a:t>Done Hyper-parameter Tuning to get Better Accuracy and Generalized models.</a:t>
            </a:r>
          </a:p>
        </p:txBody>
      </p:sp>
    </p:spTree>
    <p:extLst>
      <p:ext uri="{BB962C8B-B14F-4D97-AF65-F5344CB8AC3E}">
        <p14:creationId xmlns:p14="http://schemas.microsoft.com/office/powerpoint/2010/main" val="5326951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DFA591-D63F-E144-8454-77CFB6EA7899}"/>
              </a:ext>
            </a:extLst>
          </p:cNvPr>
          <p:cNvSpPr txBox="1"/>
          <p:nvPr/>
        </p:nvSpPr>
        <p:spPr>
          <a:xfrm>
            <a:off x="2338466" y="449705"/>
            <a:ext cx="69554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Modelling Approach Used &amp; Why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B5FF86-51EC-6F45-B3DF-197A660D5A82}"/>
              </a:ext>
            </a:extLst>
          </p:cNvPr>
          <p:cNvSpPr txBox="1"/>
          <p:nvPr/>
        </p:nvSpPr>
        <p:spPr>
          <a:xfrm>
            <a:off x="542932" y="1319134"/>
            <a:ext cx="1014505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Feature Selection</a:t>
            </a: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Variance Inflation Factor is used to select the Important features using the VIF value.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Dropped the features with VIF &gt; 5. 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Models Built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Logistic Regression, LDA, KNN, Naïve Bayes, Random Forest, Bagging Classifier, Ada Boost,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XG Boost Classifier, Light GBM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Model evaluation criteria </a:t>
            </a:r>
            <a:r>
              <a:rPr lang="en-US" dirty="0"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–Good fit, Interpretable, </a:t>
            </a:r>
            <a:r>
              <a:rPr lang="en-US" b="1" dirty="0"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Recall for 1s </a:t>
            </a:r>
            <a:r>
              <a:rPr lang="en-US" dirty="0"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,F1score, Precision.</a:t>
            </a:r>
          </a:p>
          <a:p>
            <a:endParaRPr lang="en-US" dirty="0">
              <a:latin typeface="Arial" panose="020B0604020202020204" pitchFamily="34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r>
              <a:rPr lang="en-US" b="1" dirty="0"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Model Selection - </a:t>
            </a:r>
            <a:r>
              <a:rPr lang="en-US" dirty="0">
                <a:latin typeface="Arial" panose="020B0604020202020204" pitchFamily="34" charset="0"/>
                <a:ea typeface="Roboto Condensed" panose="02000000000000000000" pitchFamily="2" charset="0"/>
                <a:cs typeface="Arial" panose="020B0604020202020204" pitchFamily="34" charset="0"/>
              </a:rPr>
              <a:t>Best model is selected based on the Performance Metrics</a:t>
            </a:r>
            <a:endParaRPr lang="en-IN" dirty="0">
              <a:latin typeface="Arial" panose="020B0604020202020204" pitchFamily="34" charset="0"/>
              <a:ea typeface="Roboto Condensed" panose="02000000000000000000" pitchFamily="2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IN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76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</TotalTime>
  <Words>1918</Words>
  <Application>Microsoft Macintosh PowerPoint</Application>
  <PresentationFormat>Widescreen</PresentationFormat>
  <Paragraphs>656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Arial</vt:lpstr>
      <vt:lpstr>Calibri</vt:lpstr>
      <vt:lpstr>Calibri Light</vt:lpstr>
      <vt:lpstr>Roboto Condensed</vt:lpstr>
      <vt:lpstr>Roboto Condensed Light</vt:lpstr>
      <vt:lpstr>Times New Roman</vt:lpstr>
      <vt:lpstr>Wingdings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P</dc:creator>
  <cp:lastModifiedBy>Microsoft Office User</cp:lastModifiedBy>
  <cp:revision>123</cp:revision>
  <dcterms:created xsi:type="dcterms:W3CDTF">2019-12-31T09:37:22Z</dcterms:created>
  <dcterms:modified xsi:type="dcterms:W3CDTF">2024-09-06T16:16:42Z</dcterms:modified>
</cp:coreProperties>
</file>