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1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700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4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0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4739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651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4963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0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781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989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3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76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0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2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13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8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23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  <p:sldLayoutId id="2147484123" r:id="rId12"/>
    <p:sldLayoutId id="2147484124" r:id="rId13"/>
    <p:sldLayoutId id="2147484125" r:id="rId14"/>
    <p:sldLayoutId id="2147484126" r:id="rId15"/>
    <p:sldLayoutId id="21474841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9416" y="521550"/>
            <a:ext cx="738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 b="1"/>
            </a:pPr>
            <a:r>
              <a:rPr lang="en-IN" sz="320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PROJECT INTRODUCTION</a:t>
            </a:r>
            <a:endParaRPr lang="en-IN" sz="3200" dirty="0">
              <a:ln w="0"/>
              <a:solidFill>
                <a:schemeClr val="accent1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7588" y="1097280"/>
            <a:ext cx="83574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  <a:p>
            <a:pPr marL="144000" indent="-252000">
              <a:buFont typeface="Arial" panose="020B0604020202020204" pitchFamily="34" charset="0"/>
              <a:buChar char="•"/>
              <a:defRPr sz="1600"/>
            </a:pPr>
            <a:r>
              <a:rPr sz="2400" dirty="0"/>
              <a:t>Task 4 of the Data Analyst Internship focuses on building an interactive business dashboard</a:t>
            </a:r>
            <a:r>
              <a:rPr sz="2400" dirty="0"/>
              <a:t>.</a:t>
            </a:r>
            <a:endParaRPr lang="en-IN" sz="2400" dirty="0"/>
          </a:p>
          <a:p>
            <a:pPr marL="144000" indent="-252000">
              <a:buFont typeface="Arial" panose="020B0604020202020204" pitchFamily="34" charset="0"/>
              <a:buChar char="•"/>
              <a:defRPr sz="1600"/>
            </a:pPr>
            <a:endParaRPr sz="2400" dirty="0"/>
          </a:p>
          <a:p>
            <a:pPr marL="144000" indent="-252000">
              <a:buFont typeface="Arial" panose="020B0604020202020204" pitchFamily="34" charset="0"/>
              <a:buChar char="•"/>
              <a:defRPr sz="1600"/>
            </a:pPr>
            <a:r>
              <a:rPr sz="2400" dirty="0"/>
              <a:t>Objective: Analyze sales and profit performance using visual KPIs, trends, and filters</a:t>
            </a:r>
            <a:r>
              <a:rPr sz="2400" dirty="0"/>
              <a:t>.</a:t>
            </a:r>
            <a:endParaRPr lang="en-IN" sz="2400" dirty="0"/>
          </a:p>
          <a:p>
            <a:pPr marL="144000" indent="-252000">
              <a:buFont typeface="Arial" panose="020B0604020202020204" pitchFamily="34" charset="0"/>
              <a:buChar char="•"/>
              <a:defRPr sz="1600"/>
            </a:pPr>
            <a:endParaRPr lang="en-US" sz="2400" dirty="0" smtClean="0"/>
          </a:p>
          <a:p>
            <a:pPr marL="144000" indent="-252000">
              <a:buFont typeface="Arial" panose="020B0604020202020204" pitchFamily="34" charset="0"/>
              <a:buChar char="•"/>
              <a:defRPr sz="1600"/>
            </a:pPr>
            <a:r>
              <a:rPr sz="2400" dirty="0" smtClean="0"/>
              <a:t>Dataset </a:t>
            </a:r>
            <a:r>
              <a:rPr sz="2400" dirty="0"/>
              <a:t>Used: Superstore Sales Dataset (CSV </a:t>
            </a:r>
            <a:r>
              <a:rPr sz="2400" dirty="0"/>
              <a:t>format</a:t>
            </a:r>
            <a:r>
              <a:rPr sz="2400" dirty="0" smtClean="0"/>
              <a:t>)</a:t>
            </a:r>
            <a:endParaRPr lang="en-US" sz="2400" dirty="0" smtClean="0"/>
          </a:p>
          <a:p>
            <a:pPr>
              <a:defRPr sz="1600"/>
            </a:pPr>
            <a:endParaRPr sz="2400" dirty="0"/>
          </a:p>
          <a:p>
            <a:pPr marL="144000" indent="-252000">
              <a:buFont typeface="Arial" panose="020B0604020202020204" pitchFamily="34" charset="0"/>
              <a:buChar char="•"/>
              <a:defRPr sz="1600"/>
            </a:pPr>
            <a:r>
              <a:rPr sz="2400" dirty="0"/>
              <a:t>Tool: Microsoft Power BI (Free version</a:t>
            </a:r>
            <a:r>
              <a:rPr sz="2400" dirty="0" smtClean="0"/>
              <a:t>).</a:t>
            </a:r>
            <a:endParaRPr lang="en-US" sz="2400" dirty="0" smtClean="0"/>
          </a:p>
          <a:p>
            <a:pPr>
              <a:defRPr sz="1600"/>
            </a:pP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  <a:defRPr sz="1600"/>
            </a:pPr>
            <a:r>
              <a:rPr sz="2400" dirty="0" smtClean="0"/>
              <a:t>This </a:t>
            </a:r>
            <a:r>
              <a:rPr sz="2400" dirty="0"/>
              <a:t>project emphasizes real-time insights for stakeholders and managers.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55396" y="757574"/>
            <a:ext cx="460696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DASHBOARD OVERVIEW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407" y="1371601"/>
            <a:ext cx="8613060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1600"/>
            </a:pPr>
            <a:r>
              <a:rPr sz="2400" dirty="0"/>
              <a:t>The dashboard visualizes key business metrics including sales, profit, and regional performance.</a:t>
            </a:r>
          </a:p>
          <a:p>
            <a:pPr marL="342900" indent="-342900">
              <a:buFont typeface="Arial" panose="020B0604020202020204" pitchFamily="34" charset="0"/>
              <a:buChar char="•"/>
              <a:defRPr sz="1600"/>
            </a:pPr>
            <a:r>
              <a:rPr sz="2400" dirty="0"/>
              <a:t>Slicers enable interactive filtering by Region, Category, and Date.</a:t>
            </a:r>
          </a:p>
          <a:p>
            <a:pPr marL="342900" indent="-342900">
              <a:buFont typeface="Arial" panose="020B0604020202020204" pitchFamily="34" charset="0"/>
              <a:buChar char="•"/>
              <a:defRPr sz="1600"/>
            </a:pPr>
            <a:r>
              <a:rPr sz="2400" dirty="0"/>
              <a:t>Professional layout using cards, charts, and tables with consistent formatting.</a:t>
            </a:r>
          </a:p>
          <a:p>
            <a:pPr marL="342900" indent="-342900">
              <a:buFont typeface="Arial" panose="020B0604020202020204" pitchFamily="34" charset="0"/>
              <a:buChar char="•"/>
              <a:defRPr sz="1600"/>
            </a:pPr>
            <a:r>
              <a:rPr sz="2400" dirty="0"/>
              <a:t>Insights are clearly marked to support quick business decision-making.</a:t>
            </a:r>
          </a:p>
          <a:p>
            <a:pPr marL="342900" indent="-342900">
              <a:buFont typeface="Arial" panose="020B0604020202020204" pitchFamily="34" charset="0"/>
              <a:buChar char="•"/>
              <a:defRPr sz="1600"/>
            </a:pPr>
            <a:r>
              <a:rPr sz="2400" dirty="0"/>
              <a:t>Textboxes and buttons are used to enhance clarity and navigation.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02" y="647482"/>
            <a:ext cx="8818620" cy="497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1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845169" y="674494"/>
            <a:ext cx="692850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KPIS AND MEASURES IMPLEMENTED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2219" y="1490571"/>
            <a:ext cx="811836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/>
            </a:pPr>
            <a:r>
              <a:rPr lang="en-IN" sz="2400" dirty="0"/>
              <a:t>1. Total Sales (Card visual using DAX):</a:t>
            </a:r>
          </a:p>
          <a:p>
            <a:pPr>
              <a:defRPr sz="1600"/>
            </a:pPr>
            <a:r>
              <a:rPr lang="en-IN" sz="2400" dirty="0"/>
              <a:t>   Positive Sales = ABS(SUM('</a:t>
            </a:r>
            <a:r>
              <a:rPr lang="en-IN" sz="2400" dirty="0" err="1"/>
              <a:t>Superstore_Dataset</a:t>
            </a:r>
            <a:r>
              <a:rPr lang="en-IN" sz="2400" dirty="0"/>
              <a:t>'[Sales]))</a:t>
            </a:r>
          </a:p>
          <a:p>
            <a:pPr>
              <a:defRPr sz="1600"/>
            </a:pPr>
            <a:r>
              <a:rPr lang="en-IN" sz="2400" dirty="0"/>
              <a:t>2. Total Profit (Card visual using DAX):</a:t>
            </a:r>
          </a:p>
          <a:p>
            <a:pPr>
              <a:defRPr sz="1600"/>
            </a:pPr>
            <a:r>
              <a:rPr lang="en-IN" sz="2400" dirty="0"/>
              <a:t>   Positive Profit = ABS(SUM('</a:t>
            </a:r>
            <a:r>
              <a:rPr lang="en-IN" sz="2400" dirty="0" err="1"/>
              <a:t>Superstore_Dataset</a:t>
            </a:r>
            <a:r>
              <a:rPr lang="en-IN" sz="2400" dirty="0"/>
              <a:t>'[Profit]))</a:t>
            </a:r>
          </a:p>
          <a:p>
            <a:pPr>
              <a:defRPr sz="1600"/>
            </a:pPr>
            <a:r>
              <a:rPr lang="en-IN" sz="2400" dirty="0"/>
              <a:t>3. Profit Margin (Card visual using DAX):</a:t>
            </a:r>
          </a:p>
          <a:p>
            <a:pPr>
              <a:defRPr sz="1600"/>
            </a:pPr>
            <a:r>
              <a:rPr lang="en-IN" sz="2400" dirty="0"/>
              <a:t>  </a:t>
            </a:r>
            <a:r>
              <a:rPr lang="en-IN" sz="2400" dirty="0"/>
              <a:t>         </a:t>
            </a:r>
            <a:r>
              <a:rPr lang="en-IN" sz="2400" dirty="0"/>
              <a:t>Positive Profit Margin =       </a:t>
            </a:r>
          </a:p>
          <a:p>
            <a:pPr algn="ctr">
              <a:defRPr sz="1600"/>
            </a:pPr>
            <a:r>
              <a:rPr lang="en-IN" sz="2400" dirty="0"/>
              <a:t>         </a:t>
            </a:r>
            <a:r>
              <a:rPr lang="en-IN" sz="2400" dirty="0"/>
              <a:t>DIVIDE(ABS(SUM</a:t>
            </a:r>
            <a:r>
              <a:rPr lang="en-IN" sz="2400" dirty="0"/>
              <a:t>('</a:t>
            </a:r>
            <a:r>
              <a:rPr lang="en-IN" sz="2400" dirty="0" err="1"/>
              <a:t>Superstore_Dataset</a:t>
            </a:r>
            <a:r>
              <a:rPr lang="en-IN" sz="2400" dirty="0"/>
              <a:t>'[Profit])),                               </a:t>
            </a:r>
            <a:r>
              <a:rPr lang="en-IN" sz="2400" dirty="0"/>
              <a:t>          ABS(SUM</a:t>
            </a:r>
            <a:r>
              <a:rPr lang="en-IN" sz="2400" dirty="0"/>
              <a:t>('Superstore    _Dataset'[Sales])))</a:t>
            </a:r>
          </a:p>
          <a:p>
            <a:pPr>
              <a:defRPr sz="1600"/>
            </a:pPr>
            <a:r>
              <a:rPr lang="en-IN" sz="2400" dirty="0"/>
              <a:t>These KPIs provide high-level summaries of financial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08788" y="875196"/>
            <a:ext cx="503375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VISUAL ELEMENTS ADDED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8241" y="1728738"/>
            <a:ext cx="8814353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600"/>
            </a:pPr>
            <a:r>
              <a:rPr sz="2400" dirty="0"/>
              <a:t>✔️ Card Visuals – For KPIs: Total Sales, Total Profit, and Profit Margin.</a:t>
            </a:r>
          </a:p>
          <a:p>
            <a:pPr>
              <a:defRPr sz="1600"/>
            </a:pPr>
            <a:r>
              <a:rPr sz="2400" dirty="0"/>
              <a:t>✔️ Line Chart – Sales trend over time (using Order Date).</a:t>
            </a:r>
          </a:p>
          <a:p>
            <a:pPr>
              <a:defRPr sz="1600"/>
            </a:pPr>
            <a:r>
              <a:rPr sz="2400" dirty="0"/>
              <a:t>✔️ Bar Chart – Sales by Product Category.</a:t>
            </a:r>
          </a:p>
          <a:p>
            <a:pPr>
              <a:defRPr sz="1600"/>
            </a:pPr>
            <a:r>
              <a:rPr sz="2400" dirty="0"/>
              <a:t>✔️ Donut Chart – Sales distribution across regions.</a:t>
            </a:r>
          </a:p>
          <a:p>
            <a:pPr>
              <a:defRPr sz="1600"/>
            </a:pPr>
            <a:r>
              <a:rPr sz="2400" dirty="0"/>
              <a:t>✔️ Table Visual – Order-level details for drill-down analysis.</a:t>
            </a:r>
          </a:p>
          <a:p>
            <a:pPr>
              <a:defRPr sz="1600"/>
            </a:pPr>
            <a:r>
              <a:rPr sz="2400" dirty="0"/>
              <a:t>✔️ Slicers – Horizontal slicers styled as buttons for better interactivity.</a:t>
            </a:r>
          </a:p>
          <a:p>
            <a:pPr>
              <a:defRPr sz="1600"/>
            </a:pPr>
            <a:r>
              <a:rPr sz="2400" dirty="0"/>
              <a:t>✔️ Insight Text Box – Added at the bottom with key business observations.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1999" y="853442"/>
            <a:ext cx="665438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KEY INSIGHTS FROM DASHBOARD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47134" y="1469310"/>
            <a:ext cx="856881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600"/>
            </a:pPr>
            <a:r>
              <a:rPr sz="2400" dirty="0"/>
              <a:t>📌 Technology category leads with the highest total sales.</a:t>
            </a:r>
          </a:p>
          <a:p>
            <a:pPr>
              <a:defRPr sz="1600"/>
            </a:pPr>
            <a:r>
              <a:rPr sz="2400" dirty="0"/>
              <a:t>📌 The West region has the highest revenue contribution overall.</a:t>
            </a:r>
          </a:p>
          <a:p>
            <a:pPr>
              <a:defRPr sz="1600"/>
            </a:pPr>
            <a:r>
              <a:rPr sz="2400" dirty="0"/>
              <a:t>📌 Q4 shows a significant increase in sales, suggesting seasonal trends.</a:t>
            </a:r>
          </a:p>
          <a:p>
            <a:pPr>
              <a:defRPr sz="1600"/>
            </a:pPr>
            <a:r>
              <a:rPr sz="2400" dirty="0"/>
              <a:t>📌 Despite high sales, the profit margin is low — indicating cost inefficiencies or pricing issues.</a:t>
            </a:r>
          </a:p>
          <a:p>
            <a:pPr>
              <a:defRPr sz="1600"/>
            </a:pPr>
            <a:r>
              <a:rPr sz="2400" dirty="0"/>
              <a:t>📌 Loss-making orders were identified and handled using ABS() for visual clarity in KPIs</a:t>
            </a:r>
            <a:r>
              <a:rPr sz="16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3589" y="849138"/>
            <a:ext cx="6326475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ENHANCEMENTS</a:t>
            </a: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 AND FORMATTING</a:t>
            </a:r>
          </a:p>
          <a:p>
            <a:pPr>
              <a:defRPr sz="2800" b="1"/>
            </a:pPr>
            <a:r>
              <a:rPr lang="en-IN" sz="2800" dirty="0">
                <a:solidFill>
                  <a:schemeClr val="accent1">
                    <a:lumMod val="75000"/>
                  </a:schemeClr>
                </a:solidFill>
              </a:rPr>
              <a:t> APPLIED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5406" y="2001604"/>
            <a:ext cx="854423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600"/>
            </a:pPr>
            <a:r>
              <a:rPr sz="2400" dirty="0"/>
              <a:t>🖼️ Consistent font sizes and colors across visuals.</a:t>
            </a:r>
          </a:p>
          <a:p>
            <a:pPr>
              <a:defRPr sz="1600"/>
            </a:pPr>
            <a:r>
              <a:rPr sz="2400" dirty="0"/>
              <a:t>📐 Visuals aligned using X-Y coordinates and uniform sizing for cards and charts.</a:t>
            </a:r>
          </a:p>
          <a:p>
            <a:pPr>
              <a:defRPr sz="1600"/>
            </a:pPr>
            <a:r>
              <a:rPr sz="2400" dirty="0"/>
              <a:t>🎛️ Button-style slicers for a clean and modern user experience.</a:t>
            </a:r>
          </a:p>
          <a:p>
            <a:pPr>
              <a:defRPr sz="1600"/>
            </a:pPr>
            <a:r>
              <a:rPr sz="2400" dirty="0"/>
              <a:t>📋 Layout divided into three key sections: KPIs (top), charts (middle), and slicers/table (bottom).</a:t>
            </a:r>
          </a:p>
          <a:p>
            <a:pPr>
              <a:defRPr sz="1600"/>
            </a:pPr>
            <a:r>
              <a:rPr sz="2400" dirty="0"/>
              <a:t>📌 Insight box formatted and positioned for immediate visibility.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79638" y="855804"/>
            <a:ext cx="92226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 b="1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TASK HIGHLIGHTS &amp; COMPLETION </a:t>
            </a:r>
          </a:p>
          <a:p>
            <a:pPr>
              <a:defRPr sz="2800" b="1"/>
            </a:pPr>
            <a:r>
              <a:rPr lang="en-IN" sz="3200" dirty="0">
                <a:solidFill>
                  <a:schemeClr val="accent1">
                    <a:lumMod val="75000"/>
                  </a:schemeClr>
                </a:solidFill>
              </a:rPr>
              <a:t>SUMMARY</a:t>
            </a:r>
            <a:endParaRPr lang="en-I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8595" y="1933022"/>
            <a:ext cx="8957186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600"/>
            </a:pPr>
            <a:r>
              <a:rPr sz="2400" dirty="0"/>
              <a:t>✅ Understood and applied Power BI features such as cards, slicers, charts, and DAX.</a:t>
            </a:r>
          </a:p>
          <a:p>
            <a:pPr>
              <a:defRPr sz="1600"/>
            </a:pPr>
            <a:r>
              <a:rPr sz="2400" dirty="0"/>
              <a:t>✅ Used DAX measures to transform negative values and create custom calculations.</a:t>
            </a:r>
          </a:p>
          <a:p>
            <a:pPr>
              <a:defRPr sz="1600"/>
            </a:pPr>
            <a:r>
              <a:rPr sz="2400" dirty="0"/>
              <a:t>✅ Implemented a fully interactive dashboard with professional design.</a:t>
            </a:r>
          </a:p>
          <a:p>
            <a:pPr>
              <a:defRPr sz="1600"/>
            </a:pPr>
            <a:r>
              <a:rPr sz="2400" dirty="0"/>
              <a:t>✅ Created this presentation and README.md file for project documentation.</a:t>
            </a:r>
          </a:p>
          <a:p>
            <a:pPr>
              <a:defRPr sz="1600"/>
            </a:pPr>
            <a:r>
              <a:rPr sz="2400" dirty="0"/>
              <a:t>✅ Ready for GitHub upload and final submission per internship instructions.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508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</dc:creator>
  <cp:keywords/>
  <dc:description>generated using python-pptx</dc:description>
  <cp:lastModifiedBy>Admin</cp:lastModifiedBy>
  <cp:revision>7</cp:revision>
  <dcterms:created xsi:type="dcterms:W3CDTF">2013-01-27T09:14:16Z</dcterms:created>
  <dcterms:modified xsi:type="dcterms:W3CDTF">2025-08-09T04:11:36Z</dcterms:modified>
  <cp:category/>
</cp:coreProperties>
</file>