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83"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66" r:id="rId20"/>
    <p:sldId id="267"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93F0B61-A442-46C6-8B91-F5C881B280C9}" type="datetimeFigureOut">
              <a:rPr lang="en-US" smtClean="0"/>
              <a:pPr/>
              <a:t>8/16/2022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62CB3577-F64E-49FA-87D1-5B1448097AA5}"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3F0B61-A442-46C6-8B91-F5C881B280C9}" type="datetimeFigureOut">
              <a:rPr lang="en-US" smtClean="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B3577-F64E-49FA-87D1-5B1448097A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3F0B61-A442-46C6-8B91-F5C881B280C9}" type="datetimeFigureOut">
              <a:rPr lang="en-US" smtClean="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B3577-F64E-49FA-87D1-5B1448097A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3F0B61-A442-46C6-8B91-F5C881B280C9}" type="datetimeFigureOut">
              <a:rPr lang="en-US" smtClean="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B3577-F64E-49FA-87D1-5B1448097A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93F0B61-A442-46C6-8B91-F5C881B280C9}" type="datetimeFigureOut">
              <a:rPr lang="en-US" smtClean="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62CB3577-F64E-49FA-87D1-5B1448097AA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3F0B61-A442-46C6-8B91-F5C881B280C9}" type="datetimeFigureOut">
              <a:rPr lang="en-US" smtClean="0"/>
              <a:pPr/>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B3577-F64E-49FA-87D1-5B1448097A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93F0B61-A442-46C6-8B91-F5C881B280C9}" type="datetimeFigureOut">
              <a:rPr lang="en-US" smtClean="0"/>
              <a:pPr/>
              <a:t>8/16/2022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CB3577-F64E-49FA-87D1-5B1448097A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93F0B61-A442-46C6-8B91-F5C881B280C9}" type="datetimeFigureOut">
              <a:rPr lang="en-US" smtClean="0"/>
              <a:pPr/>
              <a:t>8/16/2022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CB3577-F64E-49FA-87D1-5B1448097A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F0B61-A442-46C6-8B91-F5C881B280C9}" type="datetimeFigureOut">
              <a:rPr lang="en-US" smtClean="0"/>
              <a:pPr/>
              <a:t>8/16/2022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CB3577-F64E-49FA-87D1-5B1448097A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3F0B61-A442-46C6-8B91-F5C881B280C9}" type="datetimeFigureOut">
              <a:rPr lang="en-US" smtClean="0"/>
              <a:pPr/>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B3577-F64E-49FA-87D1-5B1448097A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93F0B61-A442-46C6-8B91-F5C881B280C9}" type="datetimeFigureOut">
              <a:rPr lang="en-US" smtClean="0"/>
              <a:pPr/>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B3577-F64E-49FA-87D1-5B1448097A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93F0B61-A442-46C6-8B91-F5C881B280C9}" type="datetimeFigureOut">
              <a:rPr lang="en-US" smtClean="0"/>
              <a:pPr/>
              <a:t>8/16/2022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2CB3577-F64E-49FA-87D1-5B1448097AA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2"/>
          </a:solidFill>
          <a:ln>
            <a:solidFill>
              <a:schemeClr val="tx1">
                <a:lumMod val="85000"/>
                <a:lumOff val="15000"/>
              </a:schemeClr>
            </a:solidFill>
          </a:ln>
        </p:spPr>
        <p:txBody>
          <a:bodyPr>
            <a:normAutofit/>
          </a:bodyPr>
          <a:lstStyle/>
          <a:p>
            <a:r>
              <a:rPr lang="en-US" sz="6000" b="1" i="1" dirty="0" smtClean="0">
                <a:latin typeface="Algerian" pitchFamily="82" charset="0"/>
              </a:rPr>
              <a:t>TYPES OF HTML TAGS </a:t>
            </a:r>
            <a:endParaRPr lang="en-US" sz="6000" b="1" i="1" dirty="0">
              <a:latin typeface="Algerian" pitchFamily="82" charset="0"/>
            </a:endParaRPr>
          </a:p>
        </p:txBody>
      </p:sp>
      <p:sp>
        <p:nvSpPr>
          <p:cNvPr id="3" name="Subtitle 2"/>
          <p:cNvSpPr>
            <a:spLocks noGrp="1"/>
          </p:cNvSpPr>
          <p:nvPr>
            <p:ph type="subTitle" idx="1"/>
          </p:nvPr>
        </p:nvSpPr>
        <p:spPr/>
        <p:txBody>
          <a:bodyPr>
            <a:normAutofit/>
          </a:bodyPr>
          <a:lstStyle/>
          <a:p>
            <a:r>
              <a:rPr lang="en-US" i="1" dirty="0" smtClean="0">
                <a:solidFill>
                  <a:schemeClr val="tx1"/>
                </a:solidFill>
                <a:latin typeface="Arial Narrow" pitchFamily="34" charset="0"/>
              </a:rPr>
              <a:t>                                   BY</a:t>
            </a:r>
          </a:p>
          <a:p>
            <a:r>
              <a:rPr lang="en-US" i="1" dirty="0" smtClean="0">
                <a:solidFill>
                  <a:schemeClr val="tx1"/>
                </a:solidFill>
                <a:latin typeface="Arial Narrow" pitchFamily="34" charset="0"/>
              </a:rPr>
              <a:t>                                         KIRUTHIKAA</a:t>
            </a:r>
          </a:p>
          <a:p>
            <a:r>
              <a:rPr lang="en-US" i="1" dirty="0" smtClean="0">
                <a:solidFill>
                  <a:schemeClr val="tx1"/>
                </a:solidFill>
                <a:latin typeface="Arial Narrow" pitchFamily="34" charset="0"/>
              </a:rPr>
              <a:t> </a:t>
            </a:r>
            <a:r>
              <a:rPr lang="en-US" i="1" dirty="0" smtClean="0">
                <a:solidFill>
                  <a:schemeClr val="tx1"/>
                </a:solidFill>
                <a:latin typeface="Arial Narrow" pitchFamily="34" charset="0"/>
              </a:rPr>
              <a:t>                                        21COHE013</a:t>
            </a:r>
            <a:endParaRPr lang="en-US" i="1" dirty="0">
              <a:solidFill>
                <a:schemeClr val="tx1"/>
              </a:solidFill>
              <a:latin typeface="Arial Narrow"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&lt;head&gt;</a:t>
            </a:r>
            <a:endParaRPr lang="en-US" b="1" i="1" dirty="0"/>
          </a:p>
        </p:txBody>
      </p:sp>
      <p:sp>
        <p:nvSpPr>
          <p:cNvPr id="3" name="Content Placeholder 2"/>
          <p:cNvSpPr>
            <a:spLocks noGrp="1"/>
          </p:cNvSpPr>
          <p:nvPr>
            <p:ph idx="1"/>
          </p:nvPr>
        </p:nvSpPr>
        <p:spPr>
          <a:xfrm>
            <a:off x="457200" y="1214422"/>
            <a:ext cx="8229600" cy="5643578"/>
          </a:xfrm>
        </p:spPr>
        <p:style>
          <a:lnRef idx="1">
            <a:schemeClr val="dk1"/>
          </a:lnRef>
          <a:fillRef idx="2">
            <a:schemeClr val="dk1"/>
          </a:fillRef>
          <a:effectRef idx="1">
            <a:schemeClr val="dk1"/>
          </a:effectRef>
          <a:fontRef idx="minor">
            <a:schemeClr val="dk1"/>
          </a:fontRef>
        </p:style>
        <p:txBody>
          <a:bodyPr>
            <a:normAutofit fontScale="70000" lnSpcReduction="20000"/>
          </a:bodyPr>
          <a:lstStyle/>
          <a:p>
            <a:r>
              <a:rPr lang="en-US" dirty="0">
                <a:latin typeface="Bahnschrift" pitchFamily="34" charset="0"/>
              </a:rPr>
              <a:t>Contains metadata/information for the </a:t>
            </a:r>
            <a:r>
              <a:rPr lang="en-US" dirty="0" smtClean="0">
                <a:latin typeface="Bahnschrift" pitchFamily="34" charset="0"/>
              </a:rPr>
              <a:t>document</a:t>
            </a:r>
          </a:p>
          <a:p>
            <a:r>
              <a:rPr lang="en-US" dirty="0">
                <a:latin typeface="Bahnschrift" pitchFamily="34" charset="0"/>
              </a:rPr>
              <a:t>The &lt;head&gt; element is a container for metadata (data about data) and is placed between the &lt;html&gt; tag and the &lt;body&gt; tag.</a:t>
            </a:r>
          </a:p>
          <a:p>
            <a:r>
              <a:rPr lang="en-US" dirty="0">
                <a:latin typeface="Bahnschrift" pitchFamily="34" charset="0"/>
              </a:rPr>
              <a:t>Metadata is data about the HTML document. Metadata is not displayed.</a:t>
            </a:r>
          </a:p>
          <a:p>
            <a:r>
              <a:rPr lang="en-US" dirty="0">
                <a:latin typeface="Bahnschrift" pitchFamily="34" charset="0"/>
              </a:rPr>
              <a:t>Metadata typically define the document title, character set, styles, scripts, and other meta information.</a:t>
            </a:r>
          </a:p>
          <a:p>
            <a:r>
              <a:rPr lang="en-US" dirty="0">
                <a:latin typeface="Bahnschrift" pitchFamily="34" charset="0"/>
              </a:rPr>
              <a:t>The following elements can go inside the &lt;head&gt; element:</a:t>
            </a:r>
          </a:p>
          <a:p>
            <a:r>
              <a:rPr lang="en-US" dirty="0">
                <a:latin typeface="Bahnschrift" pitchFamily="34" charset="0"/>
              </a:rPr>
              <a:t>&lt;title</a:t>
            </a:r>
            <a:r>
              <a:rPr lang="en-US" dirty="0" smtClean="0">
                <a:latin typeface="Bahnschrift" pitchFamily="34" charset="0"/>
              </a:rPr>
              <a:t>&gt;(</a:t>
            </a:r>
            <a:r>
              <a:rPr lang="en-US" dirty="0">
                <a:latin typeface="Bahnschrift" pitchFamily="34" charset="0"/>
              </a:rPr>
              <a:t>required in every HTML document)</a:t>
            </a:r>
          </a:p>
          <a:p>
            <a:r>
              <a:rPr lang="en-US" dirty="0">
                <a:latin typeface="Bahnschrift" pitchFamily="34" charset="0"/>
              </a:rPr>
              <a:t>&lt;style&gt;</a:t>
            </a:r>
          </a:p>
          <a:p>
            <a:r>
              <a:rPr lang="en-US" dirty="0">
                <a:latin typeface="Bahnschrift" pitchFamily="34" charset="0"/>
              </a:rPr>
              <a:t>&lt;base</a:t>
            </a:r>
            <a:r>
              <a:rPr lang="en-US" dirty="0" smtClean="0">
                <a:latin typeface="Bahnschrift" pitchFamily="34" charset="0"/>
              </a:rPr>
              <a:t>&gt;</a:t>
            </a:r>
            <a:endParaRPr lang="en-US" dirty="0">
              <a:latin typeface="Bahnschrift" pitchFamily="34" charset="0"/>
            </a:endParaRPr>
          </a:p>
          <a:p>
            <a:r>
              <a:rPr lang="en-US" dirty="0">
                <a:latin typeface="Bahnschrift" pitchFamily="34" charset="0"/>
              </a:rPr>
              <a:t>&lt;link&gt;</a:t>
            </a:r>
          </a:p>
          <a:p>
            <a:r>
              <a:rPr lang="en-US" dirty="0">
                <a:latin typeface="Bahnschrift" pitchFamily="34" charset="0"/>
              </a:rPr>
              <a:t>&lt;meta&gt;</a:t>
            </a:r>
          </a:p>
          <a:p>
            <a:r>
              <a:rPr lang="en-US" dirty="0">
                <a:latin typeface="Bahnschrift" pitchFamily="34" charset="0"/>
              </a:rPr>
              <a:t>&lt;script&gt;</a:t>
            </a:r>
          </a:p>
          <a:p>
            <a:r>
              <a:rPr lang="en-US" dirty="0">
                <a:latin typeface="Bahnschrift" pitchFamily="34" charset="0"/>
              </a:rPr>
              <a:t>&lt;</a:t>
            </a:r>
            <a:r>
              <a:rPr lang="en-US" dirty="0" err="1" smtClean="0">
                <a:latin typeface="Bahnschrift" pitchFamily="34" charset="0"/>
              </a:rPr>
              <a:t>noscript</a:t>
            </a:r>
            <a:r>
              <a:rPr lang="en-US" dirty="0">
                <a:latin typeface="Bahnschrift" pitchFamily="34" charset="0"/>
              </a:rPr>
              <a:t>&gt;</a:t>
            </a:r>
            <a:endParaRPr lang="en-US" dirty="0" smtClean="0">
              <a:latin typeface="Bahnschrift" pitchFamily="34"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&lt;header&gt;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85000" lnSpcReduction="20000"/>
          </a:bodyPr>
          <a:lstStyle/>
          <a:p>
            <a:r>
              <a:rPr lang="en-US" dirty="0">
                <a:latin typeface="Bahnschrift" pitchFamily="34" charset="0"/>
              </a:rPr>
              <a:t>Defines a header for a document or </a:t>
            </a:r>
            <a:r>
              <a:rPr lang="en-US" dirty="0" smtClean="0">
                <a:latin typeface="Bahnschrift" pitchFamily="34" charset="0"/>
              </a:rPr>
              <a:t>section</a:t>
            </a:r>
          </a:p>
          <a:p>
            <a:r>
              <a:rPr lang="en-US" dirty="0">
                <a:latin typeface="Bahnschrift" pitchFamily="34" charset="0"/>
              </a:rPr>
              <a:t>The &lt;header&gt; element represents a container for introductory content or a set of navigational links.</a:t>
            </a:r>
          </a:p>
          <a:p>
            <a:r>
              <a:rPr lang="en-US" dirty="0">
                <a:latin typeface="Bahnschrift" pitchFamily="34" charset="0"/>
              </a:rPr>
              <a:t>A &lt;header&gt; element typically contains:</a:t>
            </a:r>
          </a:p>
          <a:p>
            <a:r>
              <a:rPr lang="en-US" dirty="0">
                <a:latin typeface="Bahnschrift" pitchFamily="34" charset="0"/>
              </a:rPr>
              <a:t>one or more heading elements (&lt;h1&gt; - &lt;h6&gt;)</a:t>
            </a:r>
          </a:p>
          <a:p>
            <a:r>
              <a:rPr lang="en-US" dirty="0">
                <a:latin typeface="Bahnschrift" pitchFamily="34" charset="0"/>
              </a:rPr>
              <a:t>logo or icon</a:t>
            </a:r>
          </a:p>
          <a:p>
            <a:r>
              <a:rPr lang="en-US" dirty="0">
                <a:latin typeface="Bahnschrift" pitchFamily="34" charset="0"/>
              </a:rPr>
              <a:t>authorship information</a:t>
            </a:r>
          </a:p>
          <a:p>
            <a:r>
              <a:rPr lang="en-US" dirty="0" smtClean="0">
                <a:latin typeface="Bahnschrift" pitchFamily="34" charset="0"/>
              </a:rPr>
              <a:t>It</a:t>
            </a:r>
            <a:r>
              <a:rPr lang="en-US" b="1" dirty="0" smtClean="0">
                <a:latin typeface="Bahnschrift" pitchFamily="34" charset="0"/>
              </a:rPr>
              <a:t> </a:t>
            </a:r>
            <a:r>
              <a:rPr lang="en-US" dirty="0" smtClean="0">
                <a:latin typeface="Bahnschrift" pitchFamily="34" charset="0"/>
              </a:rPr>
              <a:t> </a:t>
            </a:r>
            <a:r>
              <a:rPr lang="en-US" dirty="0">
                <a:latin typeface="Bahnschrift" pitchFamily="34" charset="0"/>
              </a:rPr>
              <a:t>can have several &lt;header&gt; elements in one HTML document. However, &lt;header&gt; cannot be placed within a &lt;footer&gt;, &lt;address&gt; or another &lt;header&gt; element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&lt;hr&gt;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r>
              <a:rPr lang="en-US" dirty="0">
                <a:latin typeface="Bahnschrift" pitchFamily="34" charset="0"/>
              </a:rPr>
              <a:t>Defines a thematic change in the </a:t>
            </a:r>
            <a:r>
              <a:rPr lang="en-US" dirty="0" smtClean="0">
                <a:latin typeface="Bahnschrift" pitchFamily="34" charset="0"/>
              </a:rPr>
              <a:t>content</a:t>
            </a:r>
          </a:p>
          <a:p>
            <a:r>
              <a:rPr lang="en-US" dirty="0">
                <a:latin typeface="Bahnschrift" pitchFamily="34" charset="0"/>
              </a:rPr>
              <a:t>The &lt;hr&gt; tag defines a thematic break in an HTML page (e.g. a shift of topic).</a:t>
            </a:r>
          </a:p>
          <a:p>
            <a:r>
              <a:rPr lang="en-US" dirty="0">
                <a:latin typeface="Bahnschrift" pitchFamily="34" charset="0"/>
              </a:rPr>
              <a:t>The &lt;hr&gt; element is most often displayed as a horizontal rule that is used to separate content (or define a change) in an HTML page.</a:t>
            </a:r>
          </a:p>
          <a:p>
            <a:endParaRPr lang="en-US" dirty="0">
              <a:latin typeface="Bahnschrift"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&lt;html&gt;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92500" lnSpcReduction="10000"/>
          </a:bodyPr>
          <a:lstStyle/>
          <a:p>
            <a:r>
              <a:rPr lang="en-US" dirty="0">
                <a:latin typeface="Bahnschrift" pitchFamily="34" charset="0"/>
              </a:rPr>
              <a:t>Defines the root of an HTML </a:t>
            </a:r>
            <a:r>
              <a:rPr lang="en-US" dirty="0" smtClean="0">
                <a:latin typeface="Bahnschrift" pitchFamily="34" charset="0"/>
              </a:rPr>
              <a:t>document</a:t>
            </a:r>
          </a:p>
          <a:p>
            <a:r>
              <a:rPr lang="en-US" dirty="0">
                <a:latin typeface="Bahnschrift" pitchFamily="34" charset="0"/>
              </a:rPr>
              <a:t>The &lt;html&gt; tag represents the root of an HTML document.</a:t>
            </a:r>
          </a:p>
          <a:p>
            <a:r>
              <a:rPr lang="en-US" dirty="0">
                <a:latin typeface="Bahnschrift" pitchFamily="34" charset="0"/>
              </a:rPr>
              <a:t>The &lt;html&gt; tag is the container for all other HTML elements (except for the &lt;!DOCTYPE&gt; tag).</a:t>
            </a:r>
          </a:p>
          <a:p>
            <a:r>
              <a:rPr lang="en-US" dirty="0" smtClean="0">
                <a:latin typeface="Bahnschrift" pitchFamily="34" charset="0"/>
              </a:rPr>
              <a:t>It should </a:t>
            </a:r>
            <a:r>
              <a:rPr lang="en-US" dirty="0">
                <a:latin typeface="Bahnschrift" pitchFamily="34" charset="0"/>
              </a:rPr>
              <a:t>always include the </a:t>
            </a:r>
            <a:r>
              <a:rPr lang="en-US" dirty="0" err="1">
                <a:latin typeface="Bahnschrift" pitchFamily="34" charset="0"/>
              </a:rPr>
              <a:t>lang</a:t>
            </a:r>
            <a:r>
              <a:rPr lang="en-US" dirty="0">
                <a:latin typeface="Bahnschrift" pitchFamily="34" charset="0"/>
              </a:rPr>
              <a:t> attribute inside the &lt;html&gt; tag, to declare the language of the Web page. This is meant to assist search engines and browsers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&lt;label&gt;</a:t>
            </a:r>
            <a:endParaRPr lang="en-US" b="1" i="1" dirty="0"/>
          </a:p>
        </p:txBody>
      </p:sp>
      <p:sp>
        <p:nvSpPr>
          <p:cNvPr id="3" name="Content Placeholder 2"/>
          <p:cNvSpPr>
            <a:spLocks noGrp="1"/>
          </p:cNvSpPr>
          <p:nvPr>
            <p:ph idx="1"/>
          </p:nvPr>
        </p:nvSpPr>
        <p:spPr>
          <a:xfrm>
            <a:off x="428596" y="1357298"/>
            <a:ext cx="8229600" cy="4983179"/>
          </a:xfrm>
        </p:spPr>
        <p:style>
          <a:lnRef idx="1">
            <a:schemeClr val="dk1"/>
          </a:lnRef>
          <a:fillRef idx="2">
            <a:schemeClr val="dk1"/>
          </a:fillRef>
          <a:effectRef idx="1">
            <a:schemeClr val="dk1"/>
          </a:effectRef>
          <a:fontRef idx="minor">
            <a:schemeClr val="dk1"/>
          </a:fontRef>
        </p:style>
        <p:txBody>
          <a:bodyPr>
            <a:normAutofit fontScale="25000" lnSpcReduction="20000"/>
          </a:bodyPr>
          <a:lstStyle/>
          <a:p>
            <a:r>
              <a:rPr lang="en-US" sz="8000" dirty="0">
                <a:latin typeface="Bahnschrift" pitchFamily="34" charset="0"/>
              </a:rPr>
              <a:t>Defines a label for an &lt;input&gt; </a:t>
            </a:r>
            <a:r>
              <a:rPr lang="en-US" sz="8000" dirty="0" smtClean="0">
                <a:latin typeface="Bahnschrift" pitchFamily="34" charset="0"/>
              </a:rPr>
              <a:t>element</a:t>
            </a:r>
          </a:p>
          <a:p>
            <a:r>
              <a:rPr lang="en-US" sz="8000" dirty="0" smtClean="0">
                <a:latin typeface="Bahnschrift" pitchFamily="34" charset="0"/>
              </a:rPr>
              <a:t>The &lt;label&gt; tag defines a label for several elements:</a:t>
            </a:r>
          </a:p>
          <a:p>
            <a:r>
              <a:rPr lang="en-US" sz="8000" dirty="0">
                <a:latin typeface="Bahnschrift" pitchFamily="34" charset="0"/>
              </a:rPr>
              <a:t>&lt;input type="checkbox"&gt;</a:t>
            </a:r>
          </a:p>
          <a:p>
            <a:r>
              <a:rPr lang="en-US" sz="8000" dirty="0">
                <a:latin typeface="Bahnschrift" pitchFamily="34" charset="0"/>
              </a:rPr>
              <a:t>&lt;input type="color"&gt;</a:t>
            </a:r>
          </a:p>
          <a:p>
            <a:r>
              <a:rPr lang="en-US" sz="8000" dirty="0">
                <a:latin typeface="Bahnschrift" pitchFamily="34" charset="0"/>
              </a:rPr>
              <a:t>&lt;input type="date"&gt;</a:t>
            </a:r>
          </a:p>
          <a:p>
            <a:r>
              <a:rPr lang="en-US" sz="8000" dirty="0">
                <a:latin typeface="Bahnschrift" pitchFamily="34" charset="0"/>
              </a:rPr>
              <a:t>&lt;input type="</a:t>
            </a:r>
            <a:r>
              <a:rPr lang="en-US" sz="8000" dirty="0" err="1">
                <a:latin typeface="Bahnschrift" pitchFamily="34" charset="0"/>
              </a:rPr>
              <a:t>datetime</a:t>
            </a:r>
            <a:r>
              <a:rPr lang="en-US" sz="8000" dirty="0">
                <a:latin typeface="Bahnschrift" pitchFamily="34" charset="0"/>
              </a:rPr>
              <a:t>-local"&gt;</a:t>
            </a:r>
          </a:p>
          <a:p>
            <a:r>
              <a:rPr lang="en-US" sz="8000" dirty="0">
                <a:latin typeface="Bahnschrift" pitchFamily="34" charset="0"/>
              </a:rPr>
              <a:t>&lt;input type="</a:t>
            </a:r>
            <a:r>
              <a:rPr lang="en-US" sz="8000" dirty="0" smtClean="0">
                <a:latin typeface="Bahnschrift" pitchFamily="34" charset="0"/>
              </a:rPr>
              <a:t>email</a:t>
            </a:r>
            <a:r>
              <a:rPr lang="en-US" sz="8000" dirty="0">
                <a:latin typeface="Bahnschrift" pitchFamily="34" charset="0"/>
              </a:rPr>
              <a:t>"&gt;</a:t>
            </a:r>
          </a:p>
          <a:p>
            <a:r>
              <a:rPr lang="en-US" sz="8000" dirty="0">
                <a:latin typeface="Bahnschrift" pitchFamily="34" charset="0"/>
              </a:rPr>
              <a:t>&lt;input type="file</a:t>
            </a:r>
            <a:r>
              <a:rPr lang="en-US" sz="8000" dirty="0" smtClean="0">
                <a:latin typeface="Bahnschrift" pitchFamily="34" charset="0"/>
              </a:rPr>
              <a:t>"&gt;</a:t>
            </a:r>
            <a:endParaRPr lang="en-US" sz="8000" dirty="0">
              <a:latin typeface="Bahnschrift" pitchFamily="34" charset="0"/>
            </a:endParaRPr>
          </a:p>
          <a:p>
            <a:r>
              <a:rPr lang="en-US" sz="8000" dirty="0">
                <a:latin typeface="Bahnschrift" pitchFamily="34" charset="0"/>
              </a:rPr>
              <a:t>&lt;input type="month"&gt;</a:t>
            </a:r>
          </a:p>
          <a:p>
            <a:r>
              <a:rPr lang="en-US" sz="8000" dirty="0">
                <a:latin typeface="Bahnschrift" pitchFamily="34" charset="0"/>
              </a:rPr>
              <a:t>&lt;input type="</a:t>
            </a:r>
            <a:r>
              <a:rPr lang="en-US" sz="8000" dirty="0" smtClean="0">
                <a:latin typeface="Bahnschrift" pitchFamily="34" charset="0"/>
              </a:rPr>
              <a:t>number“&gt;</a:t>
            </a:r>
            <a:endParaRPr lang="en-US" sz="8000" dirty="0">
              <a:latin typeface="Bahnschrift" pitchFamily="34" charset="0"/>
            </a:endParaRPr>
          </a:p>
          <a:p>
            <a:r>
              <a:rPr lang="en-US" sz="8000" dirty="0">
                <a:latin typeface="Bahnschrift" pitchFamily="34" charset="0"/>
              </a:rPr>
              <a:t>&lt;input type="password</a:t>
            </a:r>
            <a:r>
              <a:rPr lang="en-US" sz="8000" dirty="0" smtClean="0">
                <a:latin typeface="Bahnschrift" pitchFamily="34" charset="0"/>
              </a:rPr>
              <a:t>"&gt;</a:t>
            </a:r>
          </a:p>
          <a:p>
            <a:r>
              <a:rPr lang="en-US" sz="8000" dirty="0" smtClean="0">
                <a:latin typeface="Bahnschrift" pitchFamily="34" charset="0"/>
              </a:rPr>
              <a:t>Screen </a:t>
            </a:r>
            <a:r>
              <a:rPr lang="en-US" sz="8000" dirty="0">
                <a:latin typeface="Bahnschrift" pitchFamily="34" charset="0"/>
              </a:rPr>
              <a:t>reader users (will read out loud the label, when the user is focused on the element)</a:t>
            </a:r>
          </a:p>
          <a:p>
            <a:r>
              <a:rPr lang="en-US" sz="8000" dirty="0">
                <a:latin typeface="Bahnschrift" pitchFamily="34" charset="0"/>
              </a:rPr>
              <a:t>Users who have difficulty clicking on very small regions (such as checkboxes) - because when a user clicks the text within the &lt;label&gt; element, it toggles the input (this increases the hit area). </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&lt;link&gt;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92500" lnSpcReduction="20000"/>
          </a:bodyPr>
          <a:lstStyle/>
          <a:p>
            <a:r>
              <a:rPr lang="en-US" dirty="0">
                <a:latin typeface="Bahnschrift" pitchFamily="34" charset="0"/>
              </a:rPr>
              <a:t>Defines the relationship between a document and an external resource (most used to link to style sheets</a:t>
            </a:r>
            <a:r>
              <a:rPr lang="en-US" dirty="0" smtClean="0">
                <a:latin typeface="Bahnschrift" pitchFamily="34" charset="0"/>
              </a:rPr>
              <a:t>)</a:t>
            </a:r>
          </a:p>
          <a:p>
            <a:r>
              <a:rPr lang="en-US" dirty="0" smtClean="0">
                <a:latin typeface="Bahnschrift" pitchFamily="34" charset="0"/>
              </a:rPr>
              <a:t>The &lt;link&gt; tag defines the relationship between the current document and an external resource.</a:t>
            </a:r>
          </a:p>
          <a:p>
            <a:r>
              <a:rPr lang="en-US" dirty="0" smtClean="0">
                <a:latin typeface="Bahnschrift" pitchFamily="34" charset="0"/>
              </a:rPr>
              <a:t>The &lt;link&gt; tag is most often used to link to external style sheets or to add a </a:t>
            </a:r>
            <a:r>
              <a:rPr lang="en-US" dirty="0" err="1" smtClean="0">
                <a:latin typeface="Bahnschrift" pitchFamily="34" charset="0"/>
              </a:rPr>
              <a:t>favicon</a:t>
            </a:r>
            <a:r>
              <a:rPr lang="en-US" dirty="0" smtClean="0">
                <a:latin typeface="Bahnschrift" pitchFamily="34" charset="0"/>
              </a:rPr>
              <a:t> to your website.</a:t>
            </a:r>
          </a:p>
          <a:p>
            <a:r>
              <a:rPr lang="en-US" dirty="0" smtClean="0">
                <a:latin typeface="Bahnschrift" pitchFamily="34" charset="0"/>
              </a:rPr>
              <a:t>The &lt;link&gt; element is an empty element, it contains attributes only.</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&lt;img&gt;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85000" lnSpcReduction="20000"/>
          </a:bodyPr>
          <a:lstStyle/>
          <a:p>
            <a:r>
              <a:rPr lang="en-US" dirty="0" smtClean="0">
                <a:latin typeface="Bahnschrift" pitchFamily="34" charset="0"/>
              </a:rPr>
              <a:t>Defines an image</a:t>
            </a:r>
          </a:p>
          <a:p>
            <a:r>
              <a:rPr lang="en-US" dirty="0" smtClean="0">
                <a:latin typeface="Bahnschrift" pitchFamily="34" charset="0"/>
              </a:rPr>
              <a:t>The &lt;img&gt; tag is used to embed an image in an HTML page.</a:t>
            </a:r>
          </a:p>
          <a:p>
            <a:r>
              <a:rPr lang="en-US" dirty="0" smtClean="0">
                <a:latin typeface="Bahnschrift" pitchFamily="34" charset="0"/>
              </a:rPr>
              <a:t>Images are not technically inserted into a web page; images are linked to web pages. The &lt;img&gt; tag creates a holding space for the referenced image.</a:t>
            </a:r>
          </a:p>
          <a:p>
            <a:r>
              <a:rPr lang="en-US" dirty="0" smtClean="0">
                <a:latin typeface="Bahnschrift" pitchFamily="34" charset="0"/>
              </a:rPr>
              <a:t>The &lt;img&gt; tag has two required attributes:</a:t>
            </a:r>
          </a:p>
          <a:p>
            <a:r>
              <a:rPr lang="en-US" dirty="0" err="1" smtClean="0">
                <a:latin typeface="Bahnschrift" pitchFamily="34" charset="0"/>
              </a:rPr>
              <a:t>src</a:t>
            </a:r>
            <a:r>
              <a:rPr lang="en-US" dirty="0" smtClean="0">
                <a:latin typeface="Bahnschrift" pitchFamily="34" charset="0"/>
              </a:rPr>
              <a:t> - Specifies the path to the image</a:t>
            </a:r>
          </a:p>
          <a:p>
            <a:r>
              <a:rPr lang="en-US" dirty="0" smtClean="0">
                <a:latin typeface="Bahnschrift" pitchFamily="34" charset="0"/>
              </a:rPr>
              <a:t>alt - Specifies an alternate text for the image, if the image for some reason cannot be displayed</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b="1" i="1" dirty="0" smtClean="0"/>
              <a:t>&lt;input&gt;</a:t>
            </a:r>
            <a:endParaRPr lang="en-US" b="1" i="1" dirty="0"/>
          </a:p>
        </p:txBody>
      </p:sp>
      <p:sp>
        <p:nvSpPr>
          <p:cNvPr id="3" name="Content Placeholder 2"/>
          <p:cNvSpPr>
            <a:spLocks noGrp="1"/>
          </p:cNvSpPr>
          <p:nvPr>
            <p:ph idx="1"/>
          </p:nvPr>
        </p:nvSpPr>
        <p:spPr>
          <a:xfrm>
            <a:off x="457200" y="928670"/>
            <a:ext cx="8229600" cy="5572164"/>
          </a:xfrm>
        </p:spPr>
        <p:style>
          <a:lnRef idx="1">
            <a:schemeClr val="dk1"/>
          </a:lnRef>
          <a:fillRef idx="2">
            <a:schemeClr val="dk1"/>
          </a:fillRef>
          <a:effectRef idx="1">
            <a:schemeClr val="dk1"/>
          </a:effectRef>
          <a:fontRef idx="minor">
            <a:schemeClr val="dk1"/>
          </a:fontRef>
        </p:style>
        <p:txBody>
          <a:bodyPr>
            <a:noAutofit/>
          </a:bodyPr>
          <a:lstStyle/>
          <a:p>
            <a:r>
              <a:rPr lang="en-US" sz="2200" dirty="0" smtClean="0">
                <a:latin typeface="Bahnschrift" pitchFamily="34" charset="0"/>
              </a:rPr>
              <a:t>Defines an input control</a:t>
            </a:r>
          </a:p>
          <a:p>
            <a:r>
              <a:rPr lang="en-US" sz="2200" dirty="0" smtClean="0">
                <a:latin typeface="Bahnschrift" pitchFamily="34" charset="0"/>
              </a:rPr>
              <a:t>The &lt;input&gt; tag specifies an input field where the user can enter data.</a:t>
            </a:r>
          </a:p>
          <a:p>
            <a:r>
              <a:rPr lang="en-US" sz="2200" dirty="0" smtClean="0">
                <a:latin typeface="Bahnschrift" pitchFamily="34" charset="0"/>
              </a:rPr>
              <a:t>The &lt;input&gt; element is the most important form element.</a:t>
            </a:r>
          </a:p>
          <a:p>
            <a:r>
              <a:rPr lang="en-US" sz="2200" dirty="0" smtClean="0">
                <a:latin typeface="Bahnschrift" pitchFamily="34" charset="0"/>
              </a:rPr>
              <a:t>The &lt;input&gt; element can be displayed in several ways, depending on the type attribute.</a:t>
            </a:r>
          </a:p>
          <a:p>
            <a:r>
              <a:rPr lang="en-US" sz="2200" dirty="0" smtClean="0">
                <a:latin typeface="Bahnschrift" pitchFamily="34" charset="0"/>
              </a:rPr>
              <a:t>The different input types are as follows:</a:t>
            </a:r>
          </a:p>
          <a:p>
            <a:r>
              <a:rPr lang="en-US" sz="2200" dirty="0" smtClean="0">
                <a:latin typeface="Bahnschrift" pitchFamily="34" charset="0"/>
              </a:rPr>
              <a:t>&lt;input type="button"&gt;</a:t>
            </a:r>
          </a:p>
          <a:p>
            <a:r>
              <a:rPr lang="en-US" sz="2200" dirty="0" smtClean="0">
                <a:latin typeface="Bahnschrift" pitchFamily="34" charset="0"/>
              </a:rPr>
              <a:t>&lt;input type="checkbox"&gt;</a:t>
            </a:r>
          </a:p>
          <a:p>
            <a:r>
              <a:rPr lang="en-US" sz="2200" dirty="0" smtClean="0">
                <a:latin typeface="Bahnschrift" pitchFamily="34" charset="0"/>
              </a:rPr>
              <a:t>&lt;input type="color"&gt;</a:t>
            </a:r>
          </a:p>
          <a:p>
            <a:r>
              <a:rPr lang="en-US" sz="2200" dirty="0" smtClean="0">
                <a:latin typeface="Bahnschrift" pitchFamily="34" charset="0"/>
              </a:rPr>
              <a:t>&lt;input type="date"&gt;</a:t>
            </a:r>
          </a:p>
          <a:p>
            <a:r>
              <a:rPr lang="en-US" sz="2200" dirty="0" smtClean="0">
                <a:latin typeface="Bahnschrift" pitchFamily="34" charset="0"/>
              </a:rPr>
              <a:t>&lt;input type="</a:t>
            </a:r>
            <a:r>
              <a:rPr lang="en-US" sz="2200" dirty="0" err="1" smtClean="0">
                <a:latin typeface="Bahnschrift" pitchFamily="34" charset="0"/>
              </a:rPr>
              <a:t>datetime</a:t>
            </a:r>
            <a:r>
              <a:rPr lang="en-US" sz="2200" dirty="0" smtClean="0">
                <a:latin typeface="Bahnschrift" pitchFamily="34" charset="0"/>
              </a:rPr>
              <a:t>-local"&gt;</a:t>
            </a:r>
          </a:p>
          <a:p>
            <a:r>
              <a:rPr lang="en-US" sz="2200" dirty="0" smtClean="0">
                <a:latin typeface="Bahnschrift" pitchFamily="34" charset="0"/>
              </a:rPr>
              <a:t>&lt;input type="email"&gt;</a:t>
            </a:r>
          </a:p>
          <a:p>
            <a:r>
              <a:rPr lang="en-US" sz="2200" dirty="0" smtClean="0">
                <a:latin typeface="Bahnschrift" pitchFamily="34" charset="0"/>
              </a:rPr>
              <a:t>&lt;input type="file"&gt;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&lt;output&gt;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a:bodyPr>
          <a:lstStyle/>
          <a:p>
            <a:r>
              <a:rPr lang="en-US" sz="3600" dirty="0" smtClean="0">
                <a:latin typeface="Bahnschrift" pitchFamily="34" charset="0"/>
              </a:rPr>
              <a:t>Defines the result of a calculation</a:t>
            </a:r>
          </a:p>
          <a:p>
            <a:r>
              <a:rPr lang="en-US" sz="3600" dirty="0" smtClean="0">
                <a:latin typeface="Bahnschrift" pitchFamily="34" charset="0"/>
              </a:rPr>
              <a:t>The &lt;output&gt; tag is used to represent the result of a calculation (like one performed by a script).</a:t>
            </a:r>
          </a:p>
          <a:p>
            <a:endParaRPr lang="en-US" sz="4000" dirty="0">
              <a:latin typeface="Bahnschrift"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&lt;p&gt;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r>
              <a:rPr lang="en-US" dirty="0" smtClean="0">
                <a:latin typeface="Bahnschrift" pitchFamily="34" charset="0"/>
              </a:rPr>
              <a:t>Defines a paragraph</a:t>
            </a:r>
          </a:p>
          <a:p>
            <a:r>
              <a:rPr lang="en-US" dirty="0" smtClean="0">
                <a:latin typeface="Bahnschrift" pitchFamily="34" charset="0"/>
              </a:rPr>
              <a:t>The &lt;p&gt; tag defines a paragraph.</a:t>
            </a:r>
          </a:p>
          <a:p>
            <a:r>
              <a:rPr lang="en-US" dirty="0" smtClean="0">
                <a:latin typeface="Bahnschrift" pitchFamily="34" charset="0"/>
              </a:rPr>
              <a:t>Browsers automatically add a single blank line before and after each &lt;p&gt; element.</a:t>
            </a:r>
          </a:p>
          <a:p>
            <a:r>
              <a:rPr lang="en-US" dirty="0" smtClean="0">
                <a:latin typeface="Bahnschrift" pitchFamily="34" charset="0"/>
              </a:rPr>
              <a:t> Use CSS to style paragraphs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&lt;!DOCTYPE&gt; </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r>
              <a:rPr lang="en-US" dirty="0">
                <a:latin typeface="Bahnschrift" pitchFamily="34" charset="0"/>
                <a:cs typeface="Arial" pitchFamily="34" charset="0"/>
              </a:rPr>
              <a:t>Defines the document </a:t>
            </a:r>
            <a:r>
              <a:rPr lang="en-US" dirty="0" smtClean="0">
                <a:latin typeface="Bahnschrift" pitchFamily="34" charset="0"/>
                <a:cs typeface="Arial" pitchFamily="34" charset="0"/>
              </a:rPr>
              <a:t>type. </a:t>
            </a:r>
          </a:p>
          <a:p>
            <a:r>
              <a:rPr lang="en-US" dirty="0">
                <a:latin typeface="Bahnschrift" pitchFamily="34" charset="0"/>
              </a:rPr>
              <a:t>All HTML documents must start with a &lt;!DOCTYPE&gt; declaration.</a:t>
            </a:r>
          </a:p>
          <a:p>
            <a:r>
              <a:rPr lang="en-US" dirty="0">
                <a:latin typeface="Bahnschrift" pitchFamily="34" charset="0"/>
              </a:rPr>
              <a:t>The declaration is not an HTML tag. It is an "information" to the browser about what document type to expect.</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1143000"/>
          </a:xfrm>
        </p:spPr>
        <p:txBody>
          <a:bodyPr/>
          <a:lstStyle/>
          <a:p>
            <a:r>
              <a:rPr lang="en-US" b="1" i="1" dirty="0" smtClean="0"/>
              <a:t>&lt;picture&gt;</a:t>
            </a:r>
            <a:endParaRPr lang="en-US" b="1" i="1" dirty="0"/>
          </a:p>
        </p:txBody>
      </p:sp>
      <p:sp>
        <p:nvSpPr>
          <p:cNvPr id="3" name="Content Placeholder 2"/>
          <p:cNvSpPr>
            <a:spLocks noGrp="1"/>
          </p:cNvSpPr>
          <p:nvPr>
            <p:ph idx="1"/>
          </p:nvPr>
        </p:nvSpPr>
        <p:spPr>
          <a:xfrm>
            <a:off x="428596" y="928670"/>
            <a:ext cx="8229600" cy="5643578"/>
          </a:xfrm>
        </p:spPr>
        <p:style>
          <a:lnRef idx="1">
            <a:schemeClr val="dk1"/>
          </a:lnRef>
          <a:fillRef idx="2">
            <a:schemeClr val="dk1"/>
          </a:fillRef>
          <a:effectRef idx="1">
            <a:schemeClr val="dk1"/>
          </a:effectRef>
          <a:fontRef idx="minor">
            <a:schemeClr val="dk1"/>
          </a:fontRef>
        </p:style>
        <p:txBody>
          <a:bodyPr>
            <a:noAutofit/>
          </a:bodyPr>
          <a:lstStyle/>
          <a:p>
            <a:r>
              <a:rPr lang="en-US" sz="2200" dirty="0" smtClean="0">
                <a:latin typeface="Bahnschrift" pitchFamily="34" charset="0"/>
              </a:rPr>
              <a:t>Defines a container for multiple image resources</a:t>
            </a:r>
          </a:p>
          <a:p>
            <a:r>
              <a:rPr lang="en-US" sz="2200" dirty="0" smtClean="0">
                <a:latin typeface="Bahnschrift" pitchFamily="34" charset="0"/>
              </a:rPr>
              <a:t>The &lt;picture&gt; tag gives web developers more flexibility in specifying image resources.</a:t>
            </a:r>
          </a:p>
          <a:p>
            <a:r>
              <a:rPr lang="en-US" sz="2200" dirty="0" smtClean="0">
                <a:latin typeface="Bahnschrift" pitchFamily="34" charset="0"/>
              </a:rPr>
              <a:t>The most common use of the &lt;picture&gt; element will be for art direction in responsive designs. Instead of having one image that is scaled up or down based on the viewport width, multiple images can be designed to more nicely fill the browser viewport.</a:t>
            </a:r>
          </a:p>
          <a:p>
            <a:r>
              <a:rPr lang="en-US" sz="2200" dirty="0" smtClean="0">
                <a:latin typeface="Bahnschrift" pitchFamily="34" charset="0"/>
              </a:rPr>
              <a:t>The &lt;picture&gt; element contains two tags: one or more &lt;source&gt; tags and one &lt;img&gt; tag.</a:t>
            </a:r>
          </a:p>
          <a:p>
            <a:r>
              <a:rPr lang="en-US" sz="2200" dirty="0" smtClean="0">
                <a:latin typeface="Bahnschrift" pitchFamily="34" charset="0"/>
              </a:rPr>
              <a:t>The browser will look for the first &lt;source&gt; element where the media query matches the current viewport width, and then it will display the proper image (specified in the </a:t>
            </a:r>
            <a:r>
              <a:rPr lang="en-US" sz="2200" dirty="0" err="1" smtClean="0">
                <a:latin typeface="Bahnschrift" pitchFamily="34" charset="0"/>
              </a:rPr>
              <a:t>srcset</a:t>
            </a:r>
            <a:r>
              <a:rPr lang="en-US" sz="2200" dirty="0" smtClean="0">
                <a:latin typeface="Bahnschrift" pitchFamily="34" charset="0"/>
              </a:rPr>
              <a:t> attribute). The &lt;img&gt; element is required as the last child of the &lt;picture&gt; element, as a fallback option if none of the source tags matches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&lt;select&gt;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77500" lnSpcReduction="20000"/>
          </a:bodyPr>
          <a:lstStyle/>
          <a:p>
            <a:r>
              <a:rPr lang="en-US" dirty="0" smtClean="0">
                <a:latin typeface="Bahnschrift" pitchFamily="34" charset="0"/>
              </a:rPr>
              <a:t>Defines a drop-down list</a:t>
            </a:r>
          </a:p>
          <a:p>
            <a:r>
              <a:rPr lang="en-US" dirty="0" smtClean="0">
                <a:latin typeface="Bahnschrift" pitchFamily="34" charset="0"/>
              </a:rPr>
              <a:t>The &lt;select&gt; element is used to create a drop-down list.</a:t>
            </a:r>
          </a:p>
          <a:p>
            <a:r>
              <a:rPr lang="en-US" dirty="0" smtClean="0">
                <a:latin typeface="Bahnschrift" pitchFamily="34" charset="0"/>
              </a:rPr>
              <a:t>The &lt;select&gt; element is most often used in a form, to collect user input.</a:t>
            </a:r>
          </a:p>
          <a:p>
            <a:r>
              <a:rPr lang="en-US" dirty="0" smtClean="0">
                <a:latin typeface="Bahnschrift" pitchFamily="34" charset="0"/>
              </a:rPr>
              <a:t>The name attribute is needed to reference the form data after the form is submitted (if you omit the name attribute, no data from the drop-down list will be submitted).</a:t>
            </a:r>
          </a:p>
          <a:p>
            <a:r>
              <a:rPr lang="en-US" dirty="0" smtClean="0">
                <a:latin typeface="Bahnschrift" pitchFamily="34" charset="0"/>
              </a:rPr>
              <a:t>The id attribute is needed to associate the drop-down list with a label.</a:t>
            </a:r>
          </a:p>
          <a:p>
            <a:r>
              <a:rPr lang="en-US" dirty="0" smtClean="0">
                <a:latin typeface="Bahnschrift" pitchFamily="34" charset="0"/>
              </a:rPr>
              <a:t>The &lt;option&gt; tags inside the &lt;select&gt; element define the available options in the drop-down list</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&lt;style&gt;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a:bodyPr>
          <a:lstStyle/>
          <a:p>
            <a:r>
              <a:rPr lang="en-US" sz="3600" dirty="0" smtClean="0">
                <a:latin typeface="Bahnschrift" pitchFamily="34" charset="0"/>
              </a:rPr>
              <a:t>Defines style information for a document</a:t>
            </a:r>
          </a:p>
          <a:p>
            <a:r>
              <a:rPr lang="en-US" sz="3600" dirty="0" smtClean="0">
                <a:latin typeface="Bahnschrift" pitchFamily="34" charset="0"/>
              </a:rPr>
              <a:t>The &lt;style&gt; tag is used to define style information (CSS) for a document.</a:t>
            </a:r>
          </a:p>
          <a:p>
            <a:r>
              <a:rPr lang="en-US" sz="3600" dirty="0" smtClean="0">
                <a:latin typeface="Bahnschrift" pitchFamily="34" charset="0"/>
              </a:rPr>
              <a:t>Inside the &lt;style&gt; element you specify how HTML elements should render in a browser.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&lt;sub&gt;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a:bodyPr>
          <a:lstStyle/>
          <a:p>
            <a:r>
              <a:rPr lang="en-US" sz="3600" dirty="0" smtClean="0">
                <a:latin typeface="Bahnschrift" pitchFamily="34" charset="0"/>
              </a:rPr>
              <a:t>Defines subscripted text</a:t>
            </a:r>
          </a:p>
          <a:p>
            <a:r>
              <a:rPr lang="en-US" sz="3600" dirty="0" smtClean="0">
                <a:latin typeface="Bahnschrift" pitchFamily="34" charset="0"/>
              </a:rPr>
              <a:t>The &lt;sub&gt; tag defines subscript text. Subscript text appears half a character below the normal line, and is sometimes rendered in a smaller font. Subscript text can be used for chemical formulas, like H</a:t>
            </a:r>
            <a:r>
              <a:rPr lang="en-US" sz="3600" baseline="-25000" dirty="0" smtClean="0">
                <a:latin typeface="Bahnschrift" pitchFamily="34" charset="0"/>
              </a:rPr>
              <a:t>2</a:t>
            </a:r>
            <a:r>
              <a:rPr lang="en-US" sz="3600" dirty="0" smtClean="0">
                <a:latin typeface="Bahnschrift" pitchFamily="34" charset="0"/>
              </a:rPr>
              <a:t>O.</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&lt;sup&gt;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r>
              <a:rPr lang="en-US" sz="3600" dirty="0" smtClean="0">
                <a:latin typeface="Bahnschrift" pitchFamily="34" charset="0"/>
              </a:rPr>
              <a:t>Defines superscripted text</a:t>
            </a:r>
          </a:p>
          <a:p>
            <a:r>
              <a:rPr lang="en-US" sz="3600" dirty="0" smtClean="0">
                <a:latin typeface="Bahnschrift" pitchFamily="34" charset="0"/>
              </a:rPr>
              <a:t>The &lt;sup&gt; tag defines superscript text. Superscript text appears half a character above the normal line, and is sometimes rendered in a smaller font. Superscript text can be used for footnotes, like WWW</a:t>
            </a:r>
            <a:r>
              <a:rPr lang="en-US" baseline="30000" dirty="0" smtClean="0"/>
              <a:t>.</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&lt;u&gt;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lnSpcReduction="10000"/>
          </a:bodyPr>
          <a:lstStyle/>
          <a:p>
            <a:r>
              <a:rPr lang="en-US" dirty="0" smtClean="0">
                <a:latin typeface="Bahnschrift" pitchFamily="34" charset="0"/>
              </a:rPr>
              <a:t>Defines some text that is unarticulated and styled differently from normal text</a:t>
            </a:r>
          </a:p>
          <a:p>
            <a:r>
              <a:rPr lang="en-US" dirty="0" smtClean="0">
                <a:latin typeface="Bahnschrift" pitchFamily="34" charset="0"/>
              </a:rPr>
              <a:t>The &lt;u&gt; tag represents some text that is unarticulated and styled differently from normal text, such as misspelled words or proper names in Chinese text. The content inside is typically displayed with an underline. You can change this with CSS (see example below). </a:t>
            </a:r>
            <a:endParaRPr lang="en-US" dirty="0">
              <a:latin typeface="Bahnschrift"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&lt;video&gt;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85000" lnSpcReduction="10000"/>
          </a:bodyPr>
          <a:lstStyle/>
          <a:p>
            <a:r>
              <a:rPr lang="en-US" dirty="0" smtClean="0">
                <a:latin typeface="Bahnschrift" pitchFamily="34" charset="0"/>
              </a:rPr>
              <a:t>Defines embedded video content</a:t>
            </a:r>
          </a:p>
          <a:p>
            <a:r>
              <a:rPr lang="en-US" dirty="0" smtClean="0">
                <a:latin typeface="Bahnschrift" pitchFamily="34" charset="0"/>
              </a:rPr>
              <a:t>The &lt;video&gt; tag is used to embed video content in a document, such as a movie clip or other video streams.</a:t>
            </a:r>
          </a:p>
          <a:p>
            <a:r>
              <a:rPr lang="en-US" dirty="0" smtClean="0">
                <a:latin typeface="Bahnschrift" pitchFamily="34" charset="0"/>
              </a:rPr>
              <a:t>The &lt;video&gt; tag contains one or more &lt;source&gt; tags with different video sources. The browser will choose the first source it supports.</a:t>
            </a:r>
          </a:p>
          <a:p>
            <a:r>
              <a:rPr lang="en-US" dirty="0" smtClean="0">
                <a:latin typeface="Bahnschrift" pitchFamily="34" charset="0"/>
              </a:rPr>
              <a:t>The text between the &lt;video&gt; and &lt;/video&gt; tags will only be displayed in browsers that do not support the &lt;video&gt; element.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&lt;a&gt;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92500" lnSpcReduction="10000"/>
          </a:bodyPr>
          <a:lstStyle/>
          <a:p>
            <a:r>
              <a:rPr lang="en-US" dirty="0">
                <a:latin typeface="Bahnschrift" pitchFamily="34" charset="0"/>
              </a:rPr>
              <a:t>Defines a </a:t>
            </a:r>
            <a:r>
              <a:rPr lang="en-US" dirty="0" smtClean="0">
                <a:latin typeface="Bahnschrift" pitchFamily="34" charset="0"/>
              </a:rPr>
              <a:t>hyperlink</a:t>
            </a:r>
          </a:p>
          <a:p>
            <a:r>
              <a:rPr lang="en-US" dirty="0">
                <a:latin typeface="Bahnschrift" pitchFamily="34" charset="0"/>
              </a:rPr>
              <a:t>The &lt;a&gt; tag defines a hyperlink, which is used to link from one page to another.</a:t>
            </a:r>
          </a:p>
          <a:p>
            <a:r>
              <a:rPr lang="en-US" dirty="0">
                <a:latin typeface="Bahnschrift" pitchFamily="34" charset="0"/>
              </a:rPr>
              <a:t>The most important attribute of the &lt;a&gt; element is the </a:t>
            </a:r>
            <a:r>
              <a:rPr lang="en-US" dirty="0" err="1">
                <a:latin typeface="Bahnschrift" pitchFamily="34" charset="0"/>
              </a:rPr>
              <a:t>href</a:t>
            </a:r>
            <a:r>
              <a:rPr lang="en-US" dirty="0">
                <a:latin typeface="Bahnschrift" pitchFamily="34" charset="0"/>
              </a:rPr>
              <a:t> attribute, which indicates the link's destination.</a:t>
            </a:r>
          </a:p>
          <a:p>
            <a:r>
              <a:rPr lang="en-US" dirty="0">
                <a:latin typeface="Bahnschrift" pitchFamily="34" charset="0"/>
              </a:rPr>
              <a:t>By default, links will appear as follows in all browsers:</a:t>
            </a:r>
          </a:p>
          <a:p>
            <a:r>
              <a:rPr lang="en-US" dirty="0" smtClean="0">
                <a:latin typeface="Bahnschrift" pitchFamily="34" charset="0"/>
              </a:rPr>
              <a:t> An </a:t>
            </a:r>
            <a:r>
              <a:rPr lang="en-US" dirty="0">
                <a:latin typeface="Bahnschrift" pitchFamily="34" charset="0"/>
              </a:rPr>
              <a:t>unvisited link is underlined and blue</a:t>
            </a:r>
          </a:p>
          <a:p>
            <a:r>
              <a:rPr lang="en-US" dirty="0">
                <a:latin typeface="Bahnschrift" pitchFamily="34" charset="0"/>
              </a:rPr>
              <a:t>A visited link is underlined and purple</a:t>
            </a:r>
          </a:p>
          <a:p>
            <a:r>
              <a:rPr lang="en-US" dirty="0">
                <a:latin typeface="Bahnschrift" pitchFamily="34" charset="0"/>
              </a:rPr>
              <a:t>An active link is underlined and red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&lt;body&gt;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r>
              <a:rPr lang="en-US" dirty="0">
                <a:latin typeface="Bahnschrift" pitchFamily="34" charset="0"/>
              </a:rPr>
              <a:t>Defines the document's </a:t>
            </a:r>
            <a:r>
              <a:rPr lang="en-US" dirty="0" smtClean="0">
                <a:latin typeface="Bahnschrift" pitchFamily="34" charset="0"/>
              </a:rPr>
              <a:t>body</a:t>
            </a:r>
          </a:p>
          <a:p>
            <a:r>
              <a:rPr lang="en-US" dirty="0">
                <a:latin typeface="Bahnschrift" pitchFamily="34" charset="0"/>
              </a:rPr>
              <a:t>The &lt;body&gt; tag defines the document's body.</a:t>
            </a:r>
          </a:p>
          <a:p>
            <a:r>
              <a:rPr lang="en-US" dirty="0">
                <a:latin typeface="Bahnschrift" pitchFamily="34" charset="0"/>
              </a:rPr>
              <a:t>The &lt;body&gt; element contains all the contents of an HTML document, such as headings, paragraphs, images, hyperlinks, tables, lists, etc.</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a:t>
            </a:r>
            <a:r>
              <a:rPr lang="en-US" b="1" i="1" dirty="0" err="1" smtClean="0"/>
              <a:t>br</a:t>
            </a:r>
            <a:r>
              <a:rPr lang="en-US" b="1" i="1" dirty="0" smtClean="0"/>
              <a:t>&gt;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r>
              <a:rPr lang="en-US" dirty="0">
                <a:latin typeface="Bahnschrift" pitchFamily="34" charset="0"/>
              </a:rPr>
              <a:t>Defines a single line </a:t>
            </a:r>
            <a:r>
              <a:rPr lang="en-US" dirty="0" smtClean="0">
                <a:latin typeface="Bahnschrift" pitchFamily="34" charset="0"/>
              </a:rPr>
              <a:t>break</a:t>
            </a:r>
          </a:p>
          <a:p>
            <a:r>
              <a:rPr lang="en-US" dirty="0">
                <a:latin typeface="Bahnschrift" pitchFamily="34" charset="0"/>
              </a:rPr>
              <a:t>The &lt;</a:t>
            </a:r>
            <a:r>
              <a:rPr lang="en-US" dirty="0" err="1">
                <a:latin typeface="Bahnschrift" pitchFamily="34" charset="0"/>
              </a:rPr>
              <a:t>br</a:t>
            </a:r>
            <a:r>
              <a:rPr lang="en-US" dirty="0">
                <a:latin typeface="Bahnschrift" pitchFamily="34" charset="0"/>
              </a:rPr>
              <a:t>&gt; tag inserts a single line break.</a:t>
            </a:r>
          </a:p>
          <a:p>
            <a:r>
              <a:rPr lang="en-US" dirty="0">
                <a:latin typeface="Bahnschrift" pitchFamily="34" charset="0"/>
              </a:rPr>
              <a:t>The &lt;</a:t>
            </a:r>
            <a:r>
              <a:rPr lang="en-US" dirty="0" err="1">
                <a:latin typeface="Bahnschrift" pitchFamily="34" charset="0"/>
              </a:rPr>
              <a:t>br</a:t>
            </a:r>
            <a:r>
              <a:rPr lang="en-US" dirty="0">
                <a:latin typeface="Bahnschrift" pitchFamily="34" charset="0"/>
              </a:rPr>
              <a:t>&gt; tag is useful for writing addresses or poems.</a:t>
            </a:r>
          </a:p>
          <a:p>
            <a:r>
              <a:rPr lang="en-US" dirty="0">
                <a:latin typeface="Bahnschrift" pitchFamily="34" charset="0"/>
              </a:rPr>
              <a:t>The &lt;</a:t>
            </a:r>
            <a:r>
              <a:rPr lang="en-US" dirty="0" err="1">
                <a:latin typeface="Bahnschrift" pitchFamily="34" charset="0"/>
              </a:rPr>
              <a:t>br</a:t>
            </a:r>
            <a:r>
              <a:rPr lang="en-US" dirty="0">
                <a:latin typeface="Bahnschrift" pitchFamily="34" charset="0"/>
              </a:rPr>
              <a:t>&gt; tag is an empty tag which means that it has no end tag.</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a:t>
            </a:r>
            <a:r>
              <a:rPr lang="en-US" b="1" i="1" dirty="0" err="1" smtClean="0"/>
              <a:t>dt</a:t>
            </a:r>
            <a:r>
              <a:rPr lang="en-US" b="1" i="1" dirty="0" smtClean="0"/>
              <a:t>&gt;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r>
              <a:rPr lang="en-US" dirty="0">
                <a:latin typeface="Bahnschrift" pitchFamily="34" charset="0"/>
              </a:rPr>
              <a:t>Defines a term/name in a description </a:t>
            </a:r>
            <a:r>
              <a:rPr lang="en-US" dirty="0" smtClean="0">
                <a:latin typeface="Bahnschrift" pitchFamily="34" charset="0"/>
              </a:rPr>
              <a:t>list</a:t>
            </a:r>
          </a:p>
          <a:p>
            <a:r>
              <a:rPr lang="en-US" dirty="0">
                <a:latin typeface="Bahnschrift" pitchFamily="34" charset="0"/>
              </a:rPr>
              <a:t>The &lt;</a:t>
            </a:r>
            <a:r>
              <a:rPr lang="en-US" dirty="0" err="1">
                <a:latin typeface="Bahnschrift" pitchFamily="34" charset="0"/>
              </a:rPr>
              <a:t>dt</a:t>
            </a:r>
            <a:r>
              <a:rPr lang="en-US" dirty="0">
                <a:latin typeface="Bahnschrift" pitchFamily="34" charset="0"/>
              </a:rPr>
              <a:t>&gt; tag defines a term/name in a description list.</a:t>
            </a:r>
          </a:p>
          <a:p>
            <a:r>
              <a:rPr lang="en-US" dirty="0">
                <a:latin typeface="Bahnschrift" pitchFamily="34" charset="0"/>
              </a:rPr>
              <a:t>The &lt;</a:t>
            </a:r>
            <a:r>
              <a:rPr lang="en-US" dirty="0" err="1">
                <a:latin typeface="Bahnschrift" pitchFamily="34" charset="0"/>
              </a:rPr>
              <a:t>dt</a:t>
            </a:r>
            <a:r>
              <a:rPr lang="en-US" dirty="0">
                <a:latin typeface="Bahnschrift" pitchFamily="34" charset="0"/>
              </a:rPr>
              <a:t>&gt; tag is used in conjunction with &lt;dl&gt; (defines a description list) and &lt;</a:t>
            </a:r>
            <a:r>
              <a:rPr lang="en-US" dirty="0" err="1">
                <a:latin typeface="Bahnschrift" pitchFamily="34" charset="0"/>
              </a:rPr>
              <a:t>dd</a:t>
            </a:r>
            <a:r>
              <a:rPr lang="en-US" dirty="0">
                <a:latin typeface="Bahnschrift" pitchFamily="34" charset="0"/>
              </a:rPr>
              <a:t>&gt; (describes each term/name</a:t>
            </a:r>
            <a:r>
              <a:rPr lang="en-US" dirty="0"/>
              <a:t>).</a:t>
            </a:r>
          </a:p>
          <a:p>
            <a:endParaRPr lang="en-US" dirty="0">
              <a:latin typeface="Bahnschrift"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&lt;footer&gt;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92500" lnSpcReduction="20000"/>
          </a:bodyPr>
          <a:lstStyle/>
          <a:p>
            <a:r>
              <a:rPr lang="en-US" dirty="0">
                <a:latin typeface="Bahnschrift" pitchFamily="34" charset="0"/>
              </a:rPr>
              <a:t>Defines a footer for a document or </a:t>
            </a:r>
            <a:r>
              <a:rPr lang="en-US" dirty="0" smtClean="0">
                <a:latin typeface="Bahnschrift" pitchFamily="34" charset="0"/>
              </a:rPr>
              <a:t>section</a:t>
            </a:r>
          </a:p>
          <a:p>
            <a:r>
              <a:rPr lang="en-US" dirty="0">
                <a:latin typeface="Bahnschrift" pitchFamily="34" charset="0"/>
              </a:rPr>
              <a:t>The &lt;footer&gt; tag defines a footer for a document or section.</a:t>
            </a:r>
          </a:p>
          <a:p>
            <a:r>
              <a:rPr lang="en-US" dirty="0">
                <a:latin typeface="Bahnschrift" pitchFamily="34" charset="0"/>
              </a:rPr>
              <a:t>A &lt;footer&gt; element typically contains:</a:t>
            </a:r>
          </a:p>
          <a:p>
            <a:r>
              <a:rPr lang="en-US" dirty="0">
                <a:latin typeface="Bahnschrift" pitchFamily="34" charset="0"/>
              </a:rPr>
              <a:t>authorship information</a:t>
            </a:r>
          </a:p>
          <a:p>
            <a:r>
              <a:rPr lang="en-US" dirty="0">
                <a:latin typeface="Bahnschrift" pitchFamily="34" charset="0"/>
              </a:rPr>
              <a:t>copyright information</a:t>
            </a:r>
          </a:p>
          <a:p>
            <a:r>
              <a:rPr lang="en-US" dirty="0">
                <a:latin typeface="Bahnschrift" pitchFamily="34" charset="0"/>
              </a:rPr>
              <a:t>contact information</a:t>
            </a:r>
          </a:p>
          <a:p>
            <a:r>
              <a:rPr lang="en-US" dirty="0">
                <a:latin typeface="Bahnschrift" pitchFamily="34" charset="0"/>
              </a:rPr>
              <a:t>sitemap</a:t>
            </a:r>
          </a:p>
          <a:p>
            <a:r>
              <a:rPr lang="en-US" dirty="0">
                <a:latin typeface="Bahnschrift" pitchFamily="34" charset="0"/>
              </a:rPr>
              <a:t>back to top links</a:t>
            </a:r>
          </a:p>
          <a:p>
            <a:r>
              <a:rPr lang="en-US" dirty="0">
                <a:latin typeface="Bahnschrift" pitchFamily="34" charset="0"/>
              </a:rPr>
              <a:t>related documents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&lt;form&gt;</a:t>
            </a:r>
            <a:endParaRPr lang="en-US" b="1" i="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70000" lnSpcReduction="20000"/>
          </a:bodyPr>
          <a:lstStyle/>
          <a:p>
            <a:r>
              <a:rPr lang="nb-NO" dirty="0">
                <a:latin typeface="Bahnschrift" pitchFamily="34" charset="0"/>
              </a:rPr>
              <a:t>Defines an HTML form for user </a:t>
            </a:r>
            <a:r>
              <a:rPr lang="nb-NO" dirty="0" smtClean="0">
                <a:latin typeface="Bahnschrift" pitchFamily="34" charset="0"/>
              </a:rPr>
              <a:t>input</a:t>
            </a:r>
          </a:p>
          <a:p>
            <a:r>
              <a:rPr lang="en-US" dirty="0">
                <a:latin typeface="Bahnschrift" pitchFamily="34" charset="0"/>
              </a:rPr>
              <a:t>The &lt;form&gt; tag is used to create an HTML form for user input.</a:t>
            </a:r>
          </a:p>
          <a:p>
            <a:r>
              <a:rPr lang="en-US" dirty="0">
                <a:latin typeface="Bahnschrift" pitchFamily="34" charset="0"/>
              </a:rPr>
              <a:t>The &lt;form&gt; element can contain one or more of the following form elements:</a:t>
            </a:r>
          </a:p>
          <a:p>
            <a:r>
              <a:rPr lang="en-US" dirty="0">
                <a:latin typeface="Bahnschrift" pitchFamily="34" charset="0"/>
              </a:rPr>
              <a:t>&lt;input&gt;</a:t>
            </a:r>
          </a:p>
          <a:p>
            <a:r>
              <a:rPr lang="en-US" dirty="0">
                <a:latin typeface="Bahnschrift" pitchFamily="34" charset="0"/>
              </a:rPr>
              <a:t>&lt;</a:t>
            </a:r>
            <a:r>
              <a:rPr lang="en-US" dirty="0" err="1">
                <a:latin typeface="Bahnschrift" pitchFamily="34" charset="0"/>
              </a:rPr>
              <a:t>textarea</a:t>
            </a:r>
            <a:r>
              <a:rPr lang="en-US" dirty="0">
                <a:latin typeface="Bahnschrift" pitchFamily="34" charset="0"/>
              </a:rPr>
              <a:t>&gt;</a:t>
            </a:r>
          </a:p>
          <a:p>
            <a:r>
              <a:rPr lang="en-US" dirty="0">
                <a:latin typeface="Bahnschrift" pitchFamily="34" charset="0"/>
              </a:rPr>
              <a:t>&lt;button&gt;</a:t>
            </a:r>
          </a:p>
          <a:p>
            <a:r>
              <a:rPr lang="en-US" dirty="0">
                <a:latin typeface="Bahnschrift" pitchFamily="34" charset="0"/>
              </a:rPr>
              <a:t>&lt;select</a:t>
            </a:r>
            <a:r>
              <a:rPr lang="en-US" dirty="0" smtClean="0">
                <a:latin typeface="Bahnschrift" pitchFamily="34" charset="0"/>
              </a:rPr>
              <a:t>&gt;</a:t>
            </a:r>
            <a:endParaRPr lang="en-US" dirty="0">
              <a:latin typeface="Bahnschrift" pitchFamily="34" charset="0"/>
            </a:endParaRPr>
          </a:p>
          <a:p>
            <a:r>
              <a:rPr lang="en-US" dirty="0">
                <a:latin typeface="Bahnschrift" pitchFamily="34" charset="0"/>
              </a:rPr>
              <a:t>&lt;option&gt;</a:t>
            </a:r>
          </a:p>
          <a:p>
            <a:r>
              <a:rPr lang="en-US" dirty="0">
                <a:latin typeface="Bahnschrift" pitchFamily="34" charset="0"/>
              </a:rPr>
              <a:t>&lt;</a:t>
            </a:r>
            <a:r>
              <a:rPr lang="en-US" dirty="0" err="1">
                <a:latin typeface="Bahnschrift" pitchFamily="34" charset="0"/>
              </a:rPr>
              <a:t>optgroup</a:t>
            </a:r>
            <a:r>
              <a:rPr lang="en-US" dirty="0">
                <a:latin typeface="Bahnschrift" pitchFamily="34" charset="0"/>
              </a:rPr>
              <a:t>&gt;</a:t>
            </a:r>
          </a:p>
          <a:p>
            <a:r>
              <a:rPr lang="en-US" dirty="0">
                <a:latin typeface="Bahnschrift" pitchFamily="34" charset="0"/>
              </a:rPr>
              <a:t>&lt;</a:t>
            </a:r>
            <a:r>
              <a:rPr lang="en-US" dirty="0" err="1">
                <a:latin typeface="Bahnschrift" pitchFamily="34" charset="0"/>
              </a:rPr>
              <a:t>fieldset</a:t>
            </a:r>
            <a:r>
              <a:rPr lang="en-US" dirty="0">
                <a:latin typeface="Bahnschrift" pitchFamily="34" charset="0"/>
              </a:rPr>
              <a:t>&gt;</a:t>
            </a:r>
          </a:p>
          <a:p>
            <a:r>
              <a:rPr lang="en-US" dirty="0">
                <a:latin typeface="Bahnschrift" pitchFamily="34" charset="0"/>
              </a:rPr>
              <a:t>&lt;label&gt;</a:t>
            </a:r>
          </a:p>
          <a:p>
            <a:r>
              <a:rPr lang="en-US" dirty="0">
                <a:latin typeface="Bahnschrift" pitchFamily="34" charset="0"/>
              </a:rPr>
              <a:t>&lt;output&gt;</a:t>
            </a:r>
          </a:p>
          <a:p>
            <a:endParaRPr lang="en-US" dirty="0">
              <a:latin typeface="Bahnschrift"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&lt;h1&gt; to &lt;h6&gt;</a:t>
            </a:r>
            <a:endParaRPr lang="en-US" b="1" i="1" dirty="0"/>
          </a:p>
        </p:txBody>
      </p:sp>
      <p:sp>
        <p:nvSpPr>
          <p:cNvPr id="3" name="Content Placeholder 2"/>
          <p:cNvSpPr>
            <a:spLocks noGrp="1"/>
          </p:cNvSpPr>
          <p:nvPr>
            <p:ph idx="1"/>
          </p:nvPr>
        </p:nvSpPr>
        <p:spPr>
          <a:xfrm>
            <a:off x="428596" y="1785926"/>
            <a:ext cx="8229600" cy="3543312"/>
          </a:xfrm>
        </p:spPr>
        <p:style>
          <a:lnRef idx="1">
            <a:schemeClr val="dk1"/>
          </a:lnRef>
          <a:fillRef idx="2">
            <a:schemeClr val="dk1"/>
          </a:fillRef>
          <a:effectRef idx="1">
            <a:schemeClr val="dk1"/>
          </a:effectRef>
          <a:fontRef idx="minor">
            <a:schemeClr val="dk1"/>
          </a:fontRef>
        </p:style>
        <p:txBody>
          <a:bodyPr/>
          <a:lstStyle/>
          <a:p>
            <a:r>
              <a:rPr lang="en-US" dirty="0">
                <a:latin typeface="Bahnschrift" pitchFamily="34" charset="0"/>
              </a:rPr>
              <a:t>Defines HTML </a:t>
            </a:r>
            <a:r>
              <a:rPr lang="en-US" dirty="0" smtClean="0">
                <a:latin typeface="Bahnschrift" pitchFamily="34" charset="0"/>
              </a:rPr>
              <a:t>headings</a:t>
            </a:r>
          </a:p>
          <a:p>
            <a:r>
              <a:rPr lang="en-US" dirty="0" smtClean="0">
                <a:latin typeface="Bahnschrift" pitchFamily="34" charset="0"/>
              </a:rPr>
              <a:t>The</a:t>
            </a:r>
            <a:r>
              <a:rPr lang="en-US" dirty="0">
                <a:latin typeface="Bahnschrift" pitchFamily="34" charset="0"/>
              </a:rPr>
              <a:t> &lt;h1&gt; to &lt;h6&gt; tags are used to define HTML headings.</a:t>
            </a:r>
          </a:p>
          <a:p>
            <a:r>
              <a:rPr lang="en-US" dirty="0">
                <a:latin typeface="Bahnschrift" pitchFamily="34" charset="0"/>
              </a:rPr>
              <a:t>&lt;h1&gt; defines the most important heading. &lt;h6&gt; defines the least important heading</a:t>
            </a:r>
          </a:p>
          <a:p>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191</TotalTime>
  <Words>265</Words>
  <Application>Microsoft Office PowerPoint</Application>
  <PresentationFormat>On-screen Show (4:3)</PresentationFormat>
  <Paragraphs>165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Apex</vt:lpstr>
      <vt:lpstr>TYPES OF HTML TAGS </vt:lpstr>
      <vt:lpstr>&lt;!DOCTYPE&gt; </vt:lpstr>
      <vt:lpstr>&lt;a&gt;</vt:lpstr>
      <vt:lpstr>&lt;body&gt;</vt:lpstr>
      <vt:lpstr>&lt;br&gt;</vt:lpstr>
      <vt:lpstr>&lt;dt&gt;</vt:lpstr>
      <vt:lpstr>&lt;footer&gt;</vt:lpstr>
      <vt:lpstr>&lt;form&gt;</vt:lpstr>
      <vt:lpstr>&lt;h1&gt; to &lt;h6&gt;</vt:lpstr>
      <vt:lpstr>&lt;head&gt;</vt:lpstr>
      <vt:lpstr>&lt;header&gt;</vt:lpstr>
      <vt:lpstr>&lt;hr&gt;</vt:lpstr>
      <vt:lpstr>&lt;html&gt;</vt:lpstr>
      <vt:lpstr>&lt;label&gt;</vt:lpstr>
      <vt:lpstr>&lt;link&gt;</vt:lpstr>
      <vt:lpstr>&lt;img&gt;</vt:lpstr>
      <vt:lpstr>&lt;input&gt;</vt:lpstr>
      <vt:lpstr>&lt;output&gt;</vt:lpstr>
      <vt:lpstr>&lt;p&gt;</vt:lpstr>
      <vt:lpstr>&lt;picture&gt;</vt:lpstr>
      <vt:lpstr>&lt;select&gt;</vt:lpstr>
      <vt:lpstr>&lt;style&gt;</vt:lpstr>
      <vt:lpstr>&lt;sub&gt;</vt:lpstr>
      <vt:lpstr>&lt;sup&gt;</vt:lpstr>
      <vt:lpstr>&lt;u&gt;</vt:lpstr>
      <vt:lpstr>&lt;video&gt;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tags</dc:title>
  <dc:creator>user</dc:creator>
  <cp:lastModifiedBy>user</cp:lastModifiedBy>
  <cp:revision>21</cp:revision>
  <dcterms:created xsi:type="dcterms:W3CDTF">2022-08-13T06:12:07Z</dcterms:created>
  <dcterms:modified xsi:type="dcterms:W3CDTF">2022-08-16T16:24:01Z</dcterms:modified>
</cp:coreProperties>
</file>