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9E61-4B6A-DF8D-E5BA-B946A3317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D526B6-4FC5-74E1-AA96-B16F3479A1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919B1F-41B0-9F97-6DF2-F66C28E4E74F}"/>
              </a:ext>
            </a:extLst>
          </p:cNvPr>
          <p:cNvSpPr>
            <a:spLocks noGrp="1"/>
          </p:cNvSpPr>
          <p:nvPr>
            <p:ph type="dt" sz="half" idx="10"/>
          </p:nvPr>
        </p:nvSpPr>
        <p:spPr/>
        <p:txBody>
          <a:bodyPr/>
          <a:lstStyle/>
          <a:p>
            <a:fld id="{A5605412-6E20-463B-B89B-37FAEA71FE88}" type="datetimeFigureOut">
              <a:rPr lang="en-IN" smtClean="0"/>
              <a:t>29-03-2024</a:t>
            </a:fld>
            <a:endParaRPr lang="en-IN"/>
          </a:p>
        </p:txBody>
      </p:sp>
      <p:sp>
        <p:nvSpPr>
          <p:cNvPr id="5" name="Footer Placeholder 4">
            <a:extLst>
              <a:ext uri="{FF2B5EF4-FFF2-40B4-BE49-F238E27FC236}">
                <a16:creationId xmlns:a16="http://schemas.microsoft.com/office/drawing/2014/main" id="{E158350D-8071-92D9-4895-ECDAC230BA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B0AA9E-C370-00CC-075D-DE14C72CF6E0}"/>
              </a:ext>
            </a:extLst>
          </p:cNvPr>
          <p:cNvSpPr>
            <a:spLocks noGrp="1"/>
          </p:cNvSpPr>
          <p:nvPr>
            <p:ph type="sldNum" sz="quarter" idx="12"/>
          </p:nvPr>
        </p:nvSpPr>
        <p:spPr/>
        <p:txBody>
          <a:bodyPr/>
          <a:lstStyle/>
          <a:p>
            <a:fld id="{4F929532-0D69-4A79-8D1A-527B9888F22D}" type="slidenum">
              <a:rPr lang="en-IN" smtClean="0"/>
              <a:t>‹#›</a:t>
            </a:fld>
            <a:endParaRPr lang="en-IN"/>
          </a:p>
        </p:txBody>
      </p:sp>
    </p:spTree>
    <p:extLst>
      <p:ext uri="{BB962C8B-B14F-4D97-AF65-F5344CB8AC3E}">
        <p14:creationId xmlns:p14="http://schemas.microsoft.com/office/powerpoint/2010/main" val="734397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5993-68D1-1502-B25D-F2EFC39FBD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1E003B-2F23-FA49-09B1-38BB7C75F2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A4BA40-C2D9-5AB9-086F-A5E38EB8DD00}"/>
              </a:ext>
            </a:extLst>
          </p:cNvPr>
          <p:cNvSpPr>
            <a:spLocks noGrp="1"/>
          </p:cNvSpPr>
          <p:nvPr>
            <p:ph type="dt" sz="half" idx="10"/>
          </p:nvPr>
        </p:nvSpPr>
        <p:spPr/>
        <p:txBody>
          <a:bodyPr/>
          <a:lstStyle/>
          <a:p>
            <a:fld id="{A5605412-6E20-463B-B89B-37FAEA71FE88}" type="datetimeFigureOut">
              <a:rPr lang="en-IN" smtClean="0"/>
              <a:t>29-03-2024</a:t>
            </a:fld>
            <a:endParaRPr lang="en-IN"/>
          </a:p>
        </p:txBody>
      </p:sp>
      <p:sp>
        <p:nvSpPr>
          <p:cNvPr id="5" name="Footer Placeholder 4">
            <a:extLst>
              <a:ext uri="{FF2B5EF4-FFF2-40B4-BE49-F238E27FC236}">
                <a16:creationId xmlns:a16="http://schemas.microsoft.com/office/drawing/2014/main" id="{FBE818E7-96EF-7884-3B05-5A82D669A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91061-8173-B552-756C-ADDE2E9BA797}"/>
              </a:ext>
            </a:extLst>
          </p:cNvPr>
          <p:cNvSpPr>
            <a:spLocks noGrp="1"/>
          </p:cNvSpPr>
          <p:nvPr>
            <p:ph type="sldNum" sz="quarter" idx="12"/>
          </p:nvPr>
        </p:nvSpPr>
        <p:spPr/>
        <p:txBody>
          <a:bodyPr/>
          <a:lstStyle/>
          <a:p>
            <a:fld id="{4F929532-0D69-4A79-8D1A-527B9888F22D}" type="slidenum">
              <a:rPr lang="en-IN" smtClean="0"/>
              <a:t>‹#›</a:t>
            </a:fld>
            <a:endParaRPr lang="en-IN"/>
          </a:p>
        </p:txBody>
      </p:sp>
    </p:spTree>
    <p:extLst>
      <p:ext uri="{BB962C8B-B14F-4D97-AF65-F5344CB8AC3E}">
        <p14:creationId xmlns:p14="http://schemas.microsoft.com/office/powerpoint/2010/main" val="130469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A59E55-017F-7F24-146E-EA34CD18E4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97A1F4-B0B8-95D3-739B-DCAF8F4625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4AD6EF-5958-0CF3-2461-15E93DC4DC3F}"/>
              </a:ext>
            </a:extLst>
          </p:cNvPr>
          <p:cNvSpPr>
            <a:spLocks noGrp="1"/>
          </p:cNvSpPr>
          <p:nvPr>
            <p:ph type="dt" sz="half" idx="10"/>
          </p:nvPr>
        </p:nvSpPr>
        <p:spPr/>
        <p:txBody>
          <a:bodyPr/>
          <a:lstStyle/>
          <a:p>
            <a:fld id="{A5605412-6E20-463B-B89B-37FAEA71FE88}" type="datetimeFigureOut">
              <a:rPr lang="en-IN" smtClean="0"/>
              <a:t>29-03-2024</a:t>
            </a:fld>
            <a:endParaRPr lang="en-IN"/>
          </a:p>
        </p:txBody>
      </p:sp>
      <p:sp>
        <p:nvSpPr>
          <p:cNvPr id="5" name="Footer Placeholder 4">
            <a:extLst>
              <a:ext uri="{FF2B5EF4-FFF2-40B4-BE49-F238E27FC236}">
                <a16:creationId xmlns:a16="http://schemas.microsoft.com/office/drawing/2014/main" id="{30FA7317-F327-F5A8-1B9C-4542D4CEEA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CE20EB-D98D-8758-8B55-859A3102AFF2}"/>
              </a:ext>
            </a:extLst>
          </p:cNvPr>
          <p:cNvSpPr>
            <a:spLocks noGrp="1"/>
          </p:cNvSpPr>
          <p:nvPr>
            <p:ph type="sldNum" sz="quarter" idx="12"/>
          </p:nvPr>
        </p:nvSpPr>
        <p:spPr/>
        <p:txBody>
          <a:bodyPr/>
          <a:lstStyle/>
          <a:p>
            <a:fld id="{4F929532-0D69-4A79-8D1A-527B9888F22D}" type="slidenum">
              <a:rPr lang="en-IN" smtClean="0"/>
              <a:t>‹#›</a:t>
            </a:fld>
            <a:endParaRPr lang="en-IN"/>
          </a:p>
        </p:txBody>
      </p:sp>
    </p:spTree>
    <p:extLst>
      <p:ext uri="{BB962C8B-B14F-4D97-AF65-F5344CB8AC3E}">
        <p14:creationId xmlns:p14="http://schemas.microsoft.com/office/powerpoint/2010/main" val="223802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9278-7DA3-F310-468B-1060574ED0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1905A7-6ABF-1EAF-3C6D-EEF8484445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0324B6-5693-65C8-AA65-15969D6FEC18}"/>
              </a:ext>
            </a:extLst>
          </p:cNvPr>
          <p:cNvSpPr>
            <a:spLocks noGrp="1"/>
          </p:cNvSpPr>
          <p:nvPr>
            <p:ph type="dt" sz="half" idx="10"/>
          </p:nvPr>
        </p:nvSpPr>
        <p:spPr/>
        <p:txBody>
          <a:bodyPr/>
          <a:lstStyle/>
          <a:p>
            <a:fld id="{A5605412-6E20-463B-B89B-37FAEA71FE88}" type="datetimeFigureOut">
              <a:rPr lang="en-IN" smtClean="0"/>
              <a:t>29-03-2024</a:t>
            </a:fld>
            <a:endParaRPr lang="en-IN"/>
          </a:p>
        </p:txBody>
      </p:sp>
      <p:sp>
        <p:nvSpPr>
          <p:cNvPr id="5" name="Footer Placeholder 4">
            <a:extLst>
              <a:ext uri="{FF2B5EF4-FFF2-40B4-BE49-F238E27FC236}">
                <a16:creationId xmlns:a16="http://schemas.microsoft.com/office/drawing/2014/main" id="{5456C46B-2125-F9C1-546A-66F27C57B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A72B18-E764-D382-8845-AA894DD0EC15}"/>
              </a:ext>
            </a:extLst>
          </p:cNvPr>
          <p:cNvSpPr>
            <a:spLocks noGrp="1"/>
          </p:cNvSpPr>
          <p:nvPr>
            <p:ph type="sldNum" sz="quarter" idx="12"/>
          </p:nvPr>
        </p:nvSpPr>
        <p:spPr/>
        <p:txBody>
          <a:bodyPr/>
          <a:lstStyle/>
          <a:p>
            <a:fld id="{4F929532-0D69-4A79-8D1A-527B9888F22D}" type="slidenum">
              <a:rPr lang="en-IN" smtClean="0"/>
              <a:t>‹#›</a:t>
            </a:fld>
            <a:endParaRPr lang="en-IN"/>
          </a:p>
        </p:txBody>
      </p:sp>
    </p:spTree>
    <p:extLst>
      <p:ext uri="{BB962C8B-B14F-4D97-AF65-F5344CB8AC3E}">
        <p14:creationId xmlns:p14="http://schemas.microsoft.com/office/powerpoint/2010/main" val="204464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4CD5-448E-526C-0ACF-C008F654C8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BB13D2-D850-3FEE-273A-109D2F7166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047886-825A-DE21-D95A-493F171B1F50}"/>
              </a:ext>
            </a:extLst>
          </p:cNvPr>
          <p:cNvSpPr>
            <a:spLocks noGrp="1"/>
          </p:cNvSpPr>
          <p:nvPr>
            <p:ph type="dt" sz="half" idx="10"/>
          </p:nvPr>
        </p:nvSpPr>
        <p:spPr/>
        <p:txBody>
          <a:bodyPr/>
          <a:lstStyle/>
          <a:p>
            <a:fld id="{A5605412-6E20-463B-B89B-37FAEA71FE88}" type="datetimeFigureOut">
              <a:rPr lang="en-IN" smtClean="0"/>
              <a:t>29-03-2024</a:t>
            </a:fld>
            <a:endParaRPr lang="en-IN"/>
          </a:p>
        </p:txBody>
      </p:sp>
      <p:sp>
        <p:nvSpPr>
          <p:cNvPr id="5" name="Footer Placeholder 4">
            <a:extLst>
              <a:ext uri="{FF2B5EF4-FFF2-40B4-BE49-F238E27FC236}">
                <a16:creationId xmlns:a16="http://schemas.microsoft.com/office/drawing/2014/main" id="{41CDFB35-DADD-750E-8C3D-75862A3C4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52B09A-588C-A475-E5F4-283075032662}"/>
              </a:ext>
            </a:extLst>
          </p:cNvPr>
          <p:cNvSpPr>
            <a:spLocks noGrp="1"/>
          </p:cNvSpPr>
          <p:nvPr>
            <p:ph type="sldNum" sz="quarter" idx="12"/>
          </p:nvPr>
        </p:nvSpPr>
        <p:spPr/>
        <p:txBody>
          <a:bodyPr/>
          <a:lstStyle/>
          <a:p>
            <a:fld id="{4F929532-0D69-4A79-8D1A-527B9888F22D}" type="slidenum">
              <a:rPr lang="en-IN" smtClean="0"/>
              <a:t>‹#›</a:t>
            </a:fld>
            <a:endParaRPr lang="en-IN"/>
          </a:p>
        </p:txBody>
      </p:sp>
    </p:spTree>
    <p:extLst>
      <p:ext uri="{BB962C8B-B14F-4D97-AF65-F5344CB8AC3E}">
        <p14:creationId xmlns:p14="http://schemas.microsoft.com/office/powerpoint/2010/main" val="1383464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42B8-9864-EF4E-7AF2-C8F2E6FDC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09A166-A19A-78C5-BE01-66EFF67650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7DF004-AEBB-90C8-0930-3AA0C2123D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37F90E-A739-4913-8B27-CCA8AAF70353}"/>
              </a:ext>
            </a:extLst>
          </p:cNvPr>
          <p:cNvSpPr>
            <a:spLocks noGrp="1"/>
          </p:cNvSpPr>
          <p:nvPr>
            <p:ph type="dt" sz="half" idx="10"/>
          </p:nvPr>
        </p:nvSpPr>
        <p:spPr/>
        <p:txBody>
          <a:bodyPr/>
          <a:lstStyle/>
          <a:p>
            <a:fld id="{A5605412-6E20-463B-B89B-37FAEA71FE88}" type="datetimeFigureOut">
              <a:rPr lang="en-IN" smtClean="0"/>
              <a:t>29-03-2024</a:t>
            </a:fld>
            <a:endParaRPr lang="en-IN"/>
          </a:p>
        </p:txBody>
      </p:sp>
      <p:sp>
        <p:nvSpPr>
          <p:cNvPr id="6" name="Footer Placeholder 5">
            <a:extLst>
              <a:ext uri="{FF2B5EF4-FFF2-40B4-BE49-F238E27FC236}">
                <a16:creationId xmlns:a16="http://schemas.microsoft.com/office/drawing/2014/main" id="{5198CD3F-B286-CC6C-2475-D30B4591FB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9132DF-D4FF-66AC-F6AF-66ACF039C334}"/>
              </a:ext>
            </a:extLst>
          </p:cNvPr>
          <p:cNvSpPr>
            <a:spLocks noGrp="1"/>
          </p:cNvSpPr>
          <p:nvPr>
            <p:ph type="sldNum" sz="quarter" idx="12"/>
          </p:nvPr>
        </p:nvSpPr>
        <p:spPr/>
        <p:txBody>
          <a:bodyPr/>
          <a:lstStyle/>
          <a:p>
            <a:fld id="{4F929532-0D69-4A79-8D1A-527B9888F22D}" type="slidenum">
              <a:rPr lang="en-IN" smtClean="0"/>
              <a:t>‹#›</a:t>
            </a:fld>
            <a:endParaRPr lang="en-IN"/>
          </a:p>
        </p:txBody>
      </p:sp>
    </p:spTree>
    <p:extLst>
      <p:ext uri="{BB962C8B-B14F-4D97-AF65-F5344CB8AC3E}">
        <p14:creationId xmlns:p14="http://schemas.microsoft.com/office/powerpoint/2010/main" val="393523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10C8-2B27-FB84-958D-ADEBA84CE7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076A4-9136-F1E5-4F2F-6F286C93A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78F177-F9A2-598D-B6D9-088D85D207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897051-670B-3299-C7B2-72777EF676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2D7C07-A92D-AA0D-2890-E4A2EB3F8B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4987C7-00D8-8C26-7FAB-98777E20ED8D}"/>
              </a:ext>
            </a:extLst>
          </p:cNvPr>
          <p:cNvSpPr>
            <a:spLocks noGrp="1"/>
          </p:cNvSpPr>
          <p:nvPr>
            <p:ph type="dt" sz="half" idx="10"/>
          </p:nvPr>
        </p:nvSpPr>
        <p:spPr/>
        <p:txBody>
          <a:bodyPr/>
          <a:lstStyle/>
          <a:p>
            <a:fld id="{A5605412-6E20-463B-B89B-37FAEA71FE88}" type="datetimeFigureOut">
              <a:rPr lang="en-IN" smtClean="0"/>
              <a:t>29-03-2024</a:t>
            </a:fld>
            <a:endParaRPr lang="en-IN"/>
          </a:p>
        </p:txBody>
      </p:sp>
      <p:sp>
        <p:nvSpPr>
          <p:cNvPr id="8" name="Footer Placeholder 7">
            <a:extLst>
              <a:ext uri="{FF2B5EF4-FFF2-40B4-BE49-F238E27FC236}">
                <a16:creationId xmlns:a16="http://schemas.microsoft.com/office/drawing/2014/main" id="{58863509-6F93-040C-E8C4-2532CD27C9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A0D53B-C7E3-3C6E-8BDC-235ACDF92D33}"/>
              </a:ext>
            </a:extLst>
          </p:cNvPr>
          <p:cNvSpPr>
            <a:spLocks noGrp="1"/>
          </p:cNvSpPr>
          <p:nvPr>
            <p:ph type="sldNum" sz="quarter" idx="12"/>
          </p:nvPr>
        </p:nvSpPr>
        <p:spPr/>
        <p:txBody>
          <a:bodyPr/>
          <a:lstStyle/>
          <a:p>
            <a:fld id="{4F929532-0D69-4A79-8D1A-527B9888F22D}" type="slidenum">
              <a:rPr lang="en-IN" smtClean="0"/>
              <a:t>‹#›</a:t>
            </a:fld>
            <a:endParaRPr lang="en-IN"/>
          </a:p>
        </p:txBody>
      </p:sp>
    </p:spTree>
    <p:extLst>
      <p:ext uri="{BB962C8B-B14F-4D97-AF65-F5344CB8AC3E}">
        <p14:creationId xmlns:p14="http://schemas.microsoft.com/office/powerpoint/2010/main" val="41448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F53F-94F2-2421-068C-FF6E894E42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D7AE65-10EF-DC6E-8EBB-C09915B52D77}"/>
              </a:ext>
            </a:extLst>
          </p:cNvPr>
          <p:cNvSpPr>
            <a:spLocks noGrp="1"/>
          </p:cNvSpPr>
          <p:nvPr>
            <p:ph type="dt" sz="half" idx="10"/>
          </p:nvPr>
        </p:nvSpPr>
        <p:spPr/>
        <p:txBody>
          <a:bodyPr/>
          <a:lstStyle/>
          <a:p>
            <a:fld id="{A5605412-6E20-463B-B89B-37FAEA71FE88}" type="datetimeFigureOut">
              <a:rPr lang="en-IN" smtClean="0"/>
              <a:t>29-03-2024</a:t>
            </a:fld>
            <a:endParaRPr lang="en-IN"/>
          </a:p>
        </p:txBody>
      </p:sp>
      <p:sp>
        <p:nvSpPr>
          <p:cNvPr id="4" name="Footer Placeholder 3">
            <a:extLst>
              <a:ext uri="{FF2B5EF4-FFF2-40B4-BE49-F238E27FC236}">
                <a16:creationId xmlns:a16="http://schemas.microsoft.com/office/drawing/2014/main" id="{AFE474EC-348A-6F9D-E3C4-92013AD5C3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E73DB2-BC7F-3888-DD50-B090F22D35D8}"/>
              </a:ext>
            </a:extLst>
          </p:cNvPr>
          <p:cNvSpPr>
            <a:spLocks noGrp="1"/>
          </p:cNvSpPr>
          <p:nvPr>
            <p:ph type="sldNum" sz="quarter" idx="12"/>
          </p:nvPr>
        </p:nvSpPr>
        <p:spPr/>
        <p:txBody>
          <a:bodyPr/>
          <a:lstStyle/>
          <a:p>
            <a:fld id="{4F929532-0D69-4A79-8D1A-527B9888F22D}" type="slidenum">
              <a:rPr lang="en-IN" smtClean="0"/>
              <a:t>‹#›</a:t>
            </a:fld>
            <a:endParaRPr lang="en-IN"/>
          </a:p>
        </p:txBody>
      </p:sp>
    </p:spTree>
    <p:extLst>
      <p:ext uri="{BB962C8B-B14F-4D97-AF65-F5344CB8AC3E}">
        <p14:creationId xmlns:p14="http://schemas.microsoft.com/office/powerpoint/2010/main" val="74725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E3B5AE-85CF-E729-2F6B-A621398115CC}"/>
              </a:ext>
            </a:extLst>
          </p:cNvPr>
          <p:cNvSpPr>
            <a:spLocks noGrp="1"/>
          </p:cNvSpPr>
          <p:nvPr>
            <p:ph type="dt" sz="half" idx="10"/>
          </p:nvPr>
        </p:nvSpPr>
        <p:spPr/>
        <p:txBody>
          <a:bodyPr/>
          <a:lstStyle/>
          <a:p>
            <a:fld id="{A5605412-6E20-463B-B89B-37FAEA71FE88}" type="datetimeFigureOut">
              <a:rPr lang="en-IN" smtClean="0"/>
              <a:t>29-03-2024</a:t>
            </a:fld>
            <a:endParaRPr lang="en-IN"/>
          </a:p>
        </p:txBody>
      </p:sp>
      <p:sp>
        <p:nvSpPr>
          <p:cNvPr id="3" name="Footer Placeholder 2">
            <a:extLst>
              <a:ext uri="{FF2B5EF4-FFF2-40B4-BE49-F238E27FC236}">
                <a16:creationId xmlns:a16="http://schemas.microsoft.com/office/drawing/2014/main" id="{FBEC95C7-BE6A-47DB-4927-7D1AE979A1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11D231-72B4-1337-5DA9-B5FA643779CE}"/>
              </a:ext>
            </a:extLst>
          </p:cNvPr>
          <p:cNvSpPr>
            <a:spLocks noGrp="1"/>
          </p:cNvSpPr>
          <p:nvPr>
            <p:ph type="sldNum" sz="quarter" idx="12"/>
          </p:nvPr>
        </p:nvSpPr>
        <p:spPr/>
        <p:txBody>
          <a:bodyPr/>
          <a:lstStyle/>
          <a:p>
            <a:fld id="{4F929532-0D69-4A79-8D1A-527B9888F22D}" type="slidenum">
              <a:rPr lang="en-IN" smtClean="0"/>
              <a:t>‹#›</a:t>
            </a:fld>
            <a:endParaRPr lang="en-IN"/>
          </a:p>
        </p:txBody>
      </p:sp>
    </p:spTree>
    <p:extLst>
      <p:ext uri="{BB962C8B-B14F-4D97-AF65-F5344CB8AC3E}">
        <p14:creationId xmlns:p14="http://schemas.microsoft.com/office/powerpoint/2010/main" val="359777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FDFE-C422-C4BD-810F-00363F3DB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EF0B60-1552-FC6B-996F-1034C739E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F53AE2-A88D-B26B-C2E3-D3F2B6439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A2271-1A53-CEBB-47F6-84C51E7A9DDA}"/>
              </a:ext>
            </a:extLst>
          </p:cNvPr>
          <p:cNvSpPr>
            <a:spLocks noGrp="1"/>
          </p:cNvSpPr>
          <p:nvPr>
            <p:ph type="dt" sz="half" idx="10"/>
          </p:nvPr>
        </p:nvSpPr>
        <p:spPr/>
        <p:txBody>
          <a:bodyPr/>
          <a:lstStyle/>
          <a:p>
            <a:fld id="{A5605412-6E20-463B-B89B-37FAEA71FE88}" type="datetimeFigureOut">
              <a:rPr lang="en-IN" smtClean="0"/>
              <a:t>29-03-2024</a:t>
            </a:fld>
            <a:endParaRPr lang="en-IN"/>
          </a:p>
        </p:txBody>
      </p:sp>
      <p:sp>
        <p:nvSpPr>
          <p:cNvPr id="6" name="Footer Placeholder 5">
            <a:extLst>
              <a:ext uri="{FF2B5EF4-FFF2-40B4-BE49-F238E27FC236}">
                <a16:creationId xmlns:a16="http://schemas.microsoft.com/office/drawing/2014/main" id="{151EE2AA-5D6D-EAC6-3D7B-619E279797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C84A69-E621-667E-A3AB-8A15C93AAB4F}"/>
              </a:ext>
            </a:extLst>
          </p:cNvPr>
          <p:cNvSpPr>
            <a:spLocks noGrp="1"/>
          </p:cNvSpPr>
          <p:nvPr>
            <p:ph type="sldNum" sz="quarter" idx="12"/>
          </p:nvPr>
        </p:nvSpPr>
        <p:spPr/>
        <p:txBody>
          <a:bodyPr/>
          <a:lstStyle/>
          <a:p>
            <a:fld id="{4F929532-0D69-4A79-8D1A-527B9888F22D}" type="slidenum">
              <a:rPr lang="en-IN" smtClean="0"/>
              <a:t>‹#›</a:t>
            </a:fld>
            <a:endParaRPr lang="en-IN"/>
          </a:p>
        </p:txBody>
      </p:sp>
    </p:spTree>
    <p:extLst>
      <p:ext uri="{BB962C8B-B14F-4D97-AF65-F5344CB8AC3E}">
        <p14:creationId xmlns:p14="http://schemas.microsoft.com/office/powerpoint/2010/main" val="169566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965-41F7-1B53-3CD8-51380356A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5A738F-EFBE-14A3-E038-452B65F48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912726-9648-8B93-2BCF-D3A8CC9EA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EE50B-AF91-DFC1-6FEA-7D6836CD352A}"/>
              </a:ext>
            </a:extLst>
          </p:cNvPr>
          <p:cNvSpPr>
            <a:spLocks noGrp="1"/>
          </p:cNvSpPr>
          <p:nvPr>
            <p:ph type="dt" sz="half" idx="10"/>
          </p:nvPr>
        </p:nvSpPr>
        <p:spPr/>
        <p:txBody>
          <a:bodyPr/>
          <a:lstStyle/>
          <a:p>
            <a:fld id="{A5605412-6E20-463B-B89B-37FAEA71FE88}" type="datetimeFigureOut">
              <a:rPr lang="en-IN" smtClean="0"/>
              <a:t>29-03-2024</a:t>
            </a:fld>
            <a:endParaRPr lang="en-IN"/>
          </a:p>
        </p:txBody>
      </p:sp>
      <p:sp>
        <p:nvSpPr>
          <p:cNvPr id="6" name="Footer Placeholder 5">
            <a:extLst>
              <a:ext uri="{FF2B5EF4-FFF2-40B4-BE49-F238E27FC236}">
                <a16:creationId xmlns:a16="http://schemas.microsoft.com/office/drawing/2014/main" id="{928F1082-7089-A488-ACB8-885956683C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C237D9-F981-2D5A-C4D1-BED038CB99DA}"/>
              </a:ext>
            </a:extLst>
          </p:cNvPr>
          <p:cNvSpPr>
            <a:spLocks noGrp="1"/>
          </p:cNvSpPr>
          <p:nvPr>
            <p:ph type="sldNum" sz="quarter" idx="12"/>
          </p:nvPr>
        </p:nvSpPr>
        <p:spPr/>
        <p:txBody>
          <a:bodyPr/>
          <a:lstStyle/>
          <a:p>
            <a:fld id="{4F929532-0D69-4A79-8D1A-527B9888F22D}" type="slidenum">
              <a:rPr lang="en-IN" smtClean="0"/>
              <a:t>‹#›</a:t>
            </a:fld>
            <a:endParaRPr lang="en-IN"/>
          </a:p>
        </p:txBody>
      </p:sp>
    </p:spTree>
    <p:extLst>
      <p:ext uri="{BB962C8B-B14F-4D97-AF65-F5344CB8AC3E}">
        <p14:creationId xmlns:p14="http://schemas.microsoft.com/office/powerpoint/2010/main" val="142933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344AF-0230-6A17-A0DE-0423C72342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677F0A-2C06-3168-B926-398E050A9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4AAD35-9F9A-AFA5-4E3A-E20B2663A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605412-6E20-463B-B89B-37FAEA71FE88}" type="datetimeFigureOut">
              <a:rPr lang="en-IN" smtClean="0"/>
              <a:t>29-03-2024</a:t>
            </a:fld>
            <a:endParaRPr lang="en-IN"/>
          </a:p>
        </p:txBody>
      </p:sp>
      <p:sp>
        <p:nvSpPr>
          <p:cNvPr id="5" name="Footer Placeholder 4">
            <a:extLst>
              <a:ext uri="{FF2B5EF4-FFF2-40B4-BE49-F238E27FC236}">
                <a16:creationId xmlns:a16="http://schemas.microsoft.com/office/drawing/2014/main" id="{B42AD4EE-A2D2-459A-3E8C-D13115CC93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E07519A-448C-4574-D1FC-A89724EB9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929532-0D69-4A79-8D1A-527B9888F22D}" type="slidenum">
              <a:rPr lang="en-IN" smtClean="0"/>
              <a:t>‹#›</a:t>
            </a:fld>
            <a:endParaRPr lang="en-IN"/>
          </a:p>
        </p:txBody>
      </p:sp>
    </p:spTree>
    <p:extLst>
      <p:ext uri="{BB962C8B-B14F-4D97-AF65-F5344CB8AC3E}">
        <p14:creationId xmlns:p14="http://schemas.microsoft.com/office/powerpoint/2010/main" val="4234595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53FE94-F07F-065F-22D9-BA64D9F8EB31}"/>
              </a:ext>
            </a:extLst>
          </p:cNvPr>
          <p:cNvSpPr>
            <a:spLocks noGrp="1"/>
          </p:cNvSpPr>
          <p:nvPr>
            <p:ph type="title"/>
          </p:nvPr>
        </p:nvSpPr>
        <p:spPr/>
        <p:txBody>
          <a:bodyPr>
            <a:normAutofit/>
          </a:bodyPr>
          <a:lstStyle/>
          <a:p>
            <a:pPr algn="ctr"/>
            <a:r>
              <a:rPr lang="en-IN" sz="3000" b="1" dirty="0"/>
              <a:t>1.Summary of gender and ethnicity distribution</a:t>
            </a:r>
          </a:p>
        </p:txBody>
      </p:sp>
      <p:sp>
        <p:nvSpPr>
          <p:cNvPr id="7" name="Title 5">
            <a:extLst>
              <a:ext uri="{FF2B5EF4-FFF2-40B4-BE49-F238E27FC236}">
                <a16:creationId xmlns:a16="http://schemas.microsoft.com/office/drawing/2014/main" id="{A211736C-DBDB-483A-2A17-C3D673A61DC8}"/>
              </a:ext>
            </a:extLst>
          </p:cNvPr>
          <p:cNvSpPr txBox="1">
            <a:spLocks/>
          </p:cNvSpPr>
          <p:nvPr/>
        </p:nvSpPr>
        <p:spPr>
          <a:xfrm>
            <a:off x="838200" y="13230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000" b="1" dirty="0"/>
          </a:p>
        </p:txBody>
      </p:sp>
      <p:pic>
        <p:nvPicPr>
          <p:cNvPr id="9" name="Picture 8">
            <a:extLst>
              <a:ext uri="{FF2B5EF4-FFF2-40B4-BE49-F238E27FC236}">
                <a16:creationId xmlns:a16="http://schemas.microsoft.com/office/drawing/2014/main" id="{2CB83522-7F8B-FE15-7F89-C01726D3F73F}"/>
              </a:ext>
            </a:extLst>
          </p:cNvPr>
          <p:cNvPicPr>
            <a:picLocks noChangeAspect="1"/>
          </p:cNvPicPr>
          <p:nvPr/>
        </p:nvPicPr>
        <p:blipFill>
          <a:blip r:embed="rId2"/>
          <a:stretch>
            <a:fillRect/>
          </a:stretch>
        </p:blipFill>
        <p:spPr>
          <a:xfrm>
            <a:off x="3843023" y="1568807"/>
            <a:ext cx="4505954" cy="1390844"/>
          </a:xfrm>
          <a:prstGeom prst="rect">
            <a:avLst/>
          </a:prstGeom>
        </p:spPr>
      </p:pic>
      <p:sp>
        <p:nvSpPr>
          <p:cNvPr id="10" name="Title 5">
            <a:extLst>
              <a:ext uri="{FF2B5EF4-FFF2-40B4-BE49-F238E27FC236}">
                <a16:creationId xmlns:a16="http://schemas.microsoft.com/office/drawing/2014/main" id="{F673C82B-A974-4F78-E155-1F3B26AEE396}"/>
              </a:ext>
            </a:extLst>
          </p:cNvPr>
          <p:cNvSpPr txBox="1">
            <a:spLocks/>
          </p:cNvSpPr>
          <p:nvPr/>
        </p:nvSpPr>
        <p:spPr>
          <a:xfrm>
            <a:off x="838200" y="409176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a:t>There are a total of 1000 employees are working in this firm out of which 518 are females and 482 are males. From the data given, it is found that there are 404 Asians. In that 207 are females and 197 are males. The number of black employees is 74 from which 37 are females and 37 are males. There are 271 Caucasians in which 140 are females and 131 are males. There are 251 Latinos out of which 134 are females and 117 are males. Hence the firm has a wide range of gender and ethnicity.</a:t>
            </a:r>
          </a:p>
        </p:txBody>
      </p:sp>
    </p:spTree>
    <p:extLst>
      <p:ext uri="{BB962C8B-B14F-4D97-AF65-F5344CB8AC3E}">
        <p14:creationId xmlns:p14="http://schemas.microsoft.com/office/powerpoint/2010/main" val="231800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53FE94-F07F-065F-22D9-BA64D9F8EB31}"/>
              </a:ext>
            </a:extLst>
          </p:cNvPr>
          <p:cNvSpPr>
            <a:spLocks noGrp="1"/>
          </p:cNvSpPr>
          <p:nvPr>
            <p:ph type="title"/>
          </p:nvPr>
        </p:nvSpPr>
        <p:spPr/>
        <p:txBody>
          <a:bodyPr>
            <a:normAutofit/>
          </a:bodyPr>
          <a:lstStyle/>
          <a:p>
            <a:pPr algn="ctr"/>
            <a:r>
              <a:rPr lang="en-IN" sz="3000" b="1" dirty="0"/>
              <a:t>4. Country that has highest number of employees</a:t>
            </a:r>
          </a:p>
        </p:txBody>
      </p:sp>
      <p:sp>
        <p:nvSpPr>
          <p:cNvPr id="7" name="Title 5">
            <a:extLst>
              <a:ext uri="{FF2B5EF4-FFF2-40B4-BE49-F238E27FC236}">
                <a16:creationId xmlns:a16="http://schemas.microsoft.com/office/drawing/2014/main" id="{A211736C-DBDB-483A-2A17-C3D673A61DC8}"/>
              </a:ext>
            </a:extLst>
          </p:cNvPr>
          <p:cNvSpPr txBox="1">
            <a:spLocks/>
          </p:cNvSpPr>
          <p:nvPr/>
        </p:nvSpPr>
        <p:spPr>
          <a:xfrm>
            <a:off x="838200" y="13230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000" b="1" dirty="0"/>
          </a:p>
        </p:txBody>
      </p:sp>
      <p:sp>
        <p:nvSpPr>
          <p:cNvPr id="10" name="Title 5">
            <a:extLst>
              <a:ext uri="{FF2B5EF4-FFF2-40B4-BE49-F238E27FC236}">
                <a16:creationId xmlns:a16="http://schemas.microsoft.com/office/drawing/2014/main" id="{F673C82B-A974-4F78-E155-1F3B26AEE396}"/>
              </a:ext>
            </a:extLst>
          </p:cNvPr>
          <p:cNvSpPr txBox="1">
            <a:spLocks/>
          </p:cNvSpPr>
          <p:nvPr/>
        </p:nvSpPr>
        <p:spPr>
          <a:xfrm>
            <a:off x="838200" y="409176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a:t>Using the pivot table, it is found that the </a:t>
            </a:r>
            <a:r>
              <a:rPr lang="en-IN" sz="2400" dirty="0">
                <a:highlight>
                  <a:srgbClr val="FFFF00"/>
                </a:highlight>
              </a:rPr>
              <a:t>United States</a:t>
            </a:r>
            <a:r>
              <a:rPr lang="en-IN" sz="2400" dirty="0"/>
              <a:t> has the </a:t>
            </a:r>
            <a:r>
              <a:rPr lang="en-IN" sz="2400" b="1" dirty="0"/>
              <a:t>highest number of employees with the count of 643, </a:t>
            </a:r>
            <a:r>
              <a:rPr lang="en-IN" sz="2400" dirty="0"/>
              <a:t>followed by China and Brazil.</a:t>
            </a:r>
            <a:endParaRPr lang="en-IN" sz="2400" b="1" dirty="0"/>
          </a:p>
        </p:txBody>
      </p:sp>
      <p:pic>
        <p:nvPicPr>
          <p:cNvPr id="3" name="Picture 2">
            <a:extLst>
              <a:ext uri="{FF2B5EF4-FFF2-40B4-BE49-F238E27FC236}">
                <a16:creationId xmlns:a16="http://schemas.microsoft.com/office/drawing/2014/main" id="{937F603B-6576-2D58-05A1-7CD20DA0B224}"/>
              </a:ext>
            </a:extLst>
          </p:cNvPr>
          <p:cNvPicPr>
            <a:picLocks noChangeAspect="1"/>
          </p:cNvPicPr>
          <p:nvPr/>
        </p:nvPicPr>
        <p:blipFill>
          <a:blip r:embed="rId2"/>
          <a:stretch>
            <a:fillRect/>
          </a:stretch>
        </p:blipFill>
        <p:spPr>
          <a:xfrm>
            <a:off x="4305050" y="1466576"/>
            <a:ext cx="3581900" cy="1962424"/>
          </a:xfrm>
          <a:prstGeom prst="rect">
            <a:avLst/>
          </a:prstGeom>
        </p:spPr>
      </p:pic>
    </p:spTree>
    <p:extLst>
      <p:ext uri="{BB962C8B-B14F-4D97-AF65-F5344CB8AC3E}">
        <p14:creationId xmlns:p14="http://schemas.microsoft.com/office/powerpoint/2010/main" val="2233874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53FE94-F07F-065F-22D9-BA64D9F8EB31}"/>
              </a:ext>
            </a:extLst>
          </p:cNvPr>
          <p:cNvSpPr>
            <a:spLocks noGrp="1"/>
          </p:cNvSpPr>
          <p:nvPr>
            <p:ph type="title"/>
          </p:nvPr>
        </p:nvSpPr>
        <p:spPr/>
        <p:txBody>
          <a:bodyPr>
            <a:normAutofit/>
          </a:bodyPr>
          <a:lstStyle/>
          <a:p>
            <a:pPr algn="ctr"/>
            <a:r>
              <a:rPr lang="en-IN" sz="3000" b="1" dirty="0"/>
              <a:t>5.Common age range among the employees</a:t>
            </a:r>
          </a:p>
        </p:txBody>
      </p:sp>
      <p:sp>
        <p:nvSpPr>
          <p:cNvPr id="7" name="Title 5">
            <a:extLst>
              <a:ext uri="{FF2B5EF4-FFF2-40B4-BE49-F238E27FC236}">
                <a16:creationId xmlns:a16="http://schemas.microsoft.com/office/drawing/2014/main" id="{A211736C-DBDB-483A-2A17-C3D673A61DC8}"/>
              </a:ext>
            </a:extLst>
          </p:cNvPr>
          <p:cNvSpPr txBox="1">
            <a:spLocks/>
          </p:cNvSpPr>
          <p:nvPr/>
        </p:nvSpPr>
        <p:spPr>
          <a:xfrm>
            <a:off x="838200" y="13230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000" b="1" dirty="0"/>
          </a:p>
        </p:txBody>
      </p:sp>
      <p:sp>
        <p:nvSpPr>
          <p:cNvPr id="10" name="Title 5">
            <a:extLst>
              <a:ext uri="{FF2B5EF4-FFF2-40B4-BE49-F238E27FC236}">
                <a16:creationId xmlns:a16="http://schemas.microsoft.com/office/drawing/2014/main" id="{F673C82B-A974-4F78-E155-1F3B26AEE396}"/>
              </a:ext>
            </a:extLst>
          </p:cNvPr>
          <p:cNvSpPr txBox="1">
            <a:spLocks/>
          </p:cNvSpPr>
          <p:nvPr/>
        </p:nvSpPr>
        <p:spPr>
          <a:xfrm>
            <a:off x="838200" y="409176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a:t>Using the pivot table created from the given data sheet, it is found that the common age range in the firm is </a:t>
            </a:r>
            <a:r>
              <a:rPr lang="en-IN" sz="2400" b="1" dirty="0"/>
              <a:t>above 50 </a:t>
            </a:r>
            <a:r>
              <a:rPr lang="en-IN" sz="2400" dirty="0"/>
              <a:t>which has a employee count of </a:t>
            </a:r>
            <a:r>
              <a:rPr lang="en-IN" sz="2400" b="1" dirty="0"/>
              <a:t>333</a:t>
            </a:r>
            <a:r>
              <a:rPr lang="en-IN" sz="2400" dirty="0"/>
              <a:t>, followed by the age range of 40-50.</a:t>
            </a:r>
            <a:endParaRPr lang="en-IN" sz="2400" b="1" dirty="0"/>
          </a:p>
        </p:txBody>
      </p:sp>
      <p:pic>
        <p:nvPicPr>
          <p:cNvPr id="4" name="Picture 3">
            <a:extLst>
              <a:ext uri="{FF2B5EF4-FFF2-40B4-BE49-F238E27FC236}">
                <a16:creationId xmlns:a16="http://schemas.microsoft.com/office/drawing/2014/main" id="{718D6029-4E95-9037-957C-D2BC54E65609}"/>
              </a:ext>
            </a:extLst>
          </p:cNvPr>
          <p:cNvPicPr>
            <a:picLocks noChangeAspect="1"/>
          </p:cNvPicPr>
          <p:nvPr/>
        </p:nvPicPr>
        <p:blipFill>
          <a:blip r:embed="rId2"/>
          <a:stretch>
            <a:fillRect/>
          </a:stretch>
        </p:blipFill>
        <p:spPr>
          <a:xfrm>
            <a:off x="4295523" y="1985848"/>
            <a:ext cx="3600953" cy="1943371"/>
          </a:xfrm>
          <a:prstGeom prst="rect">
            <a:avLst/>
          </a:prstGeom>
        </p:spPr>
      </p:pic>
    </p:spTree>
    <p:extLst>
      <p:ext uri="{BB962C8B-B14F-4D97-AF65-F5344CB8AC3E}">
        <p14:creationId xmlns:p14="http://schemas.microsoft.com/office/powerpoint/2010/main" val="334214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53FE94-F07F-065F-22D9-BA64D9F8EB31}"/>
              </a:ext>
            </a:extLst>
          </p:cNvPr>
          <p:cNvSpPr>
            <a:spLocks noGrp="1"/>
          </p:cNvSpPr>
          <p:nvPr>
            <p:ph type="title"/>
          </p:nvPr>
        </p:nvSpPr>
        <p:spPr/>
        <p:txBody>
          <a:bodyPr>
            <a:normAutofit/>
          </a:bodyPr>
          <a:lstStyle/>
          <a:p>
            <a:pPr algn="ctr"/>
            <a:r>
              <a:rPr lang="en-IN" sz="3000" b="1" dirty="0"/>
              <a:t>6. Average bonus percentage given to the employees</a:t>
            </a:r>
          </a:p>
        </p:txBody>
      </p:sp>
      <p:sp>
        <p:nvSpPr>
          <p:cNvPr id="7" name="Title 5">
            <a:extLst>
              <a:ext uri="{FF2B5EF4-FFF2-40B4-BE49-F238E27FC236}">
                <a16:creationId xmlns:a16="http://schemas.microsoft.com/office/drawing/2014/main" id="{A211736C-DBDB-483A-2A17-C3D673A61DC8}"/>
              </a:ext>
            </a:extLst>
          </p:cNvPr>
          <p:cNvSpPr txBox="1">
            <a:spLocks/>
          </p:cNvSpPr>
          <p:nvPr/>
        </p:nvSpPr>
        <p:spPr>
          <a:xfrm>
            <a:off x="838200" y="13230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000" b="1" dirty="0"/>
          </a:p>
        </p:txBody>
      </p:sp>
      <p:sp>
        <p:nvSpPr>
          <p:cNvPr id="10" name="Title 5">
            <a:extLst>
              <a:ext uri="{FF2B5EF4-FFF2-40B4-BE49-F238E27FC236}">
                <a16:creationId xmlns:a16="http://schemas.microsoft.com/office/drawing/2014/main" id="{F673C82B-A974-4F78-E155-1F3B26AEE396}"/>
              </a:ext>
            </a:extLst>
          </p:cNvPr>
          <p:cNvSpPr txBox="1">
            <a:spLocks/>
          </p:cNvSpPr>
          <p:nvPr/>
        </p:nvSpPr>
        <p:spPr>
          <a:xfrm>
            <a:off x="838200" y="409176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a:t>Using the pivot table created from the given data sheet, it is found that average bonus given to the employees is </a:t>
            </a:r>
            <a:r>
              <a:rPr lang="en-IN" sz="2400" b="1" dirty="0"/>
              <a:t>0.08866</a:t>
            </a:r>
            <a:r>
              <a:rPr lang="en-IN" sz="2400" dirty="0"/>
              <a:t>% annually.</a:t>
            </a:r>
            <a:endParaRPr lang="en-IN" sz="2400" b="1" dirty="0"/>
          </a:p>
        </p:txBody>
      </p:sp>
      <p:pic>
        <p:nvPicPr>
          <p:cNvPr id="3" name="Picture 2">
            <a:extLst>
              <a:ext uri="{FF2B5EF4-FFF2-40B4-BE49-F238E27FC236}">
                <a16:creationId xmlns:a16="http://schemas.microsoft.com/office/drawing/2014/main" id="{D41C25C1-9440-CCE9-CF4E-291923AD7542}"/>
              </a:ext>
            </a:extLst>
          </p:cNvPr>
          <p:cNvPicPr>
            <a:picLocks noChangeAspect="1"/>
          </p:cNvPicPr>
          <p:nvPr/>
        </p:nvPicPr>
        <p:blipFill>
          <a:blip r:embed="rId2"/>
          <a:stretch>
            <a:fillRect/>
          </a:stretch>
        </p:blipFill>
        <p:spPr>
          <a:xfrm>
            <a:off x="4564471" y="2008580"/>
            <a:ext cx="3063057" cy="1592097"/>
          </a:xfrm>
          <a:prstGeom prst="rect">
            <a:avLst/>
          </a:prstGeom>
        </p:spPr>
      </p:pic>
    </p:spTree>
    <p:extLst>
      <p:ext uri="{BB962C8B-B14F-4D97-AF65-F5344CB8AC3E}">
        <p14:creationId xmlns:p14="http://schemas.microsoft.com/office/powerpoint/2010/main" val="292351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53FE94-F07F-065F-22D9-BA64D9F8EB31}"/>
              </a:ext>
            </a:extLst>
          </p:cNvPr>
          <p:cNvSpPr>
            <a:spLocks noGrp="1"/>
          </p:cNvSpPr>
          <p:nvPr>
            <p:ph type="title"/>
          </p:nvPr>
        </p:nvSpPr>
        <p:spPr/>
        <p:txBody>
          <a:bodyPr>
            <a:normAutofit/>
          </a:bodyPr>
          <a:lstStyle/>
          <a:p>
            <a:pPr algn="ctr"/>
            <a:r>
              <a:rPr lang="en-IN" sz="3000" b="1" dirty="0"/>
              <a:t>7. Job title that occurs frequently</a:t>
            </a:r>
          </a:p>
        </p:txBody>
      </p:sp>
      <p:sp>
        <p:nvSpPr>
          <p:cNvPr id="7" name="Title 5">
            <a:extLst>
              <a:ext uri="{FF2B5EF4-FFF2-40B4-BE49-F238E27FC236}">
                <a16:creationId xmlns:a16="http://schemas.microsoft.com/office/drawing/2014/main" id="{A211736C-DBDB-483A-2A17-C3D673A61DC8}"/>
              </a:ext>
            </a:extLst>
          </p:cNvPr>
          <p:cNvSpPr txBox="1">
            <a:spLocks/>
          </p:cNvSpPr>
          <p:nvPr/>
        </p:nvSpPr>
        <p:spPr>
          <a:xfrm>
            <a:off x="838200" y="13230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000" b="1" dirty="0"/>
          </a:p>
        </p:txBody>
      </p:sp>
      <p:sp>
        <p:nvSpPr>
          <p:cNvPr id="10" name="Title 5">
            <a:extLst>
              <a:ext uri="{FF2B5EF4-FFF2-40B4-BE49-F238E27FC236}">
                <a16:creationId xmlns:a16="http://schemas.microsoft.com/office/drawing/2014/main" id="{F673C82B-A974-4F78-E155-1F3B26AEE396}"/>
              </a:ext>
            </a:extLst>
          </p:cNvPr>
          <p:cNvSpPr txBox="1">
            <a:spLocks/>
          </p:cNvSpPr>
          <p:nvPr/>
        </p:nvSpPr>
        <p:spPr>
          <a:xfrm>
            <a:off x="838200" y="409176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a:t>Using the pivot table created from the given data sheet, it is found that the job title that occurs frequently is </a:t>
            </a:r>
            <a:r>
              <a:rPr lang="en-IN" sz="2400" b="1" dirty="0"/>
              <a:t>Director</a:t>
            </a:r>
            <a:r>
              <a:rPr lang="en-IN" sz="2400" dirty="0"/>
              <a:t>. It occurs </a:t>
            </a:r>
            <a:r>
              <a:rPr lang="en-IN" sz="2400" b="1" dirty="0"/>
              <a:t>121</a:t>
            </a:r>
            <a:r>
              <a:rPr lang="en-IN" sz="2400" dirty="0"/>
              <a:t> times</a:t>
            </a:r>
            <a:endParaRPr lang="en-IN" sz="2400" b="1" dirty="0"/>
          </a:p>
        </p:txBody>
      </p:sp>
      <p:pic>
        <p:nvPicPr>
          <p:cNvPr id="4" name="Picture 3">
            <a:extLst>
              <a:ext uri="{FF2B5EF4-FFF2-40B4-BE49-F238E27FC236}">
                <a16:creationId xmlns:a16="http://schemas.microsoft.com/office/drawing/2014/main" id="{ECDE41B5-B56C-4ADE-30F4-5091CAFCD893}"/>
              </a:ext>
            </a:extLst>
          </p:cNvPr>
          <p:cNvPicPr>
            <a:picLocks noChangeAspect="1"/>
          </p:cNvPicPr>
          <p:nvPr/>
        </p:nvPicPr>
        <p:blipFill>
          <a:blip r:embed="rId2"/>
          <a:stretch>
            <a:fillRect/>
          </a:stretch>
        </p:blipFill>
        <p:spPr>
          <a:xfrm>
            <a:off x="3466733" y="1690688"/>
            <a:ext cx="5258534" cy="2238687"/>
          </a:xfrm>
          <a:prstGeom prst="rect">
            <a:avLst/>
          </a:prstGeom>
        </p:spPr>
      </p:pic>
    </p:spTree>
    <p:extLst>
      <p:ext uri="{BB962C8B-B14F-4D97-AF65-F5344CB8AC3E}">
        <p14:creationId xmlns:p14="http://schemas.microsoft.com/office/powerpoint/2010/main" val="28663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53FE94-F07F-065F-22D9-BA64D9F8EB31}"/>
              </a:ext>
            </a:extLst>
          </p:cNvPr>
          <p:cNvSpPr>
            <a:spLocks noGrp="1"/>
          </p:cNvSpPr>
          <p:nvPr>
            <p:ph type="title"/>
          </p:nvPr>
        </p:nvSpPr>
        <p:spPr/>
        <p:txBody>
          <a:bodyPr>
            <a:normAutofit/>
          </a:bodyPr>
          <a:lstStyle/>
          <a:p>
            <a:pPr algn="ctr"/>
            <a:r>
              <a:rPr lang="en-IN" sz="3000" b="1" dirty="0"/>
              <a:t>8. Primary reasons cited for employee exit</a:t>
            </a:r>
          </a:p>
        </p:txBody>
      </p:sp>
      <p:sp>
        <p:nvSpPr>
          <p:cNvPr id="7" name="Title 5">
            <a:extLst>
              <a:ext uri="{FF2B5EF4-FFF2-40B4-BE49-F238E27FC236}">
                <a16:creationId xmlns:a16="http://schemas.microsoft.com/office/drawing/2014/main" id="{A211736C-DBDB-483A-2A17-C3D673A61DC8}"/>
              </a:ext>
            </a:extLst>
          </p:cNvPr>
          <p:cNvSpPr txBox="1">
            <a:spLocks/>
          </p:cNvSpPr>
          <p:nvPr/>
        </p:nvSpPr>
        <p:spPr>
          <a:xfrm>
            <a:off x="838200" y="13230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000" b="1" dirty="0"/>
          </a:p>
        </p:txBody>
      </p:sp>
      <p:sp>
        <p:nvSpPr>
          <p:cNvPr id="10" name="Title 5">
            <a:extLst>
              <a:ext uri="{FF2B5EF4-FFF2-40B4-BE49-F238E27FC236}">
                <a16:creationId xmlns:a16="http://schemas.microsoft.com/office/drawing/2014/main" id="{F673C82B-A974-4F78-E155-1F3B26AEE396}"/>
              </a:ext>
            </a:extLst>
          </p:cNvPr>
          <p:cNvSpPr txBox="1">
            <a:spLocks/>
          </p:cNvSpPr>
          <p:nvPr/>
        </p:nvSpPr>
        <p:spPr>
          <a:xfrm>
            <a:off x="3396343" y="198584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a:t>The primary reasons cited for employee exit are</a:t>
            </a:r>
            <a:br>
              <a:rPr lang="en-IN" sz="2400" dirty="0"/>
            </a:br>
            <a:r>
              <a:rPr lang="en-IN" sz="2400" b="1" dirty="0"/>
              <a:t>1. Less Salary</a:t>
            </a:r>
            <a:br>
              <a:rPr lang="en-IN" sz="2400" b="1" dirty="0"/>
            </a:br>
            <a:r>
              <a:rPr lang="en-IN" sz="2400" b="1" dirty="0"/>
              <a:t>2. Very less bonus</a:t>
            </a:r>
          </a:p>
        </p:txBody>
      </p:sp>
    </p:spTree>
    <p:extLst>
      <p:ext uri="{BB962C8B-B14F-4D97-AF65-F5344CB8AC3E}">
        <p14:creationId xmlns:p14="http://schemas.microsoft.com/office/powerpoint/2010/main" val="310884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53FE94-F07F-065F-22D9-BA64D9F8EB31}"/>
              </a:ext>
            </a:extLst>
          </p:cNvPr>
          <p:cNvSpPr>
            <a:spLocks noGrp="1"/>
          </p:cNvSpPr>
          <p:nvPr>
            <p:ph type="title"/>
          </p:nvPr>
        </p:nvSpPr>
        <p:spPr/>
        <p:txBody>
          <a:bodyPr>
            <a:normAutofit/>
          </a:bodyPr>
          <a:lstStyle/>
          <a:p>
            <a:pPr algn="ctr"/>
            <a:r>
              <a:rPr lang="en-IN" sz="3000" b="1" dirty="0"/>
              <a:t>9. Departments more diverse</a:t>
            </a:r>
          </a:p>
        </p:txBody>
      </p:sp>
      <p:sp>
        <p:nvSpPr>
          <p:cNvPr id="7" name="Title 5">
            <a:extLst>
              <a:ext uri="{FF2B5EF4-FFF2-40B4-BE49-F238E27FC236}">
                <a16:creationId xmlns:a16="http://schemas.microsoft.com/office/drawing/2014/main" id="{A211736C-DBDB-483A-2A17-C3D673A61DC8}"/>
              </a:ext>
            </a:extLst>
          </p:cNvPr>
          <p:cNvSpPr txBox="1">
            <a:spLocks/>
          </p:cNvSpPr>
          <p:nvPr/>
        </p:nvSpPr>
        <p:spPr>
          <a:xfrm>
            <a:off x="838200" y="13230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000" b="1" dirty="0"/>
          </a:p>
        </p:txBody>
      </p:sp>
      <p:sp>
        <p:nvSpPr>
          <p:cNvPr id="10" name="Title 5">
            <a:extLst>
              <a:ext uri="{FF2B5EF4-FFF2-40B4-BE49-F238E27FC236}">
                <a16:creationId xmlns:a16="http://schemas.microsoft.com/office/drawing/2014/main" id="{F673C82B-A974-4F78-E155-1F3B26AEE396}"/>
              </a:ext>
            </a:extLst>
          </p:cNvPr>
          <p:cNvSpPr txBox="1">
            <a:spLocks/>
          </p:cNvSpPr>
          <p:nvPr/>
        </p:nvSpPr>
        <p:spPr>
          <a:xfrm>
            <a:off x="1299914" y="187433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a:t>Yes, certain departments are more diverse in terms of ethnicity when compared to others!</a:t>
            </a:r>
            <a:endParaRPr lang="en-IN" sz="2400" b="1" dirty="0"/>
          </a:p>
        </p:txBody>
      </p:sp>
    </p:spTree>
    <p:extLst>
      <p:ext uri="{BB962C8B-B14F-4D97-AF65-F5344CB8AC3E}">
        <p14:creationId xmlns:p14="http://schemas.microsoft.com/office/powerpoint/2010/main" val="346683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53FE94-F07F-065F-22D9-BA64D9F8EB31}"/>
              </a:ext>
            </a:extLst>
          </p:cNvPr>
          <p:cNvSpPr>
            <a:spLocks noGrp="1"/>
          </p:cNvSpPr>
          <p:nvPr>
            <p:ph type="title"/>
          </p:nvPr>
        </p:nvSpPr>
        <p:spPr/>
        <p:txBody>
          <a:bodyPr>
            <a:normAutofit/>
          </a:bodyPr>
          <a:lstStyle/>
          <a:p>
            <a:pPr algn="ctr"/>
            <a:r>
              <a:rPr lang="en-IN" sz="3000" b="1" dirty="0"/>
              <a:t>10. Hires over the past years</a:t>
            </a:r>
          </a:p>
        </p:txBody>
      </p:sp>
      <p:sp>
        <p:nvSpPr>
          <p:cNvPr id="7" name="Title 5">
            <a:extLst>
              <a:ext uri="{FF2B5EF4-FFF2-40B4-BE49-F238E27FC236}">
                <a16:creationId xmlns:a16="http://schemas.microsoft.com/office/drawing/2014/main" id="{A211736C-DBDB-483A-2A17-C3D673A61DC8}"/>
              </a:ext>
            </a:extLst>
          </p:cNvPr>
          <p:cNvSpPr txBox="1">
            <a:spLocks/>
          </p:cNvSpPr>
          <p:nvPr/>
        </p:nvSpPr>
        <p:spPr>
          <a:xfrm>
            <a:off x="838200" y="13230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000" b="1" dirty="0"/>
          </a:p>
        </p:txBody>
      </p:sp>
      <p:sp>
        <p:nvSpPr>
          <p:cNvPr id="10" name="Title 5">
            <a:extLst>
              <a:ext uri="{FF2B5EF4-FFF2-40B4-BE49-F238E27FC236}">
                <a16:creationId xmlns:a16="http://schemas.microsoft.com/office/drawing/2014/main" id="{F673C82B-A974-4F78-E155-1F3B26AEE396}"/>
              </a:ext>
            </a:extLst>
          </p:cNvPr>
          <p:cNvSpPr txBox="1">
            <a:spLocks/>
          </p:cNvSpPr>
          <p:nvPr/>
        </p:nvSpPr>
        <p:spPr>
          <a:xfrm>
            <a:off x="1299914" y="187433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a:t>There’s an increase in the number of </a:t>
            </a:r>
            <a:r>
              <a:rPr lang="en-IN" sz="2400"/>
              <a:t>hires over the past years</a:t>
            </a:r>
          </a:p>
          <a:p>
            <a:endParaRPr lang="en-IN" sz="2400" b="1" dirty="0"/>
          </a:p>
        </p:txBody>
      </p:sp>
    </p:spTree>
    <p:extLst>
      <p:ext uri="{BB962C8B-B14F-4D97-AF65-F5344CB8AC3E}">
        <p14:creationId xmlns:p14="http://schemas.microsoft.com/office/powerpoint/2010/main" val="3840715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338</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1.Summary of gender and ethnicity distribution</vt:lpstr>
      <vt:lpstr>4. Country that has highest number of employees</vt:lpstr>
      <vt:lpstr>5.Common age range among the employees</vt:lpstr>
      <vt:lpstr>6. Average bonus percentage given to the employees</vt:lpstr>
      <vt:lpstr>7. Job title that occurs frequently</vt:lpstr>
      <vt:lpstr>8. Primary reasons cited for employee exit</vt:lpstr>
      <vt:lpstr>9. Departments more diverse</vt:lpstr>
      <vt:lpstr>10. Hires over the past years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1.Summary of gender and ethnicity distribution</dc:title>
  <dc:creator>Keerthik Vishal</dc:creator>
  <cp:lastModifiedBy>Keerthik Vishal</cp:lastModifiedBy>
  <cp:revision>1</cp:revision>
  <dcterms:created xsi:type="dcterms:W3CDTF">2024-03-29T05:47:51Z</dcterms:created>
  <dcterms:modified xsi:type="dcterms:W3CDTF">2024-03-29T06:13:26Z</dcterms:modified>
</cp:coreProperties>
</file>