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0896-4865-0FC0-B6F3-2AFD0DA0F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2784D-09A0-C85C-0EB4-2B8C3E406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9F23-19DE-1BE2-07B4-20E6DA6F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8A07-A635-D210-CFDF-4B506E70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70BD-F599-7B6C-A62E-BF645AF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4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29CB-9D15-E2EA-42FA-4B41F376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D68F7-FFDA-CB28-D6B4-48E53F7C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AB9A-7A13-3D18-0D0F-CE175150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8DFC-421E-7633-BE90-477CED6C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E78C8-63CC-7582-9B99-4BD396DD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6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68692-B6E2-3474-FF55-5E1B29A15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FEF35-C2C0-6AD5-3DDA-8AFD2FC07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3C75-F8CD-56A5-621F-6D070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5F9A-392A-E901-ECF7-F9231FC0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C68E-B03F-F8DB-1111-9A99DC37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9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B6EF-AC48-5545-FFE9-4A37B5FC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5D3-9B88-127D-8E3B-9498061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C57F5-24D9-CE13-78D7-BA0FB330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D73E-A186-01FE-6213-C1DD280A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5212-365F-2AA2-0A73-2180438A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3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D052-C7E3-9D8C-9AD5-51271B68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4A1E-290D-9464-F24F-768FDE427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5973-857E-390D-E191-A5639945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CF80B-CFCE-D95B-9D38-12896B85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8F96-2D3B-3345-B882-EADB4E22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2B5-6942-0C08-16F9-F1E7F038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8FBB-06EE-472D-D6DF-2C1909DFB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D9F91-E15F-5D8B-D1DE-156A1032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512C8-6509-4D7A-3EA3-CECF21E0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C88F8-6A3E-A829-87A2-D3E5CD70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6CB1E-22D3-8C79-519B-63053961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2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E3B9-D071-FFF4-C2BC-4A92BCBA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B5D20-AAD5-AAC1-272A-3AA49E6C6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1799-CE52-E815-601A-E980CF87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58BE8-CB4E-396B-728D-2FD236E56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947DF-647A-E5B1-D47F-48D287DA8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9E0AC-AAB0-F5CF-2367-CC1601B4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CA48-3457-6860-8B22-2F5477BD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3B47E-7C0D-F3F4-76C9-B73C8786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6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EC88-D48A-0F95-5CE3-44B349A2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75512-0844-427C-320C-B500573B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9917C-D78A-CD1D-D764-DC9DC76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4792F-7826-4F54-7083-F1024768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9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20580-BDBD-AE4D-C510-F3622F34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2209D-5C96-2456-DE27-F896F99D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51279-5D46-FC78-2A79-0C5D615E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4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5742-B563-1142-1878-AE065A52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1E44-6F99-DCB3-9F3E-FFC445CB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B2751-D5FE-7D6E-E7FC-22FD550B4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523F-7790-4A40-3684-9CAA0034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FF5DC-FB12-D1A6-3D0A-4300D407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DA3A8-61D7-D206-F82A-21A71150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6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6EA0-6944-FDE9-9C2D-CACF2E25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AB2F0-789D-9EE6-9483-4E48AB8CA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344B-6788-DFF0-0487-1C1A2E34C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EC16A-DA1B-262B-EDF9-7B9BB509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DB3-2B73-DE39-8CAC-C0F8FE6D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6FF4D-A570-EBCD-3B5C-21B6A2C6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1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C5E60-DE6A-1F95-8451-5BAAAC1D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9AD8-B379-CEE5-B28B-102582E71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4D5AD-789A-9265-EE38-CFB6C2944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F91FE-ECA4-444C-B1C9-421D0224D2D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DBA8E-AC91-FA44-6340-6410A2BB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F594-95BD-E761-5799-2CC162527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9E83A-0750-4ECC-8B18-2A4FD24E6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59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11369-A711-A506-9E27-8DB724A8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63"/>
            <a:ext cx="9144000" cy="880608"/>
          </a:xfrm>
        </p:spPr>
        <p:txBody>
          <a:bodyPr>
            <a:normAutofit/>
          </a:bodyPr>
          <a:lstStyle/>
          <a:p>
            <a:r>
              <a:rPr lang="en-IN" sz="3200" b="1" dirty="0"/>
              <a:t>1. AVERAGE LEAD TIME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A15975-4233-751C-CCE9-F87205B3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992087"/>
            <a:ext cx="7543406" cy="5203372"/>
          </a:xfrm>
        </p:spPr>
        <p:txBody>
          <a:bodyPr/>
          <a:lstStyle/>
          <a:p>
            <a:pPr algn="l"/>
            <a:r>
              <a:rPr lang="en-IN" b="1" dirty="0"/>
              <a:t>Inference:</a:t>
            </a:r>
            <a:br>
              <a:rPr lang="en-IN" b="1" dirty="0"/>
            </a:br>
            <a:r>
              <a:rPr lang="en-IN" b="1" dirty="0"/>
              <a:t>	</a:t>
            </a:r>
            <a:r>
              <a:rPr lang="en-IN" dirty="0"/>
              <a:t>From the given data, the difference between the lead times are found and they are converted into a pivot table to find the average</a:t>
            </a:r>
          </a:p>
          <a:p>
            <a:pPr algn="l"/>
            <a:endParaRPr lang="en-IN" b="1" dirty="0"/>
          </a:p>
          <a:p>
            <a:pPr algn="l"/>
            <a:r>
              <a:rPr lang="en-IN" dirty="0"/>
              <a:t>The average lead time between the request date and the completion date for all work orders is </a:t>
            </a:r>
            <a:r>
              <a:rPr lang="en-IN" b="1" dirty="0"/>
              <a:t>24.038</a:t>
            </a:r>
            <a:r>
              <a:rPr lang="en-IN" dirty="0"/>
              <a:t>.</a:t>
            </a:r>
          </a:p>
          <a:p>
            <a:pPr algn="l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E5D0F-851F-64C4-BE39-45359472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06" y="1490392"/>
            <a:ext cx="281979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0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11369-A711-A506-9E27-8DB724A8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63"/>
            <a:ext cx="9144000" cy="880608"/>
          </a:xfrm>
        </p:spPr>
        <p:txBody>
          <a:bodyPr>
            <a:normAutofit/>
          </a:bodyPr>
          <a:lstStyle/>
          <a:p>
            <a:r>
              <a:rPr lang="en-IN" sz="3200" b="1" dirty="0"/>
              <a:t>2. Highest number of Rush Jobs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A15975-4233-751C-CCE9-F87205B3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6191"/>
            <a:ext cx="4993479" cy="2465618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Observation:</a:t>
            </a:r>
          </a:p>
          <a:p>
            <a:pPr algn="just"/>
            <a:r>
              <a:rPr lang="en-IN" dirty="0"/>
              <a:t>	It is observed from the data that the total number of rush jobs is 103 and the </a:t>
            </a:r>
            <a:r>
              <a:rPr lang="en-IN" b="1" dirty="0"/>
              <a:t>Northwest District </a:t>
            </a:r>
            <a:r>
              <a:rPr lang="en-IN" dirty="0"/>
              <a:t>has the highest number of rush jobs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3626F-59CD-7988-8ED5-E388838D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696" y="1356173"/>
            <a:ext cx="2715004" cy="330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D9321-3F98-394F-EABA-97CB6DD5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96" y="4309787"/>
            <a:ext cx="2913446" cy="20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11369-A711-A506-9E27-8DB724A8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63"/>
            <a:ext cx="9144000" cy="880608"/>
          </a:xfrm>
        </p:spPr>
        <p:txBody>
          <a:bodyPr>
            <a:normAutofit/>
          </a:bodyPr>
          <a:lstStyle/>
          <a:p>
            <a:r>
              <a:rPr lang="en-IN" sz="3200" b="1" dirty="0"/>
              <a:t>3. Difference of Average Labour Hours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A15975-4233-751C-CCE9-F87205B3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371601"/>
            <a:ext cx="10363200" cy="5203372"/>
          </a:xfrm>
        </p:spPr>
        <p:txBody>
          <a:bodyPr/>
          <a:lstStyle/>
          <a:p>
            <a:pPr algn="l"/>
            <a:r>
              <a:rPr lang="en-IN" b="1" dirty="0"/>
              <a:t>Observation:</a:t>
            </a:r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r>
              <a:rPr lang="en-IN" dirty="0"/>
              <a:t>	From the given data, it is observed that </a:t>
            </a:r>
            <a:r>
              <a:rPr lang="en-IN" b="1" dirty="0"/>
              <a:t>the average labour hours increases in case of non-rush jobs </a:t>
            </a:r>
            <a:r>
              <a:rPr lang="en-IN" dirty="0"/>
              <a:t>and </a:t>
            </a:r>
            <a:r>
              <a:rPr lang="en-IN" b="1" dirty="0"/>
              <a:t>decreases in case of rush jobs.</a:t>
            </a:r>
            <a:br>
              <a:rPr lang="en-IN" b="1" dirty="0"/>
            </a:br>
            <a:r>
              <a:rPr lang="en-IN" dirty="0"/>
              <a:t>The difference of average labour hours between the rush and the non-rush jobs is </a:t>
            </a:r>
            <a:r>
              <a:rPr lang="en-IN" b="1" dirty="0"/>
              <a:t>0.21 hours.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EDAAC-46A0-D234-8F78-36F39D24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60" y="1919204"/>
            <a:ext cx="3972479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E79E5-2BD3-9E1A-6824-2772ABE2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59" y="5117445"/>
            <a:ext cx="397247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11369-A711-A506-9E27-8DB724A8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63"/>
            <a:ext cx="9144000" cy="880608"/>
          </a:xfrm>
        </p:spPr>
        <p:txBody>
          <a:bodyPr>
            <a:normAutofit/>
          </a:bodyPr>
          <a:lstStyle/>
          <a:p>
            <a:r>
              <a:rPr lang="en-IN" sz="3200" b="1" dirty="0"/>
              <a:t>4. Distribution of payment types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A15975-4233-751C-CCE9-F87205B3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371601"/>
            <a:ext cx="10363200" cy="5203372"/>
          </a:xfrm>
        </p:spPr>
        <p:txBody>
          <a:bodyPr/>
          <a:lstStyle/>
          <a:p>
            <a:pPr algn="l"/>
            <a:r>
              <a:rPr lang="en-IN" b="1" dirty="0"/>
              <a:t>Observation:</a:t>
            </a:r>
          </a:p>
          <a:p>
            <a:pPr algn="l"/>
            <a:r>
              <a:rPr lang="en-IN" b="1" dirty="0"/>
              <a:t>	</a:t>
            </a:r>
            <a:r>
              <a:rPr lang="en-IN" dirty="0"/>
              <a:t>It is observed from the data that the payment type </a:t>
            </a:r>
            <a:r>
              <a:rPr lang="en-IN" b="1" dirty="0"/>
              <a:t>Account </a:t>
            </a:r>
            <a:r>
              <a:rPr lang="en-IN" dirty="0"/>
              <a:t>holds the majority transactions than all other type. </a:t>
            </a:r>
            <a:r>
              <a:rPr lang="en-IN" b="1" dirty="0"/>
              <a:t>The distribution of payment types across various services is given below as a table.</a:t>
            </a:r>
            <a:br>
              <a:rPr lang="en-IN" b="1" dirty="0"/>
            </a:br>
            <a:endParaRPr lang="en-IN" b="1" dirty="0"/>
          </a:p>
          <a:p>
            <a:pPr algn="l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790A1-802B-3E3B-BEC6-EA79CF40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93111"/>
            <a:ext cx="6815690" cy="228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F1DE1-8042-14D4-CCEE-207375680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90" y="3209599"/>
            <a:ext cx="3877710" cy="20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11369-A711-A506-9E27-8DB724A8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63"/>
            <a:ext cx="9144000" cy="880608"/>
          </a:xfrm>
        </p:spPr>
        <p:txBody>
          <a:bodyPr>
            <a:normAutofit/>
          </a:bodyPr>
          <a:lstStyle/>
          <a:p>
            <a:r>
              <a:rPr lang="en-IN" sz="3200" b="1" dirty="0"/>
              <a:t>5. Trends in the distribution of payment types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A15975-4233-751C-CCE9-F87205B3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371601"/>
            <a:ext cx="10363200" cy="5203372"/>
          </a:xfrm>
        </p:spPr>
        <p:txBody>
          <a:bodyPr/>
          <a:lstStyle/>
          <a:p>
            <a:pPr algn="l"/>
            <a:r>
              <a:rPr lang="en-IN" b="1" dirty="0"/>
              <a:t>Inference:</a:t>
            </a:r>
          </a:p>
          <a:p>
            <a:pPr algn="l"/>
            <a:r>
              <a:rPr lang="en-IN" b="1" dirty="0"/>
              <a:t>	</a:t>
            </a:r>
            <a:r>
              <a:rPr lang="en-IN" dirty="0"/>
              <a:t>It is observed from the data and found the</a:t>
            </a:r>
          </a:p>
          <a:p>
            <a:pPr algn="l"/>
            <a:r>
              <a:rPr lang="en-IN" dirty="0"/>
              <a:t>trends in the distribution of payment types over</a:t>
            </a:r>
          </a:p>
          <a:p>
            <a:pPr algn="l"/>
            <a:r>
              <a:rPr lang="en-IN" dirty="0"/>
              <a:t>The lead time. The trend of </a:t>
            </a:r>
            <a:r>
              <a:rPr lang="en-IN" b="1" dirty="0"/>
              <a:t>Payment decreases</a:t>
            </a:r>
          </a:p>
          <a:p>
            <a:pPr algn="l"/>
            <a:r>
              <a:rPr lang="en-IN" dirty="0"/>
              <a:t>as the </a:t>
            </a:r>
            <a:r>
              <a:rPr lang="en-IN" b="1" dirty="0"/>
              <a:t>lead time increases.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F7DE0-AC07-BEC7-36C9-A10E480E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719" y="1371601"/>
            <a:ext cx="3892881" cy="2530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DB2630-B0B5-98C8-4A32-DD2E620F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23" y="3902320"/>
            <a:ext cx="10099553" cy="25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11369-A711-A506-9E27-8DB724A8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63"/>
            <a:ext cx="9144000" cy="880608"/>
          </a:xfrm>
        </p:spPr>
        <p:txBody>
          <a:bodyPr>
            <a:normAutofit/>
          </a:bodyPr>
          <a:lstStyle/>
          <a:p>
            <a:r>
              <a:rPr lang="en-IN" sz="3200" b="1" dirty="0"/>
              <a:t>6. Number of Technicians Vs Cost of Parts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A15975-4233-751C-CCE9-F87205B3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044700"/>
            <a:ext cx="6500653" cy="3301999"/>
          </a:xfrm>
        </p:spPr>
        <p:txBody>
          <a:bodyPr/>
          <a:lstStyle/>
          <a:p>
            <a:pPr algn="just"/>
            <a:r>
              <a:rPr lang="en-IN" b="1" dirty="0"/>
              <a:t>Observation:</a:t>
            </a:r>
          </a:p>
          <a:p>
            <a:pPr algn="just"/>
            <a:r>
              <a:rPr lang="en-IN" dirty="0"/>
              <a:t>	From the given data it is observed that</a:t>
            </a:r>
          </a:p>
          <a:p>
            <a:pPr algn="just"/>
            <a:r>
              <a:rPr lang="en-IN" b="1" dirty="0"/>
              <a:t>there is a relationship between the number of </a:t>
            </a:r>
          </a:p>
          <a:p>
            <a:pPr algn="just"/>
            <a:r>
              <a:rPr lang="en-IN" b="1" dirty="0"/>
              <a:t>Technicians and the cost of parts.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	</a:t>
            </a:r>
            <a:r>
              <a:rPr lang="en-IN" dirty="0"/>
              <a:t>The relationship between them is </a:t>
            </a:r>
            <a:r>
              <a:rPr lang="en-IN" b="1" dirty="0"/>
              <a:t>when the number of lead technicians increases, the cost of the parts also increases.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CF96E-3ADE-D634-2E39-4498884B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812" y="1464589"/>
            <a:ext cx="3151788" cy="1964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58B96-DC0A-F4ED-F54B-ACF1A95FB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53" y="3695700"/>
            <a:ext cx="3862547" cy="26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3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11369-A711-A506-9E27-8DB724A8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63"/>
            <a:ext cx="9144000" cy="880608"/>
          </a:xfrm>
        </p:spPr>
        <p:txBody>
          <a:bodyPr>
            <a:normAutofit/>
          </a:bodyPr>
          <a:lstStyle/>
          <a:p>
            <a:r>
              <a:rPr lang="en-IN" sz="3200" b="1" dirty="0"/>
              <a:t>7</a:t>
            </a:r>
            <a:r>
              <a:rPr lang="en-IN" sz="3200" dirty="0"/>
              <a:t>. </a:t>
            </a:r>
            <a:r>
              <a:rPr lang="en-IN" sz="3200" b="1" dirty="0"/>
              <a:t>Most common type of service requested </a:t>
            </a:r>
            <a:endParaRPr lang="en-IN" sz="32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A15975-4233-751C-CCE9-F87205B3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31059"/>
            <a:ext cx="10363200" cy="5203372"/>
          </a:xfrm>
        </p:spPr>
        <p:txBody>
          <a:bodyPr/>
          <a:lstStyle/>
          <a:p>
            <a:pPr algn="l"/>
            <a:r>
              <a:rPr lang="en-IN" b="1" dirty="0"/>
              <a:t>The visual representation of most common type of service requested in each district is given below: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E88BA-D8FF-5FF1-2FA6-00DB1A7A9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33" y="2784748"/>
            <a:ext cx="4896533" cy="3124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B1125-7B2F-1447-E3CA-AE164F20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632348"/>
            <a:ext cx="681003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11369-A711-A506-9E27-8DB724A8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63"/>
            <a:ext cx="9144000" cy="880608"/>
          </a:xfrm>
        </p:spPr>
        <p:txBody>
          <a:bodyPr>
            <a:normAutofit/>
          </a:bodyPr>
          <a:lstStyle/>
          <a:p>
            <a:r>
              <a:rPr lang="en-IN" sz="3200" b="1" dirty="0"/>
              <a:t>8. Payment type Vs </a:t>
            </a:r>
            <a:r>
              <a:rPr lang="en-IN" sz="3200" b="1" dirty="0" err="1"/>
              <a:t>Wtylbr</a:t>
            </a:r>
            <a:endParaRPr lang="en-IN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10789-AD5A-78CD-A5D5-A15F46DD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95" y="4705396"/>
            <a:ext cx="5853410" cy="1562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DBDE3-7811-6588-C49D-FF90494D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814" y="1900102"/>
            <a:ext cx="2486372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4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A11369-A711-A506-9E27-8DB724A8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63"/>
            <a:ext cx="9144000" cy="880608"/>
          </a:xfrm>
        </p:spPr>
        <p:txBody>
          <a:bodyPr>
            <a:normAutofit/>
          </a:bodyPr>
          <a:lstStyle/>
          <a:p>
            <a:r>
              <a:rPr lang="en-IN" sz="3200" b="1" dirty="0"/>
              <a:t>9.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C0F36-F072-C286-3317-30C106BA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2" y="1215691"/>
            <a:ext cx="634453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0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1. AVERAGE LEAD TIME</vt:lpstr>
      <vt:lpstr>2. Highest number of Rush Jobs</vt:lpstr>
      <vt:lpstr>3. Difference of Average Labour Hours </vt:lpstr>
      <vt:lpstr>4. Distribution of payment types</vt:lpstr>
      <vt:lpstr>5. Trends in the distribution of payment types</vt:lpstr>
      <vt:lpstr>6. Number of Technicians Vs Cost of Parts</vt:lpstr>
      <vt:lpstr>7. Most common type of service requested </vt:lpstr>
      <vt:lpstr>8. Payment type Vs Wtylbr</vt:lpstr>
      <vt:lpstr>9.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Keerthik Vishal</dc:creator>
  <cp:lastModifiedBy>Keerthik Vishal</cp:lastModifiedBy>
  <cp:revision>8</cp:revision>
  <dcterms:created xsi:type="dcterms:W3CDTF">2024-04-02T07:44:56Z</dcterms:created>
  <dcterms:modified xsi:type="dcterms:W3CDTF">2024-04-02T11:15:18Z</dcterms:modified>
</cp:coreProperties>
</file>