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80" r:id="rId2"/>
    <p:sldId id="366" r:id="rId3"/>
    <p:sldId id="380" r:id="rId4"/>
    <p:sldId id="383" r:id="rId5"/>
    <p:sldId id="384" r:id="rId6"/>
    <p:sldId id="385" r:id="rId7"/>
    <p:sldId id="386" r:id="rId8"/>
    <p:sldId id="387" r:id="rId9"/>
    <p:sldId id="388" r:id="rId10"/>
    <p:sldId id="400" r:id="rId11"/>
    <p:sldId id="389" r:id="rId12"/>
    <p:sldId id="390" r:id="rId13"/>
    <p:sldId id="391" r:id="rId14"/>
    <p:sldId id="402" r:id="rId15"/>
    <p:sldId id="403" r:id="rId16"/>
    <p:sldId id="404" r:id="rId17"/>
    <p:sldId id="405" r:id="rId18"/>
    <p:sldId id="406" r:id="rId19"/>
    <p:sldId id="407" r:id="rId20"/>
    <p:sldId id="408" r:id="rId21"/>
    <p:sldId id="392" r:id="rId22"/>
    <p:sldId id="401" r:id="rId23"/>
    <p:sldId id="393" r:id="rId24"/>
    <p:sldId id="394" r:id="rId25"/>
    <p:sldId id="398" r:id="rId26"/>
    <p:sldId id="395" r:id="rId27"/>
    <p:sldId id="409"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p:scale>
          <a:sx n="75" d="100"/>
          <a:sy n="75" d="100"/>
        </p:scale>
        <p:origin x="1781"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DA1ED-A60F-300C-25AC-9319A2376E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60ACF-83EC-24C2-2E64-6E7D985DE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E99CD-13B1-3BF6-32A0-C0B3F9530F3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E3040EA-A192-2D08-9AF9-E776E7FBDBFA}"/>
              </a:ext>
            </a:extLst>
          </p:cNvPr>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197448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DFA4D-593E-B82A-0D37-1E5680B23E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F9C2B-5567-D2A3-F904-C3C711F98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14DB05-DED5-2404-48A0-CF9740FB494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72A152A-33A4-236C-C065-7B86EB8C9472}"/>
              </a:ext>
            </a:extLst>
          </p:cNvPr>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776030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985B-97F9-9104-B0F9-E0CB816F5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F75BC1-C39B-688A-1F70-8277A505D6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E743EA-4C20-4200-BAF2-97CCBB61FFB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5A9FCE0-AC19-A9FA-5BC7-E100A908FC8C}"/>
              </a:ext>
            </a:extLst>
          </p:cNvPr>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028117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F236E-B29C-6E19-9D86-2E72E1F23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A9C34-78A6-CDE7-264F-D7E87FAFD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812B16-065A-4873-E7BE-FF20E100840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3EB1B58-1580-056D-03C2-FE8E35B70405}"/>
              </a:ext>
            </a:extLst>
          </p:cNvPr>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276925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638A5-D06A-F74E-5759-FBE45CFB8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CCE277-76D0-F81B-1A7F-BBE3430E69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A6DDF-77AD-73BF-1CBC-6E980A6CBC52}"/>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94FAE0A-D150-6A00-299C-AA4D25BF59ED}"/>
              </a:ext>
            </a:extLst>
          </p:cNvPr>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2910973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A5D14-2AE7-9FEE-68A1-37A4C4FABA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8C0F03-0B84-36C9-A323-3A5691D1A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6B7431-87D4-4E0B-780B-9361C979D59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4E2346D-C2B5-B449-1B5A-6B5B54FE4EAD}"/>
              </a:ext>
            </a:extLst>
          </p:cNvPr>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3990287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2FBF8-E4B1-5B46-CC77-3D9A1C1DB8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A7509E-F9A0-4F46-9161-27FAD4B8DB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5FAD05-67CA-1EC1-2804-9B8071D792A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9523A2F-FD5D-8131-B452-94C9225F8186}"/>
              </a:ext>
            </a:extLst>
          </p:cNvPr>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345614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48774-138C-E086-555E-FBC91AF00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1DABDC-BB6F-00AF-B64B-3050F38996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624FE-7D11-6DAA-5B19-66782500F18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62B25F-BA32-09D8-C2C8-8350571303E6}"/>
              </a:ext>
            </a:extLst>
          </p:cNvPr>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653432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3174625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926F0-6B91-81D8-245B-B141CC3671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D5F819-1553-0599-F5FD-E94B29AABD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1DBF79-86F6-D66E-D149-1484AD61FF5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9C35B4E-1F48-1291-98A4-3CCEBC26BA77}"/>
              </a:ext>
            </a:extLst>
          </p:cNvPr>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44582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hyperlink" Target="https://ieeexplore.ieee.org/author/37085712281" TargetMode="Externa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hyperlink" Target="https://ieeexplore.ieee.org/author/37085624591" TargetMode="External"/><Relationship Id="rId5" Type="http://schemas.openxmlformats.org/officeDocument/2006/relationships/hyperlink" Target="https://ieeexplore.ieee.org/author/37089707716" TargetMode="External"/><Relationship Id="rId4" Type="http://schemas.openxmlformats.org/officeDocument/2006/relationships/hyperlink" Target="https://ieeexplore.ieee.org/document/10029964"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hyperlink" Target="https://docs.uipath.com/" TargetMode="External"/><Relationship Id="rId4" Type="http://schemas.openxmlformats.org/officeDocument/2006/relationships/hyperlink" Target="https://forum.uipath.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64914" y="986564"/>
            <a:ext cx="9208914" cy="5456757"/>
            <a:chOff x="-64914" y="986564"/>
            <a:chExt cx="9208914" cy="5456757"/>
          </a:xfrm>
        </p:grpSpPr>
        <p:sp>
          <p:nvSpPr>
            <p:cNvPr id="22" name="TextBox 21"/>
            <p:cNvSpPr txBox="1"/>
            <p:nvPr/>
          </p:nvSpPr>
          <p:spPr>
            <a:xfrm>
              <a:off x="177781" y="4812105"/>
              <a:ext cx="4322209" cy="1631216"/>
            </a:xfrm>
            <a:prstGeom prst="rect">
              <a:avLst/>
            </a:prstGeom>
            <a:noFill/>
          </p:spPr>
          <p:txBody>
            <a:bodyPr wrap="square" rtlCol="0">
              <a:spAutoFit/>
            </a:bodyPr>
            <a:lstStyle/>
            <a:p>
              <a:r>
                <a:rPr lang="en-US" sz="2000" b="1" dirty="0"/>
                <a:t>220701127</a:t>
              </a:r>
            </a:p>
            <a:p>
              <a:r>
                <a:rPr lang="en-US" sz="2000" b="1" dirty="0"/>
                <a:t>Keerthika S</a:t>
              </a:r>
            </a:p>
            <a:p>
              <a:r>
                <a:rPr lang="en-US" sz="2000" b="1" dirty="0"/>
                <a:t>Mrs. J . Jinu Sophia</a:t>
              </a:r>
            </a:p>
            <a:p>
              <a:r>
                <a:rPr lang="en-US" sz="2000" b="1" dirty="0"/>
                <a:t>Assistant Professor(SG)</a:t>
              </a:r>
            </a:p>
            <a:p>
              <a:endParaRPr lang="en-US" sz="2000" b="1" dirty="0"/>
            </a:p>
          </p:txBody>
        </p:sp>
        <p:grpSp>
          <p:nvGrpSpPr>
            <p:cNvPr id="43" name="Group 42"/>
            <p:cNvGrpSpPr/>
            <p:nvPr/>
          </p:nvGrpSpPr>
          <p:grpSpPr>
            <a:xfrm>
              <a:off x="-64914" y="986564"/>
              <a:ext cx="9208914" cy="3628907"/>
              <a:chOff x="-64914" y="986564"/>
              <a:chExt cx="9208914"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solidFill>
                    <a:schemeClr val="tx2">
                      <a:lumMod val="20000"/>
                      <a:lumOff val="80000"/>
                    </a:schemeClr>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64914" y="1936618"/>
                <a:ext cx="5925204" cy="2585323"/>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Job Searching portal and Resume review bot</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3F0F0-DBD7-E552-2A0E-B7FF04D25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75F65-24A2-6053-E19C-988A1A12CC1C}"/>
              </a:ext>
            </a:extLst>
          </p:cNvPr>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a:extLst>
              <a:ext uri="{FF2B5EF4-FFF2-40B4-BE49-F238E27FC236}">
                <a16:creationId xmlns:a16="http://schemas.microsoft.com/office/drawing/2014/main" id="{E3BCFBEC-1C7E-D33E-F3DD-4B59CFC3735A}"/>
              </a:ext>
            </a:extLst>
          </p:cNvPr>
          <p:cNvSpPr>
            <a:spLocks noGrp="1"/>
          </p:cNvSpPr>
          <p:nvPr>
            <p:ph idx="1"/>
          </p:nvPr>
        </p:nvSpPr>
        <p:spPr>
          <a:xfrm>
            <a:off x="190500" y="990600"/>
            <a:ext cx="4921560" cy="5334000"/>
          </a:xfrm>
        </p:spPr>
        <p:txBody>
          <a:bodyPr>
            <a:normAutofit/>
          </a:bodyPr>
          <a:lstStyle/>
          <a:p>
            <a:pPr marL="0" indent="0">
              <a:buNone/>
            </a:pPr>
            <a:r>
              <a:rPr lang="en-IN" sz="2800" b="1" dirty="0"/>
              <a:t>    Module 2:Resume Review</a:t>
            </a:r>
          </a:p>
          <a:p>
            <a:pPr marL="457200" indent="-457200">
              <a:buFont typeface="+mj-lt"/>
              <a:buAutoNum type="arabicPeriod"/>
            </a:pPr>
            <a:r>
              <a:rPr lang="en-IN" dirty="0"/>
              <a:t>User uploads a resume.</a:t>
            </a:r>
          </a:p>
          <a:p>
            <a:pPr marL="457200" indent="-457200">
              <a:buFont typeface="+mj-lt"/>
              <a:buAutoNum type="arabicPeriod"/>
            </a:pPr>
            <a:r>
              <a:rPr lang="en-US" dirty="0"/>
              <a:t>Bot extracts text from the PDF.</a:t>
            </a:r>
          </a:p>
          <a:p>
            <a:pPr marL="457200" indent="-457200">
              <a:buFont typeface="+mj-lt"/>
              <a:buAutoNum type="arabicPeriod"/>
            </a:pPr>
            <a:r>
              <a:rPr lang="en-US" dirty="0"/>
              <a:t>Bot compares the text with a job keyword database.</a:t>
            </a:r>
          </a:p>
          <a:p>
            <a:pPr marL="457200" indent="-457200">
              <a:buFont typeface="+mj-lt"/>
              <a:buAutoNum type="arabicPeriod"/>
            </a:pPr>
            <a:r>
              <a:rPr lang="en-IN" dirty="0"/>
              <a:t>Bot calculates a relevance score.</a:t>
            </a:r>
            <a:endParaRPr lang="en-US" dirty="0"/>
          </a:p>
          <a:p>
            <a:pPr marL="457200" indent="-457200">
              <a:buFont typeface="+mj-lt"/>
              <a:buAutoNum type="arabicPeriod"/>
            </a:pPr>
            <a:r>
              <a:rPr lang="en-US" dirty="0"/>
              <a:t>Bot displays or sends the score to the user.</a:t>
            </a:r>
            <a:endParaRPr lang="en-US" dirty="0">
              <a:latin typeface="Times New Roman" panose="02020603050405020304" pitchFamily="18" charset="0"/>
            </a:endParaRPr>
          </a:p>
        </p:txBody>
      </p:sp>
      <p:pic>
        <p:nvPicPr>
          <p:cNvPr id="14" name="Picture 13">
            <a:extLst>
              <a:ext uri="{FF2B5EF4-FFF2-40B4-BE49-F238E27FC236}">
                <a16:creationId xmlns:a16="http://schemas.microsoft.com/office/drawing/2014/main" id="{44B28504-1C3E-ED32-F11D-ACD4159A426D}"/>
              </a:ext>
            </a:extLst>
          </p:cNvPr>
          <p:cNvPicPr>
            <a:picLocks noChangeAspect="1"/>
          </p:cNvPicPr>
          <p:nvPr/>
        </p:nvPicPr>
        <p:blipFill>
          <a:blip r:embed="rId4"/>
          <a:stretch>
            <a:fillRect/>
          </a:stretch>
        </p:blipFill>
        <p:spPr>
          <a:xfrm>
            <a:off x="5976156" y="1266523"/>
            <a:ext cx="2372056" cy="4324954"/>
          </a:xfrm>
          <a:prstGeom prst="rect">
            <a:avLst/>
          </a:prstGeom>
        </p:spPr>
      </p:pic>
    </p:spTree>
    <p:custDataLst>
      <p:tags r:id="rId1"/>
    </p:custDataLst>
    <p:extLst>
      <p:ext uri="{BB962C8B-B14F-4D97-AF65-F5344CB8AC3E}">
        <p14:creationId xmlns:p14="http://schemas.microsoft.com/office/powerpoint/2010/main" val="76308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51" y="0"/>
            <a:ext cx="8763000" cy="808037"/>
          </a:xfrm>
        </p:spPr>
        <p:txBody>
          <a:bodyPr>
            <a:normAutofit/>
          </a:bodyPr>
          <a:lstStyle/>
          <a:p>
            <a:r>
              <a:rPr lang="en-US" dirty="0"/>
              <a:t>Table Design</a:t>
            </a:r>
            <a:endParaRPr lang="en-IN" dirty="0">
              <a:latin typeface="+mj-lt"/>
            </a:endParaRPr>
          </a:p>
        </p:txBody>
      </p:sp>
      <p:pic>
        <p:nvPicPr>
          <p:cNvPr id="5" name="Content Placeholder 4">
            <a:extLst>
              <a:ext uri="{FF2B5EF4-FFF2-40B4-BE49-F238E27FC236}">
                <a16:creationId xmlns:a16="http://schemas.microsoft.com/office/drawing/2014/main" id="{77838764-49D9-5498-D48E-03AC60813574}"/>
              </a:ext>
            </a:extLst>
          </p:cNvPr>
          <p:cNvPicPr>
            <a:picLocks noGrp="1" noChangeAspect="1"/>
          </p:cNvPicPr>
          <p:nvPr>
            <p:ph idx="1"/>
          </p:nvPr>
        </p:nvPicPr>
        <p:blipFill>
          <a:blip r:embed="rId4"/>
          <a:stretch>
            <a:fillRect/>
          </a:stretch>
        </p:blipFill>
        <p:spPr>
          <a:xfrm>
            <a:off x="1" y="694510"/>
            <a:ext cx="9072500" cy="5630090"/>
          </a:xfr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pic>
        <p:nvPicPr>
          <p:cNvPr id="5" name="Content Placeholder 4">
            <a:extLst>
              <a:ext uri="{FF2B5EF4-FFF2-40B4-BE49-F238E27FC236}">
                <a16:creationId xmlns:a16="http://schemas.microsoft.com/office/drawing/2014/main" id="{1F449BF0-842D-F601-CBAB-00F0EAC8F47E}"/>
              </a:ext>
            </a:extLst>
          </p:cNvPr>
          <p:cNvPicPr>
            <a:picLocks noGrp="1" noChangeAspect="1"/>
          </p:cNvPicPr>
          <p:nvPr>
            <p:ph idx="1"/>
          </p:nvPr>
        </p:nvPicPr>
        <p:blipFill>
          <a:blip r:embed="rId4"/>
          <a:stretch>
            <a:fillRect/>
          </a:stretch>
        </p:blipFill>
        <p:spPr>
          <a:xfrm>
            <a:off x="190501" y="990600"/>
            <a:ext cx="8763000" cy="5334000"/>
          </a:xfrm>
        </p:spPr>
      </p:pic>
    </p:spTree>
    <p:custDataLst>
      <p:tags r:id="rId1"/>
    </p:custDataLst>
    <p:extLst>
      <p:ext uri="{BB962C8B-B14F-4D97-AF65-F5344CB8AC3E}">
        <p14:creationId xmlns:p14="http://schemas.microsoft.com/office/powerpoint/2010/main" val="302342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r>
              <a:rPr lang="en-US" b="1" dirty="0"/>
              <a:t>JOB SEARCHING PORTAL</a:t>
            </a:r>
          </a:p>
          <a:p>
            <a:pPr marL="0" indent="0">
              <a:buNone/>
            </a:pPr>
            <a:endParaRPr lang="en-US" b="1" dirty="0"/>
          </a:p>
          <a:p>
            <a:endParaRPr lang="en-US" dirty="0"/>
          </a:p>
        </p:txBody>
      </p:sp>
      <p:pic>
        <p:nvPicPr>
          <p:cNvPr id="5" name="Picture 4">
            <a:extLst>
              <a:ext uri="{FF2B5EF4-FFF2-40B4-BE49-F238E27FC236}">
                <a16:creationId xmlns:a16="http://schemas.microsoft.com/office/drawing/2014/main" id="{C6420F78-8E08-5D5E-6855-E44180A86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1511319"/>
            <a:ext cx="7272808" cy="4356081"/>
          </a:xfrm>
          <a:prstGeom prst="rect">
            <a:avLst/>
          </a:prstGeom>
        </p:spPr>
      </p:pic>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9CB2C-6A2F-15B2-6B58-57428EEF1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E0222-E115-ABB9-C983-FDC7E0B91CC3}"/>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BE4ADB4E-9323-F811-63E8-49B5861077A1}"/>
              </a:ext>
            </a:extLst>
          </p:cNvPr>
          <p:cNvSpPr>
            <a:spLocks noGrp="1"/>
          </p:cNvSpPr>
          <p:nvPr>
            <p:ph idx="1"/>
          </p:nvPr>
        </p:nvSpPr>
        <p:spPr/>
        <p:txBody>
          <a:bodyPr/>
          <a:lstStyle/>
          <a:p>
            <a:pPr marL="0" indent="0">
              <a:buNone/>
            </a:pPr>
            <a:endParaRPr lang="en-US" b="1" dirty="0"/>
          </a:p>
          <a:p>
            <a:endParaRPr lang="en-US" dirty="0"/>
          </a:p>
        </p:txBody>
      </p:sp>
      <p:pic>
        <p:nvPicPr>
          <p:cNvPr id="6" name="Picture 5">
            <a:extLst>
              <a:ext uri="{FF2B5EF4-FFF2-40B4-BE49-F238E27FC236}">
                <a16:creationId xmlns:a16="http://schemas.microsoft.com/office/drawing/2014/main" id="{4758A9F4-42FA-82FD-A122-EC0B3265E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0" y="914400"/>
            <a:ext cx="8413948" cy="5299985"/>
          </a:xfrm>
          <a:prstGeom prst="rect">
            <a:avLst/>
          </a:prstGeom>
        </p:spPr>
      </p:pic>
    </p:spTree>
    <p:custDataLst>
      <p:tags r:id="rId1"/>
    </p:custDataLst>
    <p:extLst>
      <p:ext uri="{BB962C8B-B14F-4D97-AF65-F5344CB8AC3E}">
        <p14:creationId xmlns:p14="http://schemas.microsoft.com/office/powerpoint/2010/main" val="116474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107FB-9E8C-F359-C99C-106E9C627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55668-E0E6-3D2E-1B40-38D876807893}"/>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5D745C8D-A10D-1744-1A88-C0F2AA581951}"/>
              </a:ext>
            </a:extLst>
          </p:cNvPr>
          <p:cNvSpPr>
            <a:spLocks noGrp="1"/>
          </p:cNvSpPr>
          <p:nvPr>
            <p:ph idx="1"/>
          </p:nvPr>
        </p:nvSpPr>
        <p:spPr/>
        <p:txBody>
          <a:bodyPr/>
          <a:lstStyle/>
          <a:p>
            <a:pPr marL="0" indent="0">
              <a:buNone/>
            </a:pPr>
            <a:endParaRPr lang="en-US" b="1" dirty="0"/>
          </a:p>
          <a:p>
            <a:endParaRPr lang="en-US" dirty="0"/>
          </a:p>
        </p:txBody>
      </p:sp>
      <p:pic>
        <p:nvPicPr>
          <p:cNvPr id="8" name="Picture 7">
            <a:extLst>
              <a:ext uri="{FF2B5EF4-FFF2-40B4-BE49-F238E27FC236}">
                <a16:creationId xmlns:a16="http://schemas.microsoft.com/office/drawing/2014/main" id="{9791F89E-74C8-DADC-69EC-F45C80D3C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865" y="1037891"/>
            <a:ext cx="4258269" cy="4782217"/>
          </a:xfrm>
          <a:prstGeom prst="rect">
            <a:avLst/>
          </a:prstGeom>
        </p:spPr>
      </p:pic>
    </p:spTree>
    <p:custDataLst>
      <p:tags r:id="rId1"/>
    </p:custDataLst>
    <p:extLst>
      <p:ext uri="{BB962C8B-B14F-4D97-AF65-F5344CB8AC3E}">
        <p14:creationId xmlns:p14="http://schemas.microsoft.com/office/powerpoint/2010/main" val="105781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A2F58-1B9B-6015-26AC-BEA5178C2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98E5-D308-6D5E-5946-C30DD988D6C7}"/>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C3D4BADC-DF37-AD97-16F3-C41B7CADC78A}"/>
              </a:ext>
            </a:extLst>
          </p:cNvPr>
          <p:cNvSpPr>
            <a:spLocks noGrp="1"/>
          </p:cNvSpPr>
          <p:nvPr>
            <p:ph idx="1"/>
          </p:nvPr>
        </p:nvSpPr>
        <p:spPr/>
        <p:txBody>
          <a:bodyPr/>
          <a:lstStyle/>
          <a:p>
            <a:pPr marL="0" indent="0">
              <a:buNone/>
            </a:pPr>
            <a:endParaRPr lang="en-US" b="1" dirty="0"/>
          </a:p>
          <a:p>
            <a:endParaRPr lang="en-US" dirty="0"/>
          </a:p>
        </p:txBody>
      </p:sp>
      <p:pic>
        <p:nvPicPr>
          <p:cNvPr id="4" name="Picture 3">
            <a:extLst>
              <a:ext uri="{FF2B5EF4-FFF2-40B4-BE49-F238E27FC236}">
                <a16:creationId xmlns:a16="http://schemas.microsoft.com/office/drawing/2014/main" id="{DB7BF9F2-FF39-55B2-FFFE-677181FD8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 y="1005736"/>
            <a:ext cx="8557965" cy="5114441"/>
          </a:xfrm>
          <a:prstGeom prst="rect">
            <a:avLst/>
          </a:prstGeom>
        </p:spPr>
      </p:pic>
    </p:spTree>
    <p:custDataLst>
      <p:tags r:id="rId1"/>
    </p:custDataLst>
    <p:extLst>
      <p:ext uri="{BB962C8B-B14F-4D97-AF65-F5344CB8AC3E}">
        <p14:creationId xmlns:p14="http://schemas.microsoft.com/office/powerpoint/2010/main" val="131458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1089E-79ED-AD57-FC97-64396F726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400CA-A0AF-18F1-301D-2CE7894EFB2A}"/>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9C3D1BAB-58DD-F495-9FCF-143704C0866F}"/>
              </a:ext>
            </a:extLst>
          </p:cNvPr>
          <p:cNvSpPr>
            <a:spLocks noGrp="1"/>
          </p:cNvSpPr>
          <p:nvPr>
            <p:ph idx="1"/>
          </p:nvPr>
        </p:nvSpPr>
        <p:spPr/>
        <p:txBody>
          <a:bodyPr/>
          <a:lstStyle/>
          <a:p>
            <a:r>
              <a:rPr lang="en-US" b="1" dirty="0"/>
              <a:t>RESUME REVIEWER:</a:t>
            </a:r>
          </a:p>
          <a:p>
            <a:pPr marL="0" indent="0">
              <a:buNone/>
            </a:pPr>
            <a:endParaRPr lang="en-US" b="1" dirty="0"/>
          </a:p>
          <a:p>
            <a:endParaRPr lang="en-US" dirty="0"/>
          </a:p>
        </p:txBody>
      </p:sp>
      <p:pic>
        <p:nvPicPr>
          <p:cNvPr id="6" name="Picture 5">
            <a:extLst>
              <a:ext uri="{FF2B5EF4-FFF2-40B4-BE49-F238E27FC236}">
                <a16:creationId xmlns:a16="http://schemas.microsoft.com/office/drawing/2014/main" id="{DE8CFAA9-13E2-4DAE-3F24-2486A32F94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32" y="1520788"/>
            <a:ext cx="8388932" cy="4880012"/>
          </a:xfrm>
          <a:prstGeom prst="rect">
            <a:avLst/>
          </a:prstGeom>
        </p:spPr>
      </p:pic>
    </p:spTree>
    <p:custDataLst>
      <p:tags r:id="rId1"/>
    </p:custDataLst>
    <p:extLst>
      <p:ext uri="{BB962C8B-B14F-4D97-AF65-F5344CB8AC3E}">
        <p14:creationId xmlns:p14="http://schemas.microsoft.com/office/powerpoint/2010/main" val="125768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24A2-A569-648A-03E9-4008E25E7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D73FB-07DB-01AF-B1DE-3D9EEAAD4049}"/>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EAF05242-7F24-3076-FF10-6D46FAE48766}"/>
              </a:ext>
            </a:extLst>
          </p:cNvPr>
          <p:cNvSpPr>
            <a:spLocks noGrp="1"/>
          </p:cNvSpPr>
          <p:nvPr>
            <p:ph idx="1"/>
          </p:nvPr>
        </p:nvSpPr>
        <p:spPr/>
        <p:txBody>
          <a:bodyPr/>
          <a:lstStyle/>
          <a:p>
            <a:pPr marL="0" indent="0">
              <a:buNone/>
            </a:pPr>
            <a:endParaRPr lang="en-US" b="1" dirty="0"/>
          </a:p>
          <a:p>
            <a:endParaRPr lang="en-US" dirty="0"/>
          </a:p>
        </p:txBody>
      </p:sp>
      <p:pic>
        <p:nvPicPr>
          <p:cNvPr id="6" name="Picture 5">
            <a:extLst>
              <a:ext uri="{FF2B5EF4-FFF2-40B4-BE49-F238E27FC236}">
                <a16:creationId xmlns:a16="http://schemas.microsoft.com/office/drawing/2014/main" id="{A092E761-F3A2-AEFD-0B41-B38D81EB8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572" y="1181902"/>
            <a:ext cx="7128791" cy="4943629"/>
          </a:xfrm>
          <a:prstGeom prst="rect">
            <a:avLst/>
          </a:prstGeom>
        </p:spPr>
      </p:pic>
    </p:spTree>
    <p:custDataLst>
      <p:tags r:id="rId1"/>
    </p:custDataLst>
    <p:extLst>
      <p:ext uri="{BB962C8B-B14F-4D97-AF65-F5344CB8AC3E}">
        <p14:creationId xmlns:p14="http://schemas.microsoft.com/office/powerpoint/2010/main" val="178620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0F10D-E4AE-7045-7DDF-6AD750B5B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F3F2C-E5B7-CC83-FBE5-36C5CD74DB7A}"/>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09493136-A084-6D70-2FA3-AA3AC0694310}"/>
              </a:ext>
            </a:extLst>
          </p:cNvPr>
          <p:cNvSpPr>
            <a:spLocks noGrp="1"/>
          </p:cNvSpPr>
          <p:nvPr>
            <p:ph idx="1"/>
          </p:nvPr>
        </p:nvSpPr>
        <p:spPr>
          <a:xfrm>
            <a:off x="190500" y="1011324"/>
            <a:ext cx="8763000" cy="5334000"/>
          </a:xfrm>
        </p:spPr>
        <p:txBody>
          <a:bodyPr/>
          <a:lstStyle/>
          <a:p>
            <a:pPr marL="0" indent="0">
              <a:buNone/>
            </a:pPr>
            <a:endParaRPr lang="en-US" b="1" dirty="0"/>
          </a:p>
          <a:p>
            <a:endParaRPr lang="en-US" dirty="0"/>
          </a:p>
        </p:txBody>
      </p:sp>
      <p:pic>
        <p:nvPicPr>
          <p:cNvPr id="4" name="Picture 3">
            <a:extLst>
              <a:ext uri="{FF2B5EF4-FFF2-40B4-BE49-F238E27FC236}">
                <a16:creationId xmlns:a16="http://schemas.microsoft.com/office/drawing/2014/main" id="{00335299-91B0-2893-D664-2959E6F192CD}"/>
              </a:ext>
            </a:extLst>
          </p:cNvPr>
          <p:cNvPicPr>
            <a:picLocks noChangeAspect="1"/>
          </p:cNvPicPr>
          <p:nvPr/>
        </p:nvPicPr>
        <p:blipFill>
          <a:blip r:embed="rId4"/>
          <a:stretch>
            <a:fillRect/>
          </a:stretch>
        </p:blipFill>
        <p:spPr>
          <a:xfrm>
            <a:off x="1384411" y="990600"/>
            <a:ext cx="6375177" cy="5332550"/>
          </a:xfrm>
          <a:prstGeom prst="rect">
            <a:avLst/>
          </a:prstGeom>
        </p:spPr>
      </p:pic>
    </p:spTree>
    <p:custDataLst>
      <p:tags r:id="rId1"/>
    </p:custDataLst>
    <p:extLst>
      <p:ext uri="{BB962C8B-B14F-4D97-AF65-F5344CB8AC3E}">
        <p14:creationId xmlns:p14="http://schemas.microsoft.com/office/powerpoint/2010/main" val="207703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4" name="Rectangle 1">
            <a:extLst>
              <a:ext uri="{FF2B5EF4-FFF2-40B4-BE49-F238E27FC236}">
                <a16:creationId xmlns:a16="http://schemas.microsoft.com/office/drawing/2014/main" id="{8666E666-26EC-9D37-B969-EFD2B3D3316F}"/>
              </a:ext>
            </a:extLst>
          </p:cNvPr>
          <p:cNvSpPr>
            <a:spLocks noGrp="1" noChangeArrowheads="1"/>
          </p:cNvSpPr>
          <p:nvPr>
            <p:ph idx="1"/>
          </p:nvPr>
        </p:nvSpPr>
        <p:spPr bwMode="auto">
          <a:xfrm>
            <a:off x="1025612" y="872135"/>
            <a:ext cx="70927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The </a:t>
            </a:r>
            <a:r>
              <a:rPr kumimoji="0" lang="en-US" altLang="en-US" sz="2800" b="1" i="0" u="none" strike="noStrike" cap="none" normalizeH="0" baseline="0" dirty="0">
                <a:ln>
                  <a:noFill/>
                </a:ln>
                <a:solidFill>
                  <a:schemeClr val="tx1"/>
                </a:solidFill>
                <a:effectLst/>
                <a:latin typeface="Times New Roman" panose="02020603050405020304" pitchFamily="18" charset="0"/>
              </a:rPr>
              <a:t>Job Finder and Resume Review System</a:t>
            </a:r>
            <a:r>
              <a:rPr kumimoji="0" lang="en-US" altLang="en-US" sz="2800" b="0" i="0" u="none" strike="noStrike" cap="none" normalizeH="0" baseline="0" dirty="0">
                <a:ln>
                  <a:noFill/>
                </a:ln>
                <a:solidFill>
                  <a:schemeClr val="tx1"/>
                </a:solidFill>
                <a:effectLst/>
                <a:latin typeface="Times New Roman" panose="02020603050405020304" pitchFamily="18" charset="0"/>
              </a:rPr>
              <a:t> automates job searching and resume evaluation using UiPath. It scrapes job listings from multiple websites, organizes them into an Excel file, and sends the results via email. The system also analyzes uploaded resumes against job-related keywords, providing a relevance score to improve job matching. This solution saves time, reduces manual effort, and enhances efficiency, offering a smarter way to navigate the job market.</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4F060-8C01-BFF0-1987-7376060B2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F569DA-070E-9B27-4B6C-1C36C7C61AB9}"/>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0D8E207E-172F-FAFE-D3F7-B9803A3F1BAF}"/>
              </a:ext>
            </a:extLst>
          </p:cNvPr>
          <p:cNvSpPr>
            <a:spLocks noGrp="1"/>
          </p:cNvSpPr>
          <p:nvPr>
            <p:ph idx="1"/>
          </p:nvPr>
        </p:nvSpPr>
        <p:spPr/>
        <p:txBody>
          <a:bodyPr/>
          <a:lstStyle/>
          <a:p>
            <a:pPr marL="0" indent="0">
              <a:buNone/>
            </a:pPr>
            <a:endParaRPr lang="en-US" b="1" dirty="0"/>
          </a:p>
          <a:p>
            <a:endParaRPr lang="en-US" dirty="0"/>
          </a:p>
        </p:txBody>
      </p:sp>
      <p:pic>
        <p:nvPicPr>
          <p:cNvPr id="4" name="Picture 3">
            <a:extLst>
              <a:ext uri="{FF2B5EF4-FFF2-40B4-BE49-F238E27FC236}">
                <a16:creationId xmlns:a16="http://schemas.microsoft.com/office/drawing/2014/main" id="{AF62C3A2-77A4-B469-8348-E0FB307CB53C}"/>
              </a:ext>
            </a:extLst>
          </p:cNvPr>
          <p:cNvPicPr>
            <a:picLocks noChangeAspect="1"/>
          </p:cNvPicPr>
          <p:nvPr/>
        </p:nvPicPr>
        <p:blipFill>
          <a:blip r:embed="rId4"/>
          <a:stretch>
            <a:fillRect/>
          </a:stretch>
        </p:blipFill>
        <p:spPr>
          <a:xfrm>
            <a:off x="1979712" y="914400"/>
            <a:ext cx="5013491" cy="5410673"/>
          </a:xfrm>
          <a:prstGeom prst="rect">
            <a:avLst/>
          </a:prstGeom>
        </p:spPr>
      </p:pic>
    </p:spTree>
    <p:custDataLst>
      <p:tags r:id="rId1"/>
    </p:custDataLst>
    <p:extLst>
      <p:ext uri="{BB962C8B-B14F-4D97-AF65-F5344CB8AC3E}">
        <p14:creationId xmlns:p14="http://schemas.microsoft.com/office/powerpoint/2010/main" val="2942109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                                    JOB SEARCHING PORTAL:</a:t>
            </a:r>
          </a:p>
          <a:p>
            <a:pPr marL="0" indent="0">
              <a:buNone/>
            </a:pPr>
            <a:r>
              <a:rPr lang="en-US" b="1" dirty="0"/>
              <a:t>TESTING WITH OUTPUT:</a:t>
            </a:r>
          </a:p>
          <a:p>
            <a:pPr marL="0" indent="0">
              <a:buNone/>
            </a:pPr>
            <a:endParaRPr lang="en-US" b="1" dirty="0"/>
          </a:p>
          <a:p>
            <a:endParaRPr lang="en-US" dirty="0"/>
          </a:p>
        </p:txBody>
      </p:sp>
      <p:pic>
        <p:nvPicPr>
          <p:cNvPr id="5" name="Picture 4">
            <a:extLst>
              <a:ext uri="{FF2B5EF4-FFF2-40B4-BE49-F238E27FC236}">
                <a16:creationId xmlns:a16="http://schemas.microsoft.com/office/drawing/2014/main" id="{92DC5CE5-FFFE-CA48-AEF2-EF27D7CDE5B5}"/>
              </a:ext>
            </a:extLst>
          </p:cNvPr>
          <p:cNvPicPr>
            <a:picLocks noChangeAspect="1"/>
          </p:cNvPicPr>
          <p:nvPr/>
        </p:nvPicPr>
        <p:blipFill>
          <a:blip r:embed="rId4"/>
          <a:stretch>
            <a:fillRect/>
          </a:stretch>
        </p:blipFill>
        <p:spPr>
          <a:xfrm>
            <a:off x="503548" y="2132856"/>
            <a:ext cx="4752528" cy="2592288"/>
          </a:xfrm>
          <a:prstGeom prst="rect">
            <a:avLst/>
          </a:prstGeom>
        </p:spPr>
      </p:pic>
      <p:pic>
        <p:nvPicPr>
          <p:cNvPr id="7" name="Picture 6">
            <a:extLst>
              <a:ext uri="{FF2B5EF4-FFF2-40B4-BE49-F238E27FC236}">
                <a16:creationId xmlns:a16="http://schemas.microsoft.com/office/drawing/2014/main" id="{CF2023FE-621E-5512-AEE6-AA0246DB015F}"/>
              </a:ext>
            </a:extLst>
          </p:cNvPr>
          <p:cNvPicPr>
            <a:picLocks noChangeAspect="1"/>
          </p:cNvPicPr>
          <p:nvPr/>
        </p:nvPicPr>
        <p:blipFill>
          <a:blip r:embed="rId5"/>
          <a:stretch>
            <a:fillRect/>
          </a:stretch>
        </p:blipFill>
        <p:spPr>
          <a:xfrm>
            <a:off x="5478455" y="1888778"/>
            <a:ext cx="3242818" cy="2952328"/>
          </a:xfrm>
          <a:prstGeom prst="rect">
            <a:avLst/>
          </a:prstGeom>
        </p:spPr>
      </p:pic>
      <p:sp>
        <p:nvSpPr>
          <p:cNvPr id="8" name="TextBox 7">
            <a:extLst>
              <a:ext uri="{FF2B5EF4-FFF2-40B4-BE49-F238E27FC236}">
                <a16:creationId xmlns:a16="http://schemas.microsoft.com/office/drawing/2014/main" id="{CCDB78F2-CFD9-B9C9-DD5E-54D963CCEE77}"/>
              </a:ext>
            </a:extLst>
          </p:cNvPr>
          <p:cNvSpPr txBox="1"/>
          <p:nvPr/>
        </p:nvSpPr>
        <p:spPr>
          <a:xfrm>
            <a:off x="1115616" y="4905164"/>
            <a:ext cx="2843599" cy="646331"/>
          </a:xfrm>
          <a:prstGeom prst="rect">
            <a:avLst/>
          </a:prstGeom>
          <a:noFill/>
        </p:spPr>
        <p:txBody>
          <a:bodyPr wrap="none" rtlCol="0">
            <a:spAutoFit/>
          </a:bodyPr>
          <a:lstStyle/>
          <a:p>
            <a:r>
              <a:rPr lang="en-US" dirty="0"/>
              <a:t>Mail with excel file response</a:t>
            </a:r>
          </a:p>
          <a:p>
            <a:endParaRPr lang="en-IN" dirty="0"/>
          </a:p>
        </p:txBody>
      </p:sp>
      <p:sp>
        <p:nvSpPr>
          <p:cNvPr id="9" name="TextBox 8">
            <a:extLst>
              <a:ext uri="{FF2B5EF4-FFF2-40B4-BE49-F238E27FC236}">
                <a16:creationId xmlns:a16="http://schemas.microsoft.com/office/drawing/2014/main" id="{C5E1FD08-FE7C-8D07-003F-17437710690E}"/>
              </a:ext>
            </a:extLst>
          </p:cNvPr>
          <p:cNvSpPr txBox="1"/>
          <p:nvPr/>
        </p:nvSpPr>
        <p:spPr>
          <a:xfrm>
            <a:off x="5919771" y="5121188"/>
            <a:ext cx="1896930" cy="923330"/>
          </a:xfrm>
          <a:prstGeom prst="rect">
            <a:avLst/>
          </a:prstGeom>
          <a:noFill/>
        </p:spPr>
        <p:txBody>
          <a:bodyPr wrap="none" rtlCol="0">
            <a:spAutoFit/>
          </a:bodyPr>
          <a:lstStyle/>
          <a:p>
            <a:r>
              <a:rPr lang="en-US" dirty="0"/>
              <a:t>Attached excel file</a:t>
            </a:r>
          </a:p>
          <a:p>
            <a:endParaRPr lang="en-US" dirty="0"/>
          </a:p>
          <a:p>
            <a:endParaRPr lang="en-IN" dirty="0"/>
          </a:p>
        </p:txBody>
      </p:sp>
    </p:spTree>
    <p:custDataLst>
      <p:tags r:id="rId1"/>
    </p:custDataLst>
    <p:extLst>
      <p:ext uri="{BB962C8B-B14F-4D97-AF65-F5344CB8AC3E}">
        <p14:creationId xmlns:p14="http://schemas.microsoft.com/office/powerpoint/2010/main" val="1921327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CF21A-D308-856D-11CA-9CA0FB59E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31650-B11F-B92A-F677-5BDC14C0CAFC}"/>
              </a:ext>
            </a:extLst>
          </p:cNvPr>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a:extLst>
              <a:ext uri="{FF2B5EF4-FFF2-40B4-BE49-F238E27FC236}">
                <a16:creationId xmlns:a16="http://schemas.microsoft.com/office/drawing/2014/main" id="{68D552D3-BA47-6428-94D8-5D6BD77D1268}"/>
              </a:ext>
            </a:extLst>
          </p:cNvPr>
          <p:cNvSpPr>
            <a:spLocks noGrp="1"/>
          </p:cNvSpPr>
          <p:nvPr>
            <p:ph idx="1"/>
          </p:nvPr>
        </p:nvSpPr>
        <p:spPr/>
        <p:txBody>
          <a:bodyPr/>
          <a:lstStyle/>
          <a:p>
            <a:pPr marL="2743200" lvl="6" indent="0">
              <a:buNone/>
            </a:pPr>
            <a:r>
              <a:rPr lang="en-US" sz="2400" b="1" dirty="0">
                <a:latin typeface="+mj-lt"/>
              </a:rPr>
              <a:t>RESUME REVIEWER:</a:t>
            </a:r>
          </a:p>
          <a:p>
            <a:pPr marL="0" indent="0">
              <a:buNone/>
            </a:pPr>
            <a:r>
              <a:rPr lang="en-US" b="1" dirty="0"/>
              <a:t>TESTING WITH OUTPUT:</a:t>
            </a:r>
          </a:p>
          <a:p>
            <a:pPr marL="0" indent="0">
              <a:buNone/>
            </a:pPr>
            <a:endParaRPr lang="en-US" b="1" dirty="0"/>
          </a:p>
          <a:p>
            <a:endParaRPr lang="en-US" dirty="0"/>
          </a:p>
        </p:txBody>
      </p:sp>
      <p:sp>
        <p:nvSpPr>
          <p:cNvPr id="8" name="TextBox 7">
            <a:extLst>
              <a:ext uri="{FF2B5EF4-FFF2-40B4-BE49-F238E27FC236}">
                <a16:creationId xmlns:a16="http://schemas.microsoft.com/office/drawing/2014/main" id="{8A7684C5-FBD5-93F6-5F26-1D02B37824C9}"/>
              </a:ext>
            </a:extLst>
          </p:cNvPr>
          <p:cNvSpPr txBox="1"/>
          <p:nvPr/>
        </p:nvSpPr>
        <p:spPr>
          <a:xfrm>
            <a:off x="605841" y="4936522"/>
            <a:ext cx="3197202" cy="646331"/>
          </a:xfrm>
          <a:prstGeom prst="rect">
            <a:avLst/>
          </a:prstGeom>
          <a:noFill/>
        </p:spPr>
        <p:txBody>
          <a:bodyPr wrap="square" rtlCol="0">
            <a:spAutoFit/>
          </a:bodyPr>
          <a:lstStyle/>
          <a:p>
            <a:r>
              <a:rPr lang="en-US" dirty="0"/>
              <a:t>Output if the resume has maximum keyword</a:t>
            </a:r>
          </a:p>
        </p:txBody>
      </p:sp>
      <p:sp>
        <p:nvSpPr>
          <p:cNvPr id="9" name="TextBox 8">
            <a:extLst>
              <a:ext uri="{FF2B5EF4-FFF2-40B4-BE49-F238E27FC236}">
                <a16:creationId xmlns:a16="http://schemas.microsoft.com/office/drawing/2014/main" id="{67D7F565-A874-8384-D903-01E044193FA0}"/>
              </a:ext>
            </a:extLst>
          </p:cNvPr>
          <p:cNvSpPr txBox="1"/>
          <p:nvPr/>
        </p:nvSpPr>
        <p:spPr>
          <a:xfrm>
            <a:off x="5233888" y="4971062"/>
            <a:ext cx="3033729" cy="923330"/>
          </a:xfrm>
          <a:prstGeom prst="rect">
            <a:avLst/>
          </a:prstGeom>
          <a:noFill/>
        </p:spPr>
        <p:txBody>
          <a:bodyPr wrap="square" rtlCol="0">
            <a:spAutoFit/>
          </a:bodyPr>
          <a:lstStyle/>
          <a:p>
            <a:r>
              <a:rPr lang="en-US" dirty="0"/>
              <a:t>Output if the resume has less keyword</a:t>
            </a:r>
          </a:p>
          <a:p>
            <a:endParaRPr lang="en-IN" dirty="0"/>
          </a:p>
        </p:txBody>
      </p:sp>
      <p:pic>
        <p:nvPicPr>
          <p:cNvPr id="6" name="Picture 5">
            <a:extLst>
              <a:ext uri="{FF2B5EF4-FFF2-40B4-BE49-F238E27FC236}">
                <a16:creationId xmlns:a16="http://schemas.microsoft.com/office/drawing/2014/main" id="{5274CDEC-5D8F-FD87-6424-F65103C9435C}"/>
              </a:ext>
            </a:extLst>
          </p:cNvPr>
          <p:cNvPicPr>
            <a:picLocks noChangeAspect="1"/>
          </p:cNvPicPr>
          <p:nvPr/>
        </p:nvPicPr>
        <p:blipFill>
          <a:blip r:embed="rId4"/>
          <a:stretch>
            <a:fillRect/>
          </a:stretch>
        </p:blipFill>
        <p:spPr>
          <a:xfrm>
            <a:off x="575556" y="2185432"/>
            <a:ext cx="3197202" cy="2501744"/>
          </a:xfrm>
          <a:prstGeom prst="rect">
            <a:avLst/>
          </a:prstGeom>
        </p:spPr>
      </p:pic>
      <p:pic>
        <p:nvPicPr>
          <p:cNvPr id="11" name="Picture 10">
            <a:extLst>
              <a:ext uri="{FF2B5EF4-FFF2-40B4-BE49-F238E27FC236}">
                <a16:creationId xmlns:a16="http://schemas.microsoft.com/office/drawing/2014/main" id="{E28FD0CB-DA77-7F81-B8E0-ED0048B41433}"/>
              </a:ext>
            </a:extLst>
          </p:cNvPr>
          <p:cNvPicPr>
            <a:picLocks noChangeAspect="1"/>
          </p:cNvPicPr>
          <p:nvPr/>
        </p:nvPicPr>
        <p:blipFill>
          <a:blip r:embed="rId5"/>
          <a:stretch>
            <a:fillRect/>
          </a:stretch>
        </p:blipFill>
        <p:spPr>
          <a:xfrm>
            <a:off x="5152599" y="2185432"/>
            <a:ext cx="3415845" cy="2501744"/>
          </a:xfrm>
          <a:prstGeom prst="rect">
            <a:avLst/>
          </a:prstGeom>
        </p:spPr>
      </p:pic>
    </p:spTree>
    <p:custDataLst>
      <p:tags r:id="rId1"/>
    </p:custDataLst>
    <p:extLst>
      <p:ext uri="{BB962C8B-B14F-4D97-AF65-F5344CB8AC3E}">
        <p14:creationId xmlns:p14="http://schemas.microsoft.com/office/powerpoint/2010/main" val="71858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a:xfrm>
            <a:off x="431540" y="1160748"/>
            <a:ext cx="7668852" cy="5334000"/>
          </a:xfrm>
        </p:spPr>
        <p:txBody>
          <a:bodyPr/>
          <a:lstStyle/>
          <a:p>
            <a:pPr marL="0" indent="0">
              <a:buNone/>
            </a:pPr>
            <a:r>
              <a:rPr lang="en-US" dirty="0"/>
              <a:t>The </a:t>
            </a:r>
            <a:r>
              <a:rPr lang="en-US" b="1" dirty="0"/>
              <a:t>Job Finder and Resume Review System</a:t>
            </a:r>
            <a:r>
              <a:rPr lang="en-US" dirty="0"/>
              <a:t> automates job searches and resume analysis to save time and effort for job seekers. It scrapes job details from websites, organizes them in Excel, and emails them to users. The system also evaluates resumes by matching content with job-related keywords, providing a relevance score to help users improve their chances. This solution simplifies the job application process, making it faster and more efficient.</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r>
              <a:rPr lang="en-US" sz="2400" dirty="0"/>
              <a:t>Integration with More Job Portals  </a:t>
            </a:r>
          </a:p>
          <a:p>
            <a:r>
              <a:rPr lang="en-US" sz="2400" dirty="0"/>
              <a:t>AI-Powered Resume Feedback  </a:t>
            </a:r>
          </a:p>
          <a:p>
            <a:r>
              <a:rPr lang="en-US" sz="2400" dirty="0"/>
              <a:t>Real-Time Job Alerts  </a:t>
            </a:r>
          </a:p>
          <a:p>
            <a:r>
              <a:rPr lang="en-US" sz="2400" dirty="0"/>
              <a:t>Enhanced Data Visualization  </a:t>
            </a:r>
          </a:p>
          <a:p>
            <a:r>
              <a:rPr lang="en-US" sz="2400" dirty="0"/>
              <a:t>Multi-Language Support  </a:t>
            </a:r>
          </a:p>
          <a:p>
            <a:r>
              <a:rPr lang="en-US" sz="2400" dirty="0"/>
              <a:t>Mobile Application Integration</a:t>
            </a:r>
            <a:endParaRPr lang="en-US" dirty="0"/>
          </a:p>
          <a:p>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IEEE Paper</a:t>
            </a:r>
            <a:endParaRPr lang="en-IN" dirty="0">
              <a:latin typeface="+mj-lt"/>
            </a:endParaRPr>
          </a:p>
        </p:txBody>
      </p:sp>
      <p:sp>
        <p:nvSpPr>
          <p:cNvPr id="3" name="Content Placeholder 2"/>
          <p:cNvSpPr>
            <a:spLocks noGrp="1"/>
          </p:cNvSpPr>
          <p:nvPr>
            <p:ph idx="1"/>
          </p:nvPr>
        </p:nvSpPr>
        <p:spPr/>
        <p:txBody>
          <a:bodyPr/>
          <a:lstStyle/>
          <a:p>
            <a:r>
              <a:rPr lang="en-US" dirty="0"/>
              <a:t>Title: </a:t>
            </a:r>
            <a:r>
              <a:rPr lang="en-US" b="1" i="0" dirty="0">
                <a:solidFill>
                  <a:srgbClr val="333333"/>
                </a:solidFill>
                <a:effectLst/>
                <a:latin typeface="HelveticaNeue Regular"/>
              </a:rPr>
              <a:t>Implementation of Web Scraping on Job Vacancy Sites Using Regular Expression Method</a:t>
            </a:r>
          </a:p>
          <a:p>
            <a:pPr marL="0" indent="0">
              <a:buNone/>
            </a:pPr>
            <a:r>
              <a:rPr lang="en-US" b="1" dirty="0">
                <a:solidFill>
                  <a:srgbClr val="333333"/>
                </a:solidFill>
                <a:latin typeface="HelveticaNeue Regular"/>
              </a:rPr>
              <a:t>    </a:t>
            </a:r>
            <a:r>
              <a:rPr lang="en-US" b="1" dirty="0">
                <a:solidFill>
                  <a:srgbClr val="333333"/>
                </a:solidFill>
                <a:latin typeface="HelveticaNeue Regular"/>
                <a:hlinkClick r:id="rId4"/>
              </a:rPr>
              <a:t>link</a:t>
            </a:r>
            <a:endParaRPr lang="en-US" dirty="0"/>
          </a:p>
          <a:p>
            <a:r>
              <a:rPr lang="en-US" dirty="0"/>
              <a:t>Authors: </a:t>
            </a:r>
            <a:r>
              <a:rPr lang="it-IT" b="0" i="0" u="none" strike="noStrike" dirty="0">
                <a:solidFill>
                  <a:srgbClr val="006699"/>
                </a:solidFill>
                <a:effectLst/>
                <a:latin typeface="HelveticaNeue Regular"/>
                <a:hlinkClick r:id="rId5"/>
              </a:rPr>
              <a:t>Fitriono Arya Riski</a:t>
            </a:r>
            <a:r>
              <a:rPr lang="it-IT" b="0" i="0" dirty="0">
                <a:solidFill>
                  <a:srgbClr val="333333"/>
                </a:solidFill>
                <a:effectLst/>
                <a:latin typeface="HelveticaNeue Regular"/>
              </a:rPr>
              <a:t>; </a:t>
            </a:r>
            <a:r>
              <a:rPr lang="it-IT" b="0" i="0" u="none" strike="noStrike" dirty="0">
                <a:solidFill>
                  <a:srgbClr val="006699"/>
                </a:solidFill>
                <a:effectLst/>
                <a:latin typeface="HelveticaNeue Regular"/>
                <a:hlinkClick r:id="rId6"/>
              </a:rPr>
              <a:t>Nungki Selviandro</a:t>
            </a:r>
            <a:r>
              <a:rPr lang="it-IT" b="0" i="0" dirty="0">
                <a:solidFill>
                  <a:srgbClr val="333333"/>
                </a:solidFill>
                <a:effectLst/>
                <a:latin typeface="HelveticaNeue Regular"/>
              </a:rPr>
              <a:t>; </a:t>
            </a:r>
            <a:r>
              <a:rPr lang="it-IT" b="0" i="0" u="none" strike="noStrike" dirty="0">
                <a:solidFill>
                  <a:srgbClr val="006699"/>
                </a:solidFill>
                <a:effectLst/>
                <a:latin typeface="HelveticaNeue Regular"/>
                <a:hlinkClick r:id="rId7"/>
              </a:rPr>
              <a:t>Monterico Adrian</a:t>
            </a:r>
            <a:endParaRPr lang="it-IT" b="0" i="0" u="none" strike="noStrike" dirty="0">
              <a:solidFill>
                <a:srgbClr val="006699"/>
              </a:solidFill>
              <a:effectLst/>
              <a:latin typeface="HelveticaNeue Regular"/>
            </a:endParaRPr>
          </a:p>
          <a:p>
            <a:pPr marL="0" indent="0">
              <a:buNone/>
            </a:pPr>
            <a:endParaRPr lang="en-US" dirty="0"/>
          </a:p>
        </p:txBody>
      </p:sp>
    </p:spTree>
    <p:custDataLst>
      <p:tags r:id="rId1"/>
    </p:custDataLst>
    <p:extLst>
      <p:ext uri="{BB962C8B-B14F-4D97-AF65-F5344CB8AC3E}">
        <p14:creationId xmlns:p14="http://schemas.microsoft.com/office/powerpoint/2010/main" val="3277262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marL="457200" indent="-457200">
              <a:buAutoNum type="arabicPeriod"/>
            </a:pPr>
            <a:r>
              <a:rPr lang="en-US" dirty="0"/>
              <a:t>UiPath Forum: The UiPath Forum community where users share their experiences and solutions. </a:t>
            </a:r>
          </a:p>
          <a:p>
            <a:pPr marL="0" indent="0">
              <a:buNone/>
            </a:pPr>
            <a:r>
              <a:rPr lang="en-US" dirty="0"/>
              <a:t>       </a:t>
            </a:r>
            <a:r>
              <a:rPr lang="en-US" dirty="0">
                <a:hlinkClick r:id="rId4"/>
              </a:rPr>
              <a:t>https://forum.uipath.com/</a:t>
            </a:r>
            <a:endParaRPr lang="en-US" dirty="0"/>
          </a:p>
          <a:p>
            <a:pPr marL="0" indent="0">
              <a:buNone/>
            </a:pPr>
            <a:r>
              <a:rPr lang="en-US" dirty="0"/>
              <a:t>2.  UiPath Documentation: The official documentation of UiPath features and functionalities</a:t>
            </a:r>
          </a:p>
          <a:p>
            <a:pPr marL="0" indent="0">
              <a:buNone/>
            </a:pPr>
            <a:r>
              <a:rPr lang="en-US" dirty="0"/>
              <a:t>       </a:t>
            </a:r>
            <a:r>
              <a:rPr lang="en-US" dirty="0">
                <a:hlinkClick r:id="rId5"/>
              </a:rPr>
              <a:t>https://docs.uipath.com/</a:t>
            </a: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9EBB-823B-8C1B-DC6E-157A176A408F}"/>
              </a:ext>
            </a:extLst>
          </p:cNvPr>
          <p:cNvSpPr>
            <a:spLocks noGrp="1"/>
          </p:cNvSpPr>
          <p:nvPr>
            <p:ph type="title"/>
          </p:nvPr>
        </p:nvSpPr>
        <p:spPr/>
        <p:txBody>
          <a:bodyPr/>
          <a:lstStyle/>
          <a:p>
            <a:r>
              <a:rPr lang="en-US" dirty="0"/>
              <a:t>QUERIES:</a:t>
            </a:r>
            <a:endParaRPr lang="en-IN" dirty="0"/>
          </a:p>
        </p:txBody>
      </p:sp>
      <p:sp>
        <p:nvSpPr>
          <p:cNvPr id="3" name="Content Placeholder 2">
            <a:extLst>
              <a:ext uri="{FF2B5EF4-FFF2-40B4-BE49-F238E27FC236}">
                <a16:creationId xmlns:a16="http://schemas.microsoft.com/office/drawing/2014/main" id="{C655DF3B-3D29-3EAE-980A-BD930BB6780C}"/>
              </a:ext>
            </a:extLst>
          </p:cNvPr>
          <p:cNvSpPr>
            <a:spLocks noGrp="1"/>
          </p:cNvSpPr>
          <p:nvPr>
            <p:ph idx="1"/>
          </p:nvPr>
        </p:nvSpPr>
        <p:spPr/>
        <p:txBody>
          <a:bodyPr/>
          <a:lstStyle/>
          <a:p>
            <a:r>
              <a:rPr lang="en-US" b="1" dirty="0"/>
              <a:t>JOB SCRAPING PORTAL:</a:t>
            </a:r>
          </a:p>
          <a:p>
            <a:pPr marL="857250" lvl="1" indent="-457200">
              <a:buFont typeface="+mj-lt"/>
              <a:buAutoNum type="arabicPeriod"/>
            </a:pPr>
            <a:r>
              <a:rPr lang="en-US" dirty="0"/>
              <a:t>How does the bot ensure accurate data extraction from websites?</a:t>
            </a:r>
          </a:p>
          <a:p>
            <a:pPr marL="857250" lvl="1" indent="-457200">
              <a:buFont typeface="+mj-lt"/>
              <a:buAutoNum type="arabicPeriod"/>
            </a:pPr>
            <a:r>
              <a:rPr lang="en-US" dirty="0"/>
              <a:t>Can the system be extended to include more job portals?</a:t>
            </a:r>
          </a:p>
          <a:p>
            <a:pPr marL="857250" lvl="1" indent="-457200">
              <a:buFont typeface="+mj-lt"/>
              <a:buAutoNum type="arabicPeriod"/>
            </a:pPr>
            <a:r>
              <a:rPr lang="en-US" dirty="0"/>
              <a:t>How frequently can the bot scrape data for updated job postings?</a:t>
            </a:r>
            <a:endParaRPr lang="en-US" b="1" dirty="0"/>
          </a:p>
          <a:p>
            <a:r>
              <a:rPr lang="en-US" b="1" dirty="0"/>
              <a:t>RESUME REVIEWER:</a:t>
            </a:r>
          </a:p>
          <a:p>
            <a:pPr marL="914400" lvl="1" indent="-457200">
              <a:buFont typeface="+mj-lt"/>
              <a:buAutoNum type="arabicPeriod"/>
            </a:pPr>
            <a:r>
              <a:rPr lang="en-US" dirty="0"/>
              <a:t>What types of keywords are used for scoring resumes?</a:t>
            </a:r>
          </a:p>
          <a:p>
            <a:pPr marL="914400" lvl="1" indent="-457200">
              <a:buFont typeface="+mj-lt"/>
              <a:buAutoNum type="arabicPeriod"/>
            </a:pPr>
            <a:r>
              <a:rPr lang="en-US" dirty="0"/>
              <a:t>How does the system handle non-standard resume formats?</a:t>
            </a:r>
          </a:p>
          <a:p>
            <a:pPr marL="914400" lvl="1" indent="-457200">
              <a:buFont typeface="+mj-lt"/>
              <a:buAutoNum type="arabicPeriod"/>
            </a:pPr>
            <a:r>
              <a:rPr lang="en-US" dirty="0"/>
              <a:t>Can users customize the keyword database based on specific job roles?</a:t>
            </a:r>
            <a:endParaRPr lang="en-IN" b="1" dirty="0"/>
          </a:p>
        </p:txBody>
      </p:sp>
    </p:spTree>
    <p:extLst>
      <p:ext uri="{BB962C8B-B14F-4D97-AF65-F5344CB8AC3E}">
        <p14:creationId xmlns:p14="http://schemas.microsoft.com/office/powerpoint/2010/main" val="50617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a:xfrm>
            <a:off x="190500" y="990600"/>
            <a:ext cx="4669532" cy="5334000"/>
          </a:xfrm>
        </p:spPr>
        <p:txBody>
          <a:bodyPr/>
          <a:lstStyle/>
          <a:p>
            <a:r>
              <a:rPr lang="en-US" dirty="0">
                <a:latin typeface="Times New Roman" panose="02020603050405020304" pitchFamily="18" charset="0"/>
              </a:rPr>
              <a:t>Job searching and resume evaluation are time-consuming and repetitive tasks that require navigating multiple websites and tailoring resumes for specific roles. These manual processes often lead to inefficiencies, missed opportunities, and frustration for job seekers.</a:t>
            </a:r>
          </a:p>
        </p:txBody>
      </p:sp>
      <p:pic>
        <p:nvPicPr>
          <p:cNvPr id="2050" name="Picture 2" descr="Job Search Icon on White Background. Simple Element Illustration from Human  Resources Concept Stock Vector - Illustration of business, recruiting:  141665394">
            <a:extLst>
              <a:ext uri="{FF2B5EF4-FFF2-40B4-BE49-F238E27FC236}">
                <a16:creationId xmlns:a16="http://schemas.microsoft.com/office/drawing/2014/main" id="{4CC42CCC-15DB-4E8E-C7C1-03523A448B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268760"/>
            <a:ext cx="3492117" cy="30517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The </a:t>
            </a:r>
            <a:r>
              <a:rPr lang="en-US" b="1" dirty="0"/>
              <a:t>Job Finder and Resume Review System</a:t>
            </a:r>
            <a:r>
              <a:rPr lang="en-US" dirty="0"/>
              <a:t> addresses these challenges by automating:</a:t>
            </a:r>
          </a:p>
          <a:p>
            <a:pPr>
              <a:buFont typeface="Arial" panose="020B0604020202020204" pitchFamily="34" charset="0"/>
              <a:buChar char="•"/>
            </a:pPr>
            <a:r>
              <a:rPr lang="en-US" b="1" dirty="0"/>
              <a:t>Job Search</a:t>
            </a:r>
            <a:r>
              <a:rPr lang="en-US" dirty="0"/>
              <a:t>: Collecting and organizing job listings from multiple platforms.</a:t>
            </a:r>
          </a:p>
          <a:p>
            <a:pPr>
              <a:buFont typeface="Arial" panose="020B0604020202020204" pitchFamily="34" charset="0"/>
              <a:buChar char="•"/>
            </a:pPr>
            <a:r>
              <a:rPr lang="en-US" b="1" dirty="0"/>
              <a:t>Resume Review</a:t>
            </a:r>
            <a:r>
              <a:rPr lang="en-US" dirty="0"/>
              <a:t>: Analyzing resumes for relevance using keyword matching.</a:t>
            </a:r>
          </a:p>
          <a:p>
            <a:pPr marL="0" indent="0">
              <a:buNone/>
            </a:pPr>
            <a:r>
              <a:rPr lang="en-US" dirty="0"/>
              <a:t>This system saves time, ensures accurate results, and improves the job application process, providing a streamlined and efficient solution for job seekers.</a:t>
            </a:r>
          </a:p>
          <a:p>
            <a:pPr marL="0" indent="0">
              <a:buNone/>
            </a:pPr>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lstStyle/>
          <a:p>
            <a:pPr marL="0" indent="0">
              <a:buNone/>
            </a:pPr>
            <a:r>
              <a:rPr lang="en-US" b="1" dirty="0"/>
              <a:t>Paper 1: Automation in Job Search Platforms</a:t>
            </a:r>
          </a:p>
          <a:p>
            <a:pPr>
              <a:buFont typeface="Arial" panose="020B0604020202020204" pitchFamily="34" charset="0"/>
              <a:buChar char="•"/>
            </a:pPr>
            <a:r>
              <a:rPr lang="en-US" b="1" dirty="0"/>
              <a:t>Advantages</a:t>
            </a:r>
            <a:r>
              <a:rPr lang="en-US" dirty="0"/>
              <a:t>:</a:t>
            </a:r>
          </a:p>
          <a:p>
            <a:pPr marL="742950" lvl="1" indent="-285750">
              <a:buFont typeface="Arial" panose="020B0604020202020204" pitchFamily="34" charset="0"/>
              <a:buChar char="•"/>
            </a:pPr>
            <a:r>
              <a:rPr lang="en-US" dirty="0"/>
              <a:t>Automates job data collection from multiple sources, saving time.</a:t>
            </a:r>
          </a:p>
          <a:p>
            <a:pPr marL="742950" lvl="1" indent="-285750">
              <a:buFont typeface="Arial" panose="020B0604020202020204" pitchFamily="34" charset="0"/>
              <a:buChar char="•"/>
            </a:pPr>
            <a:r>
              <a:rPr lang="en-US" dirty="0"/>
              <a:t>Provides structured and organized results for better decision-making.</a:t>
            </a:r>
          </a:p>
          <a:p>
            <a:pPr marL="742950" lvl="1" indent="-285750">
              <a:buFont typeface="Arial" panose="020B0604020202020204" pitchFamily="34" charset="0"/>
              <a:buChar char="•"/>
            </a:pPr>
            <a:r>
              <a:rPr lang="en-US" dirty="0"/>
              <a:t>Reduces errors in manual job searches by automating repetitive tasks.</a:t>
            </a:r>
          </a:p>
          <a:p>
            <a:pPr>
              <a:buFont typeface="Arial" panose="020B0604020202020204" pitchFamily="34" charset="0"/>
              <a:buChar char="•"/>
            </a:pPr>
            <a:r>
              <a:rPr lang="en-US" b="1" dirty="0"/>
              <a:t>Disadvantages</a:t>
            </a:r>
            <a:r>
              <a:rPr lang="en-US" dirty="0"/>
              <a:t>:</a:t>
            </a:r>
          </a:p>
          <a:p>
            <a:pPr marL="742950" lvl="1" indent="-285750">
              <a:buFont typeface="Arial" panose="020B0604020202020204" pitchFamily="34" charset="0"/>
              <a:buChar char="•"/>
            </a:pPr>
            <a:r>
              <a:rPr lang="en-US" dirty="0"/>
              <a:t>Limited to specific job portals, reducing coverage.</a:t>
            </a:r>
          </a:p>
          <a:p>
            <a:pPr marL="742950" lvl="1" indent="-285750">
              <a:buFont typeface="Arial" panose="020B0604020202020204" pitchFamily="34" charset="0"/>
              <a:buChar char="•"/>
            </a:pPr>
            <a:r>
              <a:rPr lang="en-US" dirty="0"/>
              <a:t>Data scraping challenges due to website updates or restrictions.</a:t>
            </a:r>
          </a:p>
          <a:p>
            <a:pPr marL="742950" lvl="1" indent="-285750">
              <a:buFont typeface="Arial" panose="020B0604020202020204" pitchFamily="34" charset="0"/>
              <a:buChar char="•"/>
            </a:pPr>
            <a:r>
              <a:rPr lang="en-US" dirty="0"/>
              <a:t>Lack of advanced filtering options for tailored results.</a:t>
            </a:r>
          </a:p>
          <a:p>
            <a:endParaRPr lang="en-US" dirty="0"/>
          </a:p>
          <a:p>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buNone/>
            </a:pPr>
            <a:r>
              <a:rPr lang="en-US" dirty="0"/>
              <a:t>The main objective of the </a:t>
            </a:r>
            <a:r>
              <a:rPr lang="en-US" b="1" dirty="0"/>
              <a:t>Job Finder and Resume Review System</a:t>
            </a:r>
            <a:r>
              <a:rPr lang="en-US" dirty="0"/>
              <a:t> is to simplify and automate the job search and resume evaluation processes. This system aims to:</a:t>
            </a:r>
          </a:p>
          <a:p>
            <a:pPr>
              <a:buFont typeface="+mj-lt"/>
              <a:buAutoNum type="arabicPeriod"/>
            </a:pPr>
            <a:r>
              <a:rPr lang="en-US" b="1" dirty="0"/>
              <a:t>Automate Job Search</a:t>
            </a:r>
            <a:r>
              <a:rPr lang="en-US" dirty="0"/>
              <a:t>: Collect job postings from multiple websites, organize them in an Excel file, and send them to users via email for quick and easy access.</a:t>
            </a:r>
          </a:p>
          <a:p>
            <a:pPr>
              <a:buFont typeface="+mj-lt"/>
              <a:buAutoNum type="arabicPeriod"/>
            </a:pPr>
            <a:r>
              <a:rPr lang="en-US" b="1" dirty="0"/>
              <a:t>Enhance Resume Review</a:t>
            </a:r>
            <a:r>
              <a:rPr lang="en-US" dirty="0"/>
              <a:t>: Analyze resumes by comparing their content with job-related keywords to provide a relevance score, helping users improve their resumes for better job matching.</a:t>
            </a:r>
          </a:p>
          <a:p>
            <a:endParaRPr lang="en-US" dirty="0"/>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5" name="Content Placeholder 4">
            <a:extLst>
              <a:ext uri="{FF2B5EF4-FFF2-40B4-BE49-F238E27FC236}">
                <a16:creationId xmlns:a16="http://schemas.microsoft.com/office/drawing/2014/main" id="{3A1AEE6A-05A5-CC4A-A613-9DA7170F7922}"/>
              </a:ext>
            </a:extLst>
          </p:cNvPr>
          <p:cNvPicPr>
            <a:picLocks noGrp="1" noChangeAspect="1"/>
          </p:cNvPicPr>
          <p:nvPr>
            <p:ph idx="1"/>
          </p:nvPr>
        </p:nvPicPr>
        <p:blipFill>
          <a:blip r:embed="rId4"/>
          <a:stretch>
            <a:fillRect/>
          </a:stretch>
        </p:blipFill>
        <p:spPr>
          <a:xfrm>
            <a:off x="1499759" y="914400"/>
            <a:ext cx="6144482" cy="5220429"/>
          </a:xfrm>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pPr marL="0" indent="0">
              <a:buNone/>
            </a:pPr>
            <a:r>
              <a:rPr lang="en-IN" b="1" dirty="0"/>
              <a:t>Hardware Requirements</a:t>
            </a:r>
          </a:p>
          <a:p>
            <a:pPr>
              <a:buFont typeface="Arial" panose="020B0604020202020204" pitchFamily="34" charset="0"/>
              <a:buChar char="•"/>
            </a:pPr>
            <a:r>
              <a:rPr lang="en-IN" b="1" dirty="0"/>
              <a:t>Processor</a:t>
            </a:r>
            <a:r>
              <a:rPr lang="en-IN" dirty="0"/>
              <a:t>: Intel i5 or higher</a:t>
            </a:r>
          </a:p>
          <a:p>
            <a:pPr>
              <a:buFont typeface="Arial" panose="020B0604020202020204" pitchFamily="34" charset="0"/>
              <a:buChar char="•"/>
            </a:pPr>
            <a:r>
              <a:rPr lang="en-IN" b="1" dirty="0"/>
              <a:t>RAM</a:t>
            </a:r>
            <a:r>
              <a:rPr lang="en-IN" dirty="0"/>
              <a:t>: 8GB or more</a:t>
            </a:r>
          </a:p>
          <a:p>
            <a:pPr>
              <a:buFont typeface="Arial" panose="020B0604020202020204" pitchFamily="34" charset="0"/>
              <a:buChar char="•"/>
            </a:pPr>
            <a:r>
              <a:rPr lang="en-IN" b="1" dirty="0"/>
              <a:t>Storage</a:t>
            </a:r>
            <a:r>
              <a:rPr lang="en-IN" dirty="0"/>
              <a:t>: Minimum 20GB free space</a:t>
            </a:r>
          </a:p>
          <a:p>
            <a:pPr marL="0" indent="0">
              <a:buNone/>
            </a:pPr>
            <a:r>
              <a:rPr lang="en-IN" b="1" dirty="0"/>
              <a:t>Software Requirements</a:t>
            </a:r>
          </a:p>
          <a:p>
            <a:pPr>
              <a:buFont typeface="Arial" panose="020B0604020202020204" pitchFamily="34" charset="0"/>
              <a:buChar char="•"/>
            </a:pPr>
            <a:r>
              <a:rPr lang="en-IN" b="1" dirty="0"/>
              <a:t>RPA Tool</a:t>
            </a:r>
            <a:r>
              <a:rPr lang="en-IN" dirty="0"/>
              <a:t>: UiPath Studio</a:t>
            </a:r>
          </a:p>
          <a:p>
            <a:pPr>
              <a:buFont typeface="Arial" panose="020B0604020202020204" pitchFamily="34" charset="0"/>
              <a:buChar char="•"/>
            </a:pPr>
            <a:r>
              <a:rPr lang="en-IN" b="1" dirty="0"/>
              <a:t>Database</a:t>
            </a:r>
            <a:r>
              <a:rPr lang="en-IN" dirty="0"/>
              <a:t>: Microsoft Excel (for data storage and organization)</a:t>
            </a:r>
          </a:p>
          <a:p>
            <a:pPr>
              <a:buFont typeface="Arial" panose="020B0604020202020204" pitchFamily="34" charset="0"/>
              <a:buChar char="•"/>
            </a:pPr>
            <a:r>
              <a:rPr lang="en-IN" b="1" dirty="0"/>
              <a:t>Email Client</a:t>
            </a:r>
            <a:r>
              <a:rPr lang="en-IN" dirty="0"/>
              <a:t>: Microsoft Outlook (for email automation)</a:t>
            </a:r>
          </a:p>
          <a:p>
            <a:pPr>
              <a:buFont typeface="Arial" panose="020B0604020202020204" pitchFamily="34" charset="0"/>
              <a:buChar char="•"/>
            </a:pPr>
            <a:r>
              <a:rPr lang="en-IN" b="1" dirty="0"/>
              <a:t>Web Browser</a:t>
            </a:r>
            <a:r>
              <a:rPr lang="en-IN" dirty="0"/>
              <a:t>: Google Chrome or Microsoft Edge (for job scraping)</a:t>
            </a:r>
          </a:p>
          <a:p>
            <a:pPr>
              <a:buFont typeface="Arial" panose="020B0604020202020204" pitchFamily="34" charset="0"/>
              <a:buChar char="•"/>
            </a:pPr>
            <a:r>
              <a:rPr lang="en-IN" b="1" dirty="0"/>
              <a:t>Additional Plugins</a:t>
            </a:r>
            <a:r>
              <a:rPr lang="en-IN" dirty="0"/>
              <a:t>: UiPath browser and Excel activities</a:t>
            </a:r>
          </a:p>
          <a:p>
            <a:endParaRPr lang="en-US" dirty="0">
              <a:latin typeface="Times New Roman" panose="02020603050405020304" pitchFamily="18" charset="0"/>
            </a:endParaRP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a:xfrm>
            <a:off x="190500" y="990600"/>
            <a:ext cx="4921560" cy="5334000"/>
          </a:xfrm>
        </p:spPr>
        <p:txBody>
          <a:bodyPr>
            <a:normAutofit/>
          </a:bodyPr>
          <a:lstStyle/>
          <a:p>
            <a:pPr marL="0" indent="0">
              <a:buNone/>
            </a:pPr>
            <a:r>
              <a:rPr lang="en-IN" sz="2800" b="1" dirty="0"/>
              <a:t>    Module 1: Job Scraping</a:t>
            </a:r>
          </a:p>
          <a:p>
            <a:pPr marL="914400" lvl="1" indent="-457200">
              <a:buFont typeface="+mj-lt"/>
              <a:buAutoNum type="arabicPeriod"/>
            </a:pPr>
            <a:r>
              <a:rPr lang="en-US" sz="2400" dirty="0">
                <a:latin typeface="Times New Roman" panose="02020603050405020304" pitchFamily="18" charset="0"/>
              </a:rPr>
              <a:t>User inputs job role.</a:t>
            </a:r>
          </a:p>
          <a:p>
            <a:pPr marL="914400" lvl="1" indent="-457200">
              <a:buFont typeface="+mj-lt"/>
              <a:buAutoNum type="arabicPeriod"/>
            </a:pPr>
            <a:r>
              <a:rPr lang="en-US" sz="2400" dirty="0">
                <a:latin typeface="Times New Roman" panose="02020603050405020304" pitchFamily="18" charset="0"/>
              </a:rPr>
              <a:t>Bot opens job portal in browser.</a:t>
            </a:r>
          </a:p>
          <a:p>
            <a:pPr marL="914400" lvl="1" indent="-457200">
              <a:buFont typeface="+mj-lt"/>
              <a:buAutoNum type="arabicPeriod"/>
            </a:pPr>
            <a:r>
              <a:rPr lang="en-US" sz="2400" dirty="0">
                <a:latin typeface="Times New Roman" panose="02020603050405020304" pitchFamily="18" charset="0"/>
              </a:rPr>
              <a:t>Bot scrapes job postings.</a:t>
            </a:r>
          </a:p>
          <a:p>
            <a:pPr marL="914400" lvl="1" indent="-457200">
              <a:buFont typeface="+mj-lt"/>
              <a:buAutoNum type="arabicPeriod"/>
            </a:pPr>
            <a:r>
              <a:rPr lang="en-US" sz="2400" dirty="0">
                <a:latin typeface="Times New Roman" panose="02020603050405020304" pitchFamily="18" charset="0"/>
              </a:rPr>
              <a:t>Data is saved in Excel.</a:t>
            </a:r>
          </a:p>
          <a:p>
            <a:pPr marL="914400" lvl="1" indent="-457200">
              <a:buFont typeface="+mj-lt"/>
              <a:buAutoNum type="arabicPeriod"/>
            </a:pPr>
            <a:r>
              <a:rPr lang="en-US" sz="2400" dirty="0">
                <a:latin typeface="Times New Roman" panose="02020603050405020304" pitchFamily="18" charset="0"/>
              </a:rPr>
              <a:t>Bot sends the Excel file to the user via email.</a:t>
            </a:r>
          </a:p>
          <a:p>
            <a:pPr marL="0" indent="0">
              <a:buNone/>
            </a:pPr>
            <a:endParaRPr lang="en-US" sz="2800" b="1" dirty="0"/>
          </a:p>
        </p:txBody>
      </p:sp>
      <p:pic>
        <p:nvPicPr>
          <p:cNvPr id="8" name="Picture 7">
            <a:extLst>
              <a:ext uri="{FF2B5EF4-FFF2-40B4-BE49-F238E27FC236}">
                <a16:creationId xmlns:a16="http://schemas.microsoft.com/office/drawing/2014/main" id="{AE0826AD-7E84-BF78-2C04-C353B2C9E42C}"/>
              </a:ext>
            </a:extLst>
          </p:cNvPr>
          <p:cNvPicPr>
            <a:picLocks noChangeAspect="1"/>
          </p:cNvPicPr>
          <p:nvPr/>
        </p:nvPicPr>
        <p:blipFill>
          <a:blip r:embed="rId4"/>
          <a:stretch>
            <a:fillRect/>
          </a:stretch>
        </p:blipFill>
        <p:spPr>
          <a:xfrm>
            <a:off x="5616116" y="983444"/>
            <a:ext cx="2276793" cy="4201111"/>
          </a:xfrm>
          <a:prstGeom prst="rect">
            <a:avLst/>
          </a:prstGeom>
        </p:spPr>
      </p:pic>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19.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20.xml><?xml version="1.0" encoding="utf-8"?>
<p:tagLst xmlns:a="http://schemas.openxmlformats.org/drawingml/2006/main" xmlns:r="http://schemas.openxmlformats.org/officeDocument/2006/relationships" xmlns:p="http://schemas.openxmlformats.org/presentationml/2006/main">
  <p:tag name="TIMING" val="|1.1|4|2.4|1.4"/>
</p:tagLst>
</file>

<file path=ppt/tags/tag21.xml><?xml version="1.0" encoding="utf-8"?>
<p:tagLst xmlns:a="http://schemas.openxmlformats.org/drawingml/2006/main" xmlns:r="http://schemas.openxmlformats.org/officeDocument/2006/relationships" xmlns:p="http://schemas.openxmlformats.org/presentationml/2006/main">
  <p:tag name="TIMING" val="|1.1|4|2.4|1.4"/>
</p:tagLst>
</file>

<file path=ppt/tags/tag22.xml><?xml version="1.0" encoding="utf-8"?>
<p:tagLst xmlns:a="http://schemas.openxmlformats.org/drawingml/2006/main" xmlns:r="http://schemas.openxmlformats.org/officeDocument/2006/relationships" xmlns:p="http://schemas.openxmlformats.org/presentationml/2006/main">
  <p:tag name="TIMING" val="|1.1|4|2.4|1.4"/>
</p:tagLst>
</file>

<file path=ppt/tags/tag23.xml><?xml version="1.0" encoding="utf-8"?>
<p:tagLst xmlns:a="http://schemas.openxmlformats.org/drawingml/2006/main" xmlns:r="http://schemas.openxmlformats.org/officeDocument/2006/relationships" xmlns:p="http://schemas.openxmlformats.org/presentationml/2006/main">
  <p:tag name="TIMING" val="|1.1|4|2.4|1.4"/>
</p:tagLst>
</file>

<file path=ppt/tags/tag24.xml><?xml version="1.0" encoding="utf-8"?>
<p:tagLst xmlns:a="http://schemas.openxmlformats.org/drawingml/2006/main" xmlns:r="http://schemas.openxmlformats.org/officeDocument/2006/relationships" xmlns:p="http://schemas.openxmlformats.org/presentationml/2006/main">
  <p:tag name="TIMING" val="|1.1|4|2.4|1.4"/>
</p:tagLst>
</file>

<file path=ppt/tags/tag25.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9950</TotalTime>
  <Words>877</Words>
  <Application>Microsoft Office PowerPoint</Application>
  <PresentationFormat>On-screen Show (4:3)</PresentationFormat>
  <Paragraphs>134</Paragraphs>
  <Slides>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HelveticaNeue Regular</vt:lpstr>
      <vt:lpstr>Open Sans Bold</vt:lpstr>
      <vt:lpstr>Open Sans Extrabold</vt:lpstr>
      <vt:lpstr>Open Sans Light</vt:lpstr>
      <vt:lpstr>Times New Roman</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Conclusions</vt:lpstr>
      <vt:lpstr>Future Enhancement</vt:lpstr>
      <vt:lpstr>IEEE Paper</vt:lpstr>
      <vt:lpstr>References</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dc:creator>
  <cp:lastModifiedBy>Keerthika S</cp:lastModifiedBy>
  <cp:revision>1742</cp:revision>
  <dcterms:created xsi:type="dcterms:W3CDTF">2013-05-17T03:00:03Z</dcterms:created>
  <dcterms:modified xsi:type="dcterms:W3CDTF">2024-11-22T06:04:30Z</dcterms:modified>
</cp:coreProperties>
</file>