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4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4/30/2023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4/30/2023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4/30/2023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4/30/2023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4/30/2023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4/30/2023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4/30/2023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4/30/2023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4/30/2023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4/30/2023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4/30/2023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4/30/2023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Video_game"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VIDEO GAME SALES</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WEB/CC/AI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 Miss </a:t>
            </a:r>
            <a:r>
              <a:rPr lang="en-US" sz="2000" b="1" dirty="0" err="1">
                <a:solidFill>
                  <a:schemeClr val="accent1">
                    <a:lumMod val="75000"/>
                  </a:schemeClr>
                </a:solidFill>
                <a:latin typeface="Arial" pitchFamily="34" charset="0"/>
                <a:cs typeface="Arial" pitchFamily="34" charset="0"/>
              </a:rPr>
              <a:t>A.Jasmine</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Banu</a:t>
            </a:r>
            <a:r>
              <a:rPr lang="en-US" sz="2000" b="1" dirty="0">
                <a:solidFill>
                  <a:schemeClr val="accent1">
                    <a:lumMod val="75000"/>
                  </a:schemeClr>
                </a:solidFill>
                <a:latin typeface="Arial" pitchFamily="34" charset="0"/>
                <a:cs typeface="Arial" pitchFamily="34" charset="0"/>
              </a:rPr>
              <a:t> – </a:t>
            </a:r>
            <a:r>
              <a:rPr lang="en-US" sz="2000" b="1" dirty="0" err="1">
                <a:solidFill>
                  <a:schemeClr val="accent1">
                    <a:lumMod val="75000"/>
                  </a:schemeClr>
                </a:solidFill>
                <a:latin typeface="Arial" pitchFamily="34" charset="0"/>
                <a:cs typeface="Arial" pitchFamily="34" charset="0"/>
              </a:rPr>
              <a:t>B.Sc</a:t>
            </a:r>
            <a:r>
              <a:rPr lang="en-US" sz="2000" b="1" dirty="0">
                <a:solidFill>
                  <a:schemeClr val="accent1">
                    <a:lumMod val="75000"/>
                  </a:schemeClr>
                </a:solidFill>
                <a:latin typeface="Arial" pitchFamily="34" charset="0"/>
                <a:cs typeface="Arial" pitchFamily="34" charset="0"/>
              </a:rPr>
              <a:t> Computer Science</a:t>
            </a:r>
          </a:p>
          <a:p>
            <a:r>
              <a:rPr lang="en-US" sz="2000" b="1" dirty="0">
                <a:solidFill>
                  <a:schemeClr val="accent1">
                    <a:lumMod val="75000"/>
                  </a:schemeClr>
                </a:solidFill>
                <a:latin typeface="Arial" pitchFamily="34" charset="0"/>
                <a:cs typeface="Arial" pitchFamily="34" charset="0"/>
              </a:rPr>
              <a:t>2. Miss </a:t>
            </a:r>
            <a:r>
              <a:rPr lang="en-US" sz="2000" b="1" dirty="0" err="1">
                <a:solidFill>
                  <a:schemeClr val="accent1">
                    <a:lumMod val="75000"/>
                  </a:schemeClr>
                </a:solidFill>
                <a:latin typeface="Arial" pitchFamily="34" charset="0"/>
                <a:cs typeface="Arial" pitchFamily="34" charset="0"/>
              </a:rPr>
              <a:t>S.Keerthika</a:t>
            </a:r>
            <a:r>
              <a:rPr lang="en-US" sz="2000" b="1" dirty="0">
                <a:solidFill>
                  <a:schemeClr val="accent1">
                    <a:lumMod val="75000"/>
                  </a:schemeClr>
                </a:solidFill>
                <a:latin typeface="Arial" pitchFamily="34" charset="0"/>
                <a:cs typeface="Arial" pitchFamily="34" charset="0"/>
              </a:rPr>
              <a:t> – </a:t>
            </a:r>
            <a:r>
              <a:rPr lang="en-US" sz="2000" b="1" dirty="0" err="1">
                <a:solidFill>
                  <a:schemeClr val="accent1">
                    <a:lumMod val="75000"/>
                  </a:schemeClr>
                </a:solidFill>
                <a:latin typeface="Arial" pitchFamily="34" charset="0"/>
                <a:cs typeface="Arial" pitchFamily="34" charset="0"/>
              </a:rPr>
              <a:t>B.Sc</a:t>
            </a:r>
            <a:r>
              <a:rPr lang="en-US" sz="2000" b="1" dirty="0">
                <a:solidFill>
                  <a:schemeClr val="accent1">
                    <a:lumMod val="75000"/>
                  </a:schemeClr>
                </a:solidFill>
                <a:latin typeface="Arial" pitchFamily="34" charset="0"/>
                <a:cs typeface="Arial" pitchFamily="34" charset="0"/>
              </a:rPr>
              <a:t> Computer Science </a:t>
            </a:r>
          </a:p>
          <a:p>
            <a:r>
              <a:rPr lang="en-US" sz="2000" b="1" dirty="0">
                <a:solidFill>
                  <a:schemeClr val="accent1">
                    <a:lumMod val="75000"/>
                  </a:schemeClr>
                </a:solidFill>
                <a:latin typeface="Arial" pitchFamily="34" charset="0"/>
                <a:cs typeface="Arial" pitchFamily="34" charset="0"/>
              </a:rPr>
              <a:t>3. Miss </a:t>
            </a:r>
            <a:r>
              <a:rPr lang="en-US" sz="2000" b="1" dirty="0" err="1">
                <a:solidFill>
                  <a:schemeClr val="accent1">
                    <a:lumMod val="75000"/>
                  </a:schemeClr>
                </a:solidFill>
                <a:latin typeface="Arial" pitchFamily="34" charset="0"/>
                <a:cs typeface="Arial" pitchFamily="34" charset="0"/>
              </a:rPr>
              <a:t>S.Thashneema</a:t>
            </a:r>
            <a:r>
              <a:rPr lang="en-US" sz="2000" b="1" dirty="0">
                <a:solidFill>
                  <a:schemeClr val="accent1">
                    <a:lumMod val="75000"/>
                  </a:schemeClr>
                </a:solidFill>
                <a:latin typeface="Arial" pitchFamily="34" charset="0"/>
                <a:cs typeface="Arial" pitchFamily="34" charset="0"/>
              </a:rPr>
              <a:t> – </a:t>
            </a:r>
            <a:r>
              <a:rPr lang="en-US" sz="2000" b="1" dirty="0" err="1">
                <a:solidFill>
                  <a:schemeClr val="accent1">
                    <a:lumMod val="75000"/>
                  </a:schemeClr>
                </a:solidFill>
                <a:latin typeface="Arial" pitchFamily="34" charset="0"/>
                <a:cs typeface="Arial" pitchFamily="34" charset="0"/>
              </a:rPr>
              <a:t>B.Sc</a:t>
            </a:r>
            <a:r>
              <a:rPr lang="en-US" sz="2000" b="1" dirty="0">
                <a:solidFill>
                  <a:schemeClr val="accent1">
                    <a:lumMod val="75000"/>
                  </a:schemeClr>
                </a:solidFill>
                <a:latin typeface="Arial" pitchFamily="34" charset="0"/>
                <a:cs typeface="Arial" pitchFamily="34" charset="0"/>
              </a:rPr>
              <a:t> Computer Science </a:t>
            </a:r>
          </a:p>
          <a:p>
            <a:r>
              <a:rPr lang="en-US" sz="2000" b="1" dirty="0">
                <a:solidFill>
                  <a:schemeClr val="accent1">
                    <a:lumMod val="75000"/>
                  </a:schemeClr>
                </a:solidFill>
                <a:latin typeface="Arial" pitchFamily="34" charset="0"/>
                <a:cs typeface="Arial" pitchFamily="34" charset="0"/>
              </a:rPr>
              <a:t>4. Miss </a:t>
            </a:r>
            <a:r>
              <a:rPr lang="en-US" sz="2000" b="1" dirty="0" err="1">
                <a:solidFill>
                  <a:schemeClr val="accent1">
                    <a:lumMod val="75000"/>
                  </a:schemeClr>
                </a:solidFill>
                <a:latin typeface="Arial" pitchFamily="34" charset="0"/>
                <a:cs typeface="Arial" pitchFamily="34" charset="0"/>
              </a:rPr>
              <a:t>K.Bavithra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Jayalakshmi</a:t>
            </a:r>
            <a:r>
              <a:rPr lang="en-US" sz="2000" b="1" dirty="0">
                <a:solidFill>
                  <a:schemeClr val="accent1">
                    <a:lumMod val="75000"/>
                  </a:schemeClr>
                </a:solidFill>
                <a:latin typeface="Arial" pitchFamily="34" charset="0"/>
                <a:cs typeface="Arial" pitchFamily="34" charset="0"/>
              </a:rPr>
              <a:t>  - </a:t>
            </a:r>
            <a:r>
              <a:rPr lang="en-US" sz="2000" b="1" dirty="0" err="1">
                <a:solidFill>
                  <a:schemeClr val="accent1">
                    <a:lumMod val="75000"/>
                  </a:schemeClr>
                </a:solidFill>
                <a:latin typeface="Arial" pitchFamily="34" charset="0"/>
                <a:cs typeface="Arial" pitchFamily="34" charset="0"/>
              </a:rPr>
              <a:t>B.Sc</a:t>
            </a:r>
            <a:r>
              <a:rPr lang="en-US" sz="2000" b="1" dirty="0">
                <a:solidFill>
                  <a:schemeClr val="accent1">
                    <a:lumMod val="75000"/>
                  </a:schemeClr>
                </a:solidFill>
                <a:latin typeface="Arial" pitchFamily="34" charset="0"/>
                <a:cs typeface="Arial" pitchFamily="34" charset="0"/>
              </a:rPr>
              <a:t> Computer Science </a:t>
            </a:r>
          </a:p>
        </p:txBody>
      </p:sp>
      <p:sp>
        <p:nvSpPr>
          <p:cNvPr id="5" name="TextBox 4"/>
          <p:cNvSpPr txBox="1"/>
          <p:nvPr/>
        </p:nvSpPr>
        <p:spPr>
          <a:xfrm>
            <a:off x="1678902" y="5186598"/>
            <a:ext cx="8259580" cy="1015663"/>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Track Name: Deep Dive</a:t>
            </a:r>
          </a:p>
          <a:p>
            <a:r>
              <a:rPr lang="en-US" sz="2000" b="1" dirty="0">
                <a:solidFill>
                  <a:schemeClr val="accent1">
                    <a:lumMod val="75000"/>
                  </a:schemeClr>
                </a:solidFill>
                <a:latin typeface="Arial" pitchFamily="34" charset="0"/>
                <a:cs typeface="Arial" pitchFamily="34" charset="0"/>
              </a:rPr>
              <a:t>      Trainer Name: </a:t>
            </a:r>
            <a:r>
              <a:rPr lang="en-US" sz="2000" b="1" dirty="0" err="1">
                <a:solidFill>
                  <a:schemeClr val="accent1">
                    <a:lumMod val="75000"/>
                  </a:schemeClr>
                </a:solidFill>
                <a:latin typeface="Arial" pitchFamily="34" charset="0"/>
                <a:cs typeface="Arial" pitchFamily="34" charset="0"/>
              </a:rPr>
              <a:t>Mayank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Shrivastava</a:t>
            </a:r>
            <a:endParaRPr lang="en-US" sz="2000" b="1" dirty="0">
              <a:solidFill>
                <a:schemeClr val="accent1">
                  <a:lumMod val="75000"/>
                </a:schemeClr>
              </a:solidFill>
              <a:latin typeface="Arial" pitchFamily="34" charset="0"/>
              <a:cs typeface="Arial" pitchFamily="34" charset="0"/>
            </a:endParaRP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4FBF-51B4-973C-25E6-1E80ACB89999}"/>
              </a:ext>
            </a:extLst>
          </p:cNvPr>
          <p:cNvSpPr>
            <a:spLocks noGrp="1"/>
          </p:cNvSpPr>
          <p:nvPr>
            <p:ph type="title"/>
          </p:nvPr>
        </p:nvSpPr>
        <p:spPr>
          <a:xfrm>
            <a:off x="4756584" y="815974"/>
            <a:ext cx="3272577" cy="919958"/>
          </a:xfrm>
        </p:spPr>
        <p:txBody>
          <a:bodyPr/>
          <a:lstStyle/>
          <a:p>
            <a:r>
              <a:rPr lang="en-US" b="1" dirty="0">
                <a:solidFill>
                  <a:schemeClr val="accent1">
                    <a:lumMod val="75000"/>
                  </a:schemeClr>
                </a:solidFill>
              </a:rPr>
              <a:t>References </a:t>
            </a:r>
          </a:p>
        </p:txBody>
      </p:sp>
      <p:sp>
        <p:nvSpPr>
          <p:cNvPr id="3" name="Content Placeholder 2">
            <a:extLst>
              <a:ext uri="{FF2B5EF4-FFF2-40B4-BE49-F238E27FC236}">
                <a16:creationId xmlns:a16="http://schemas.microsoft.com/office/drawing/2014/main" id="{14D7523D-5E37-78AF-7D36-1C27E857C12F}"/>
              </a:ext>
            </a:extLst>
          </p:cNvPr>
          <p:cNvSpPr>
            <a:spLocks noGrp="1"/>
          </p:cNvSpPr>
          <p:nvPr>
            <p:ph idx="1"/>
          </p:nvPr>
        </p:nvSpPr>
        <p:spPr/>
        <p:txBody>
          <a:bodyPr/>
          <a:lstStyle/>
          <a:p>
            <a:r>
              <a:rPr lang="en-US" dirty="0" err="1"/>
              <a:t>Kaggle</a:t>
            </a:r>
            <a:r>
              <a:rPr lang="en-US" dirty="0"/>
              <a:t> </a:t>
            </a:r>
          </a:p>
          <a:p>
            <a:r>
              <a:rPr lang="en-US" dirty="0">
                <a:hlinkClick r:id="rId2"/>
              </a:rPr>
              <a:t>https://www.kaggle.com/datasets</a:t>
            </a:r>
            <a:endParaRPr lang="en-US" dirty="0"/>
          </a:p>
          <a:p>
            <a:r>
              <a:rPr lang="en-US" dirty="0"/>
              <a:t>Wikipedia</a:t>
            </a:r>
          </a:p>
          <a:p>
            <a:r>
              <a:rPr lang="en-US" dirty="0">
                <a:hlinkClick r:id="rId3"/>
              </a:rPr>
              <a:t>https://en.wikipedia.org/wiki/Video_game</a:t>
            </a:r>
            <a:endParaRPr lang="en-US" dirty="0"/>
          </a:p>
          <a:p>
            <a:endParaRPr lang="en-US" dirty="0"/>
          </a:p>
        </p:txBody>
      </p:sp>
      <p:sp>
        <p:nvSpPr>
          <p:cNvPr id="4" name="Footer Placeholder 3">
            <a:extLst>
              <a:ext uri="{FF2B5EF4-FFF2-40B4-BE49-F238E27FC236}">
                <a16:creationId xmlns:a16="http://schemas.microsoft.com/office/drawing/2014/main" id="{D8DAAD94-FCC8-0C52-7FF1-0270C02F0929}"/>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395081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D77-3DE8-A11F-012C-FE243A6D5A61}"/>
              </a:ext>
            </a:extLst>
          </p:cNvPr>
          <p:cNvSpPr>
            <a:spLocks noGrp="1"/>
          </p:cNvSpPr>
          <p:nvPr>
            <p:ph type="title"/>
          </p:nvPr>
        </p:nvSpPr>
        <p:spPr>
          <a:xfrm>
            <a:off x="4579100" y="860424"/>
            <a:ext cx="3372205" cy="965201"/>
          </a:xfrm>
        </p:spPr>
        <p:txBody>
          <a:bodyPr/>
          <a:lstStyle/>
          <a:p>
            <a:r>
              <a:rPr lang="en-US" b="1" dirty="0">
                <a:solidFill>
                  <a:schemeClr val="accent1">
                    <a:lumMod val="75000"/>
                  </a:schemeClr>
                </a:solidFill>
              </a:rPr>
              <a:t>Future Scope </a:t>
            </a:r>
          </a:p>
        </p:txBody>
      </p:sp>
      <p:sp>
        <p:nvSpPr>
          <p:cNvPr id="3" name="Content Placeholder 2">
            <a:extLst>
              <a:ext uri="{FF2B5EF4-FFF2-40B4-BE49-F238E27FC236}">
                <a16:creationId xmlns:a16="http://schemas.microsoft.com/office/drawing/2014/main" id="{F6A4387F-3851-7B6B-E781-2AC36AE25909}"/>
              </a:ext>
            </a:extLst>
          </p:cNvPr>
          <p:cNvSpPr>
            <a:spLocks noGrp="1"/>
          </p:cNvSpPr>
          <p:nvPr>
            <p:ph idx="1"/>
          </p:nvPr>
        </p:nvSpPr>
        <p:spPr/>
        <p:txBody>
          <a:bodyPr/>
          <a:lstStyle/>
          <a:p>
            <a:r>
              <a:rPr lang="en-US" dirty="0"/>
              <a:t>Video Game Market Outlook (2022-2032)
[333 Pages Report] The video game market is anticipated to have a prodigious CAGR of 12.9% during the forecast period of 2022-2032. According to FMI, the video game market is expected to grow from US$ 195.65 billion in 2021 to US$ 743.21 billion by 2032.</a:t>
            </a:r>
          </a:p>
          <a:p>
            <a:r>
              <a:rPr lang="en-US" dirty="0"/>
              <a:t>The future of gaming looks bright, with the emergence of new technologies such as virtual reality and the increased prevalence of mobile gaming. Virtual reality (VR) has the potential to revolutionize the gaming industry by immersing players in a fully interactive and realistic digital world.</a:t>
            </a:r>
          </a:p>
        </p:txBody>
      </p:sp>
      <p:sp>
        <p:nvSpPr>
          <p:cNvPr id="4" name="Footer Placeholder 3">
            <a:extLst>
              <a:ext uri="{FF2B5EF4-FFF2-40B4-BE49-F238E27FC236}">
                <a16:creationId xmlns:a16="http://schemas.microsoft.com/office/drawing/2014/main" id="{EB40EC45-D216-E491-A10B-D462BA2FD1AF}"/>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40686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Aims , Objective &amp; Proposed System/Solution</a:t>
            </a:r>
            <a:endParaRPr lang="en-US" dirty="0">
              <a:latin typeface="Arial"/>
              <a:cs typeface="Arial"/>
            </a:endParaRPr>
          </a:p>
          <a:p>
            <a:r>
              <a:rPr lang="en-US" sz="2000" b="1" dirty="0">
                <a:latin typeface="Arial"/>
                <a:ea typeface="+mn-lt"/>
                <a:cs typeface="Arial"/>
              </a:rPr>
              <a:t>System Design </a:t>
            </a:r>
            <a:endParaRPr lang="en-US" sz="2000" b="1" dirty="0">
              <a:latin typeface="Arial"/>
              <a:cs typeface="Arial"/>
            </a:endParaRPr>
          </a:p>
          <a:p>
            <a:r>
              <a:rPr lang="en-US" sz="2000" b="1" dirty="0">
                <a:latin typeface="Arial"/>
                <a:ea typeface="+mn-lt"/>
                <a:cs typeface="+mn-lt"/>
              </a:rPr>
              <a:t>System Development Approach(Technology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9659" y="2127277"/>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This paper examines video game sales by platform in the global market from a period spanning 2006 through 2011. </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As the home video game industry has rapidly matured and become established as a forefront facet of interactive entertainment in the home, we seek to determine what aspects of the video game market have the greatest impact on sales.</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This question is particularly poignant, as the maturation of the video game industry has witnessed efforts at both vertical integration and horizontal expansion on the part of the top game publishers and developers in hopes of solidly grounding the industry.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519659" y="2127277"/>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The problem statement is a simple way of asking what the designer or team is trying to do with the game</a:t>
            </a:r>
            <a:r>
              <a:rPr lang="en-US" sz="2600">
                <a:latin typeface="Arial" panose="020B0604020202020204" pitchFamily="34" charset="0"/>
                <a:cs typeface="Arial" panose="020B0604020202020204" pitchFamily="34" charset="0"/>
              </a:rPr>
              <a:t>. </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By identifying the design problem you are looking to solve, you eliminate situations in which you are simply copying the work of others and making something dull and uninspired.</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296028" y="1478208"/>
            <a:ext cx="10116223" cy="296637"/>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Aims, Objective &amp; Proposed </a:t>
            </a:r>
            <a:r>
              <a:rPr lang="en-US" sz="4400" b="1" dirty="0">
                <a:solidFill>
                  <a:schemeClr val="accent1"/>
                </a:solidFill>
                <a:latin typeface="Arial" panose="020B0604020202020204" pitchFamily="34" charset="0"/>
                <a:cs typeface="Arial" panose="020B0604020202020204" pitchFamily="34" charset="0"/>
              </a:rPr>
              <a:t>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In a game, a goal is what we strive for (e.g., goals can be to kill the dragon and rescue the princess). Goals are fundamental to games; they determine what the player has to do to win the game, and give the player a sense of accomplishment and progression.</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Game development is the process of designing and creating a digital game. Game-based learning and gamification are both trying to solve a problem, motivate, and promote learning using game-based thinking and techniques.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6">
            <a:extLst>
              <a:ext uri="{FF2B5EF4-FFF2-40B4-BE49-F238E27FC236}">
                <a16:creationId xmlns:a16="http://schemas.microsoft.com/office/drawing/2014/main" id="{0B246918-2C95-0647-E239-8DE3BFA9D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97" y="2110153"/>
            <a:ext cx="11152682" cy="4365598"/>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Augmented reality (AR), virtual reality (VR), and mixed reality (MR) Hardware and software for video game development. </a:t>
            </a:r>
            <a:r>
              <a:rPr lang="en-US" sz="2600" dirty="0" err="1">
                <a:latin typeface="Arial" panose="020B0604020202020204" pitchFamily="34" charset="0"/>
                <a:cs typeface="Arial" panose="020B0604020202020204" pitchFamily="34" charset="0"/>
              </a:rPr>
              <a:t>eSports</a:t>
            </a:r>
            <a:r>
              <a:rPr lang="en-US" sz="2600" dirty="0">
                <a:latin typeface="Arial" panose="020B0604020202020204" pitchFamily="34" charset="0"/>
                <a:cs typeface="Arial" panose="020B0604020202020204" pitchFamily="34" charset="0"/>
              </a:rPr>
              <a:t> technology. Gaming hardware.</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Game developers use programming languages, frameworks, libraries, patterns, servers, software, and other tools to develop game applications</a:t>
            </a:r>
            <a:r>
              <a:rPr lang="en-US" sz="2600">
                <a:latin typeface="Arial" panose="020B0604020202020204" pitchFamily="34" charset="0"/>
                <a:cs typeface="Arial" panose="020B0604020202020204" pitchFamily="34" charset="0"/>
              </a:rPr>
              <a:t>. </a:t>
            </a:r>
          </a:p>
          <a:p>
            <a:pPr marL="457200" indent="-457200" algn="l">
              <a:buFont typeface="Arial" panose="020B0604020202020204" pitchFamily="34" charset="0"/>
              <a:buChar char="•"/>
            </a:pPr>
            <a:r>
              <a:rPr lang="en-US" sz="2600">
                <a:latin typeface="Arial" panose="020B0604020202020204" pitchFamily="34" charset="0"/>
                <a:cs typeface="Arial" panose="020B0604020202020204" pitchFamily="34" charset="0"/>
              </a:rPr>
              <a:t>The </a:t>
            </a:r>
            <a:r>
              <a:rPr lang="en-US" sz="2600" dirty="0">
                <a:latin typeface="Arial" panose="020B0604020202020204" pitchFamily="34" charset="0"/>
                <a:cs typeface="Arial" panose="020B0604020202020204" pitchFamily="34" charset="0"/>
              </a:rPr>
              <a:t>game development stack integrates the code and the execution for game applications. Common game development stacks for game applications include Python, C#, .</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endParaRPr lang="en-US" sz="26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Game AI/heuristic algorithms are used in a wide variety of quite disparate fields inside a game. </a:t>
            </a:r>
          </a:p>
          <a:p>
            <a:pPr marL="457200" indent="-457200" algn="l">
              <a:buFont typeface="Arial" panose="020B0604020202020204" pitchFamily="34" charset="0"/>
              <a:buChar char="•"/>
            </a:pPr>
            <a:r>
              <a:rPr lang="en-US" sz="2600" dirty="0">
                <a:latin typeface="Arial" panose="020B0604020202020204" pitchFamily="34" charset="0"/>
                <a:cs typeface="Arial" panose="020B0604020202020204" pitchFamily="34" charset="0"/>
              </a:rPr>
              <a:t>The most obvious is in the control of any NPCs in the game, although “scripting” (decision tree) is currently the most common means of control.</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D783-4CFC-7A64-97C4-37F319E39FD7}"/>
              </a:ext>
            </a:extLst>
          </p:cNvPr>
          <p:cNvSpPr>
            <a:spLocks noGrp="1"/>
          </p:cNvSpPr>
          <p:nvPr>
            <p:ph type="title"/>
          </p:nvPr>
        </p:nvSpPr>
        <p:spPr>
          <a:xfrm>
            <a:off x="4852189" y="489364"/>
            <a:ext cx="3301211" cy="1622701"/>
          </a:xfrm>
        </p:spPr>
        <p:txBody>
          <a:bodyPr/>
          <a:lstStyle/>
          <a:p>
            <a:r>
              <a:rPr lang="en-US" b="1" dirty="0">
                <a:solidFill>
                  <a:schemeClr val="accent1"/>
                </a:solidFill>
              </a:rPr>
              <a:t>Conclusion  </a:t>
            </a:r>
          </a:p>
        </p:txBody>
      </p:sp>
      <p:sp>
        <p:nvSpPr>
          <p:cNvPr id="3" name="Content Placeholder 2">
            <a:extLst>
              <a:ext uri="{FF2B5EF4-FFF2-40B4-BE49-F238E27FC236}">
                <a16:creationId xmlns:a16="http://schemas.microsoft.com/office/drawing/2014/main" id="{B6131E93-B82C-15EF-FA22-4B8D14830454}"/>
              </a:ext>
            </a:extLst>
          </p:cNvPr>
          <p:cNvSpPr>
            <a:spLocks noGrp="1"/>
          </p:cNvSpPr>
          <p:nvPr>
            <p:ph idx="1"/>
          </p:nvPr>
        </p:nvSpPr>
        <p:spPr/>
        <p:txBody>
          <a:bodyPr/>
          <a:lstStyle/>
          <a:p>
            <a:r>
              <a:rPr lang="en-US" dirty="0"/>
              <a:t>By the above data we can say that action games on DC or </a:t>
            </a:r>
            <a:r>
              <a:rPr lang="en-US" dirty="0" err="1"/>
              <a:t>playstation</a:t>
            </a:r>
            <a:r>
              <a:rPr lang="en-US" dirty="0"/>
              <a:t> for that matter are the most popular and are the ones responsible for maximum sales all over the globe. </a:t>
            </a:r>
          </a:p>
          <a:p>
            <a:r>
              <a:rPr lang="en-US" dirty="0"/>
              <a:t>Also as these games are so abundant and popular(ranking wise), variation in the sales of one or two such games would not cause significant change in the overall sales.</a:t>
            </a:r>
          </a:p>
        </p:txBody>
      </p:sp>
      <p:sp>
        <p:nvSpPr>
          <p:cNvPr id="4" name="Footer Placeholder 3">
            <a:extLst>
              <a:ext uri="{FF2B5EF4-FFF2-40B4-BE49-F238E27FC236}">
                <a16:creationId xmlns:a16="http://schemas.microsoft.com/office/drawing/2014/main" id="{CCD378B6-7073-E92B-54A6-6FE6011CC02B}"/>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708854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119</Words>
  <Application>Microsoft Office PowerPoint</Application>
  <PresentationFormat>Widescreen</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VIDEO GAME SALES</vt:lpstr>
      <vt:lpstr>OUTLINE</vt:lpstr>
      <vt:lpstr>Abstract</vt:lpstr>
      <vt:lpstr>Problem Statement</vt:lpstr>
      <vt:lpstr>Aims, Objective &amp; Proposed Solution</vt:lpstr>
      <vt:lpstr>System Architecture</vt:lpstr>
      <vt:lpstr>System Deployment Approach</vt:lpstr>
      <vt:lpstr>Algorithm &amp; Deployment</vt:lpstr>
      <vt:lpstr>Conclusion  </vt:lpstr>
      <vt:lpstr>References </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919443641061</cp:lastModifiedBy>
  <cp:revision>69</cp:revision>
  <dcterms:created xsi:type="dcterms:W3CDTF">2021-04-26T07:43:48Z</dcterms:created>
  <dcterms:modified xsi:type="dcterms:W3CDTF">2023-04-30T09:38:57Z</dcterms:modified>
</cp:coreProperties>
</file>