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600" b="1" i="0" u="none" strike="noStrike" cap="all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600" b="1" i="0" u="none" strike="noStrike" cap="all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22.0</c:v>
                </c:pt>
                <c:pt idx="1">
                  <c:v>26.0</c:v>
                </c:pt>
                <c:pt idx="2">
                  <c:v>17.0</c:v>
                </c:pt>
                <c:pt idx="3">
                  <c:v>17.0</c:v>
                </c:pt>
                <c:pt idx="4">
                  <c:v>24.0</c:v>
                </c:pt>
                <c:pt idx="5">
                  <c:v>17.0</c:v>
                </c:pt>
                <c:pt idx="6">
                  <c:v>22.0</c:v>
                </c:pt>
                <c:pt idx="7">
                  <c:v>32.0</c:v>
                </c:pt>
                <c:pt idx="8">
                  <c:v>22.0</c:v>
                </c:pt>
                <c:pt idx="9">
                  <c:v>16.0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12700">
                <a:solidFill>
                  <a:srgbClr val="C0504D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35.0</c:v>
                </c:pt>
                <c:pt idx="1">
                  <c:v>40.0</c:v>
                </c:pt>
                <c:pt idx="2">
                  <c:v>43.0</c:v>
                </c:pt>
                <c:pt idx="3">
                  <c:v>37.0</c:v>
                </c:pt>
                <c:pt idx="4">
                  <c:v>40.0</c:v>
                </c:pt>
                <c:pt idx="5">
                  <c:v>41.0</c:v>
                </c:pt>
                <c:pt idx="6">
                  <c:v>45.0</c:v>
                </c:pt>
                <c:pt idx="7">
                  <c:v>40.0</c:v>
                </c:pt>
                <c:pt idx="8">
                  <c:v>43.0</c:v>
                </c:pt>
                <c:pt idx="9">
                  <c:v>38.0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12700">
                <a:solidFill>
                  <a:srgbClr val="9BBB59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83.0</c:v>
                </c:pt>
                <c:pt idx="1">
                  <c:v>70.0</c:v>
                </c:pt>
                <c:pt idx="2">
                  <c:v>81.0</c:v>
                </c:pt>
                <c:pt idx="3">
                  <c:v>91.0</c:v>
                </c:pt>
                <c:pt idx="4">
                  <c:v>75.0</c:v>
                </c:pt>
                <c:pt idx="5">
                  <c:v>69.0</c:v>
                </c:pt>
                <c:pt idx="6">
                  <c:v>76.0</c:v>
                </c:pt>
                <c:pt idx="7">
                  <c:v>79.0</c:v>
                </c:pt>
                <c:pt idx="8">
                  <c:v>73.0</c:v>
                </c:pt>
                <c:pt idx="9">
                  <c:v>87.0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12700">
                <a:solidFill>
                  <a:srgbClr val="8064A2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10.0</c:v>
                </c:pt>
                <c:pt idx="1">
                  <c:v>9.0</c:v>
                </c:pt>
                <c:pt idx="2">
                  <c:v>13.0</c:v>
                </c:pt>
                <c:pt idx="3">
                  <c:v>12.0</c:v>
                </c:pt>
                <c:pt idx="4">
                  <c:v>15.0</c:v>
                </c:pt>
                <c:pt idx="5">
                  <c:v>16.0</c:v>
                </c:pt>
                <c:pt idx="6">
                  <c:v>14.0</c:v>
                </c:pt>
                <c:pt idx="7">
                  <c:v>16.0</c:v>
                </c:pt>
                <c:pt idx="8">
                  <c:v>12.0</c:v>
                </c:pt>
                <c:pt idx="9">
                  <c:v>15.0</c:v>
                </c:pt>
              </c:numCache>
            </c:numRef>
          </c:val>
        </c:ser>
        <c:overlap val="-90"/>
        <c:gapWidth val="444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800" b="0" i="0" u="none" strike="noStrike" cap="all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19111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2182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66749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852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34674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1437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08880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2041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15107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55536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1098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15992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53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60300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78933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82266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82180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073797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1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2689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40218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95836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53661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0720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16817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70701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6906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13284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86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343022" y="3137157"/>
            <a:ext cx="8610599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KEERTHIKA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22130310362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57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(unm1303221302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1036257)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B.COM (COMMERCE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: Dr. Ambedkar Govt. Arts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35179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7" name="矩形"/>
          <p:cNvSpPr>
            <a:spLocks/>
          </p:cNvSpPr>
          <p:nvPr/>
        </p:nvSpPr>
        <p:spPr>
          <a:xfrm rot="0">
            <a:off x="1743075" y="1752599"/>
            <a:ext cx="5800725" cy="2585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Edunet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dashboard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collection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1)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Fillter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Identified missing value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1)Through grads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8521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6" name="图表"/>
          <p:cNvGraphicFramePr/>
          <p:nvPr/>
        </p:nvGraphicFramePr>
        <p:xfrm>
          <a:off x="1143000" y="2057400"/>
          <a:ext cx="7239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34288759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90" name="矩形"/>
          <p:cNvSpPr>
            <a:spLocks/>
          </p:cNvSpPr>
          <p:nvPr/>
        </p:nvSpPr>
        <p:spPr>
          <a:xfrm rot="0">
            <a:off x="914400" y="1524000"/>
            <a:ext cx="7086600" cy="64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conclusion over all PL ,PYZ , and SVG are well performed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Than others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2592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9511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806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93594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2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7" name="曲线"/>
          <p:cNvSpPr>
            <a:spLocks/>
          </p:cNvSpPr>
          <p:nvPr/>
        </p:nvSpPr>
        <p:spPr>
          <a:xfrm rot="0">
            <a:off x="848820" y="1600200"/>
            <a:ext cx="314325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0" y="-73025"/>
            <a:ext cx="5637213" cy="1959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0" i="0" u="none" strike="noStrike" kern="0" cap="none" spc="-20" baseline="0">
                <a:latin typeface="Calibri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lang="en-US" altLang="zh-CN" sz="4250" b="0" i="0" u="none" strike="noStrike" kern="0" cap="none" spc="15" baseline="0">
                <a:latin typeface="Calibri" pitchFamily="0" charset="0"/>
                <a:ea typeface="宋体" pitchFamily="0" charset="0"/>
                <a:cs typeface="Lucida Sans" pitchFamily="0" charset="0"/>
              </a:rPr>
              <a:t>ROB</a:t>
            </a:r>
            <a:r>
              <a:rPr lang="en-US" altLang="zh-CN" sz="4250" b="0" i="0" u="none" strike="noStrike" kern="0" cap="none" spc="55" baseline="0">
                <a:latin typeface="Calibri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lang="en-US" altLang="zh-CN" sz="4250" b="0" i="0" u="none" strike="noStrike" kern="0" cap="none" spc="-20" baseline="0">
                <a:latin typeface="Calibri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lang="en-US" altLang="zh-CN" sz="4250" b="0" i="0" u="none" strike="noStrike" kern="0" cap="none" spc="20" baseline="0">
                <a:latin typeface="Calibri" pitchFamily="0" charset="0"/>
                <a:ea typeface="宋体" pitchFamily="0" charset="0"/>
                <a:cs typeface="Lucida Sans" pitchFamily="0" charset="0"/>
              </a:rPr>
              <a:t>M</a:t>
            </a:r>
            <a:r>
              <a:rPr lang="en-US" altLang="zh-CN" sz="425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	</a:t>
            </a:r>
            <a:r>
              <a:rPr lang="en-US" altLang="zh-CN" sz="4250" b="0" i="0" u="none" strike="noStrike" kern="0" cap="none" spc="10" baseline="0">
                <a:latin typeface="Calibri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lang="en-US" altLang="zh-CN" sz="4250" b="0" i="0" u="none" strike="noStrike" kern="0" cap="none" spc="-370" baseline="0">
                <a:latin typeface="Calibri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lang="en-US" altLang="zh-CN" sz="4250" b="0" i="0" u="none" strike="noStrike" kern="0" cap="none" spc="-375" baseline="0">
                <a:latin typeface="Calibri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lang="en-US" altLang="zh-CN" sz="4250" b="0" i="0" u="none" strike="noStrike" kern="0" cap="none" spc="15" baseline="0">
                <a:latin typeface="Calibri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lang="en-US" altLang="zh-CN" sz="4250" b="0" i="0" u="none" strike="noStrike" kern="0" cap="none" spc="-10" baseline="0">
                <a:latin typeface="Calibri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lang="en-US" altLang="zh-CN" sz="4250" b="0" i="0" u="none" strike="noStrike" kern="0" cap="none" spc="-20" baseline="0">
                <a:latin typeface="Calibri" pitchFamily="0" charset="0"/>
                <a:ea typeface="宋体" pitchFamily="0" charset="0"/>
                <a:cs typeface="Lucida Sans" pitchFamily="0" charset="0"/>
              </a:rPr>
              <a:t>ME</a:t>
            </a:r>
            <a:r>
              <a:rPr lang="en-US" altLang="zh-CN" sz="4250" b="0" i="0" u="none" strike="noStrike" kern="0" cap="none" spc="10" baseline="0">
                <a:latin typeface="Calibri" pitchFamily="0" charset="0"/>
                <a:ea typeface="宋体" pitchFamily="0" charset="0"/>
                <a:cs typeface="Lucida Sans" pitchFamily="0" charset="0"/>
              </a:rPr>
              <a:t>NT</a:t>
            </a:r>
            <a:endParaRPr lang="zh-CN" altLang="en-US" sz="425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13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矩形"/>
          <p:cNvSpPr>
            <a:spLocks/>
          </p:cNvSpPr>
          <p:nvPr/>
        </p:nvSpPr>
        <p:spPr>
          <a:xfrm rot="0">
            <a:off x="1981200" y="2525762"/>
            <a:ext cx="5334000" cy="2225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Companies analyze employee performance for many reasons , including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1: Feedback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2: Goal setting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3: Career development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4: Company growth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reflecation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03436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    OVERVIEW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5" name="矩形"/>
          <p:cNvSpPr>
            <a:spLocks/>
          </p:cNvSpPr>
          <p:nvPr/>
        </p:nvSpPr>
        <p:spPr>
          <a:xfrm rot="0">
            <a:off x="1295399" y="2057400"/>
            <a:ext cx="6400800" cy="89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 as a project which I have done is able to show members in company in gender wise and there grade in a graph view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8619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687162" y="2438652"/>
            <a:ext cx="7924800" cy="1158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1:Employee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2:Employer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3:software company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4:Industries . etc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21113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3276600" y="2244090"/>
            <a:ext cx="6400800" cy="17543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1:Conditional formatting- missing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2:Filter-remove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3:Formula-performance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4:Pivot-summary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5:Graph-data visualization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595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矩形"/>
          <p:cNvSpPr>
            <a:spLocks/>
          </p:cNvSpPr>
          <p:nvPr/>
        </p:nvSpPr>
        <p:spPr>
          <a:xfrm rot="0">
            <a:off x="685800" y="1604010"/>
            <a:ext cx="5943599" cy="258532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1:Employee=-Kaggle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2:26-features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3:9-features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4:Emp id- Num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5:Name-text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6:Emp type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7:Performance level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8:Gender-Male,Female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9:Employee rating- Num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0642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1981200" y="2951946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1981200" y="1966053"/>
            <a:ext cx="6019799" cy="6463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.Performance level =IFS(Z8&gt;=5,”VERY HIGH”,Z8&gt;=4,”HIGH”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Z8&gt;=3,”MED”,TRUE,”LOW”)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391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15</cp:revision>
  <dcterms:created xsi:type="dcterms:W3CDTF">2024-03-29T15:07:22Z</dcterms:created>
  <dcterms:modified xsi:type="dcterms:W3CDTF">2024-09-11T06:38:14Z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