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84" name=""/>
        <p:cNvGrpSpPr/>
        <p:nvPr/>
      </p:nvGrpSpPr>
      <p:grpSpPr>
        <a:xfrm>
          <a:off x="0" y="0"/>
          <a:ext cx="0" cy="0"/>
          <a:chOff x="0" y="0"/>
          <a:chExt cx="0" cy="0"/>
        </a:xfrm>
      </p:grpSpPr>
      <p:sp>
        <p:nvSpPr>
          <p:cNvPr id="104880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803"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804"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9/11/2024</a:t>
            </a:fld>
            <a:endParaRPr altLang="en-US" sz="1200" lang="zh-CN">
              <a:latin typeface="Calibri" pitchFamily="0" charset="0"/>
              <a:ea typeface="等线" pitchFamily="0" charset="0"/>
              <a:cs typeface="Calibri" pitchFamily="0" charset="0"/>
            </a:endParaRPr>
          </a:p>
        </p:txBody>
      </p:sp>
      <p:sp>
        <p:nvSpPr>
          <p:cNvPr id="1048805"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806"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807"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0" name=""/>
        <p:cNvGrpSpPr/>
        <p:nvPr/>
      </p:nvGrpSpPr>
      <p:grpSpPr>
        <a:xfrm>
          <a:off x="0" y="0"/>
          <a:ext cx="0" cy="0"/>
          <a:chOff x="0" y="0"/>
          <a:chExt cx="0" cy="0"/>
        </a:xfrm>
      </p:grpSpPr>
      <p:sp>
        <p:nvSpPr>
          <p:cNvPr id="104861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614"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728" name="文本框"/>
          <p:cNvSpPr>
            <a:spLocks noGrp="1"/>
          </p:cNvSpPr>
          <p:nvPr>
            <p:ph type="sldImg"/>
          </p:nvPr>
        </p:nvSpPr>
        <p:spPr/>
      </p:sp>
      <p:sp>
        <p:nvSpPr>
          <p:cNvPr id="1048729" name="文本框"/>
          <p:cNvSpPr>
            <a:spLocks noGrp="1"/>
          </p:cNvSpPr>
          <p:nvPr>
            <p:ph type="body" idx="1"/>
          </p:nvPr>
        </p:nvSpPr>
        <p:spPr/>
        <p:txBody>
          <a:bodyPr/>
          <a:p>
            <a:endParaRPr altLang="en-US" lang="zh-CN"/>
          </a:p>
        </p:txBody>
      </p:sp>
      <p:sp>
        <p:nvSpPr>
          <p:cNvPr id="104873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36" name="文本框"/>
          <p:cNvSpPr>
            <a:spLocks noGrp="1"/>
          </p:cNvSpPr>
          <p:nvPr>
            <p:ph type="sldImg"/>
          </p:nvPr>
        </p:nvSpPr>
        <p:spPr/>
      </p:sp>
      <p:sp>
        <p:nvSpPr>
          <p:cNvPr id="1048737" name="文本框"/>
          <p:cNvSpPr>
            <a:spLocks noGrp="1"/>
          </p:cNvSpPr>
          <p:nvPr>
            <p:ph type="body" idx="1"/>
          </p:nvPr>
        </p:nvSpPr>
        <p:spPr/>
        <p:txBody>
          <a:bodyPr/>
          <a:p>
            <a:endParaRPr altLang="en-US" lang="zh-CN"/>
          </a:p>
        </p:txBody>
      </p:sp>
      <p:sp>
        <p:nvSpPr>
          <p:cNvPr id="104873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741" name="文本框"/>
          <p:cNvSpPr>
            <a:spLocks noGrp="1"/>
          </p:cNvSpPr>
          <p:nvPr>
            <p:ph type="sldImg"/>
          </p:nvPr>
        </p:nvSpPr>
        <p:spPr/>
      </p:sp>
      <p:sp>
        <p:nvSpPr>
          <p:cNvPr id="1048742" name="文本框"/>
          <p:cNvSpPr>
            <a:spLocks noGrp="1"/>
          </p:cNvSpPr>
          <p:nvPr>
            <p:ph type="body" idx="1"/>
          </p:nvPr>
        </p:nvSpPr>
        <p:spPr/>
        <p:txBody>
          <a:bodyPr/>
          <a:p>
            <a:endParaRPr altLang="en-US" lang="zh-CN"/>
          </a:p>
        </p:txBody>
      </p:sp>
      <p:sp>
        <p:nvSpPr>
          <p:cNvPr id="104874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47" name="文本框"/>
          <p:cNvSpPr>
            <a:spLocks noGrp="1"/>
          </p:cNvSpPr>
          <p:nvPr>
            <p:ph type="sldImg"/>
          </p:nvPr>
        </p:nvSpPr>
        <p:spPr/>
      </p:sp>
      <p:sp>
        <p:nvSpPr>
          <p:cNvPr id="1048648" name="文本框"/>
          <p:cNvSpPr>
            <a:spLocks noGrp="1"/>
          </p:cNvSpPr>
          <p:nvPr>
            <p:ph type="body" idx="1"/>
          </p:nvPr>
        </p:nvSpPr>
        <p:spPr/>
        <p:txBody>
          <a:bodyPr/>
          <a:p>
            <a:endParaRPr altLang="en-US" lang="zh-CN"/>
          </a:p>
        </p:txBody>
      </p:sp>
      <p:sp>
        <p:nvSpPr>
          <p:cNvPr id="104864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67" name="文本框"/>
          <p:cNvSpPr>
            <a:spLocks noGrp="1"/>
          </p:cNvSpPr>
          <p:nvPr>
            <p:ph type="sldImg"/>
          </p:nvPr>
        </p:nvSpPr>
        <p:spPr/>
      </p:sp>
      <p:sp>
        <p:nvSpPr>
          <p:cNvPr id="1048668" name="文本框"/>
          <p:cNvSpPr>
            <a:spLocks noGrp="1"/>
          </p:cNvSpPr>
          <p:nvPr>
            <p:ph type="body" idx="1"/>
          </p:nvPr>
        </p:nvSpPr>
        <p:spPr/>
        <p:txBody>
          <a:bodyPr/>
          <a:p>
            <a:endParaRPr altLang="en-US" lang="zh-CN"/>
          </a:p>
        </p:txBody>
      </p:sp>
      <p:sp>
        <p:nvSpPr>
          <p:cNvPr id="104866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76" name="文本框"/>
          <p:cNvSpPr>
            <a:spLocks noGrp="1"/>
          </p:cNvSpPr>
          <p:nvPr>
            <p:ph type="sldImg"/>
          </p:nvPr>
        </p:nvSpPr>
        <p:spPr/>
      </p:sp>
      <p:sp>
        <p:nvSpPr>
          <p:cNvPr id="1048677" name="文本框"/>
          <p:cNvSpPr>
            <a:spLocks noGrp="1"/>
          </p:cNvSpPr>
          <p:nvPr>
            <p:ph type="body" idx="1"/>
          </p:nvPr>
        </p:nvSpPr>
        <p:spPr/>
        <p:txBody>
          <a:bodyPr/>
          <a:p>
            <a:endParaRPr altLang="en-US" lang="zh-CN"/>
          </a:p>
        </p:txBody>
      </p:sp>
      <p:sp>
        <p:nvSpPr>
          <p:cNvPr id="104867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86" name="文本框"/>
          <p:cNvSpPr>
            <a:spLocks noGrp="1"/>
          </p:cNvSpPr>
          <p:nvPr>
            <p:ph type="sldImg"/>
          </p:nvPr>
        </p:nvSpPr>
        <p:spPr/>
      </p:sp>
      <p:sp>
        <p:nvSpPr>
          <p:cNvPr id="1048687" name="文本框"/>
          <p:cNvSpPr>
            <a:spLocks noGrp="1"/>
          </p:cNvSpPr>
          <p:nvPr>
            <p:ph type="body" idx="1"/>
          </p:nvPr>
        </p:nvSpPr>
        <p:spPr/>
        <p:txBody>
          <a:bodyPr/>
          <a:p>
            <a:endParaRPr altLang="en-US" lang="zh-CN"/>
          </a:p>
        </p:txBody>
      </p:sp>
      <p:sp>
        <p:nvSpPr>
          <p:cNvPr id="104868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95" name="文本框"/>
          <p:cNvSpPr>
            <a:spLocks noGrp="1"/>
          </p:cNvSpPr>
          <p:nvPr>
            <p:ph type="sldImg"/>
          </p:nvPr>
        </p:nvSpPr>
        <p:spPr/>
      </p:sp>
      <p:sp>
        <p:nvSpPr>
          <p:cNvPr id="1048696" name="文本框"/>
          <p:cNvSpPr>
            <a:spLocks noGrp="1"/>
          </p:cNvSpPr>
          <p:nvPr>
            <p:ph type="body" idx="1"/>
          </p:nvPr>
        </p:nvSpPr>
        <p:spPr/>
        <p:txBody>
          <a:bodyPr/>
          <a:p>
            <a:endParaRPr altLang="en-US" lang="zh-CN"/>
          </a:p>
        </p:txBody>
      </p:sp>
      <p:sp>
        <p:nvSpPr>
          <p:cNvPr id="104869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04" name="文本框"/>
          <p:cNvSpPr>
            <a:spLocks noGrp="1"/>
          </p:cNvSpPr>
          <p:nvPr>
            <p:ph type="sldImg"/>
          </p:nvPr>
        </p:nvSpPr>
        <p:spPr/>
      </p:sp>
      <p:sp>
        <p:nvSpPr>
          <p:cNvPr id="1048705" name="文本框"/>
          <p:cNvSpPr>
            <a:spLocks noGrp="1"/>
          </p:cNvSpPr>
          <p:nvPr>
            <p:ph type="body" idx="1"/>
          </p:nvPr>
        </p:nvSpPr>
        <p:spPr/>
        <p:txBody>
          <a:bodyPr/>
          <a:p>
            <a:endParaRPr altLang="en-US" lang="zh-CN"/>
          </a:p>
        </p:txBody>
      </p:sp>
      <p:sp>
        <p:nvSpPr>
          <p:cNvPr id="1048706"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09" name="文本框"/>
          <p:cNvSpPr>
            <a:spLocks noGrp="1"/>
          </p:cNvSpPr>
          <p:nvPr>
            <p:ph type="sldImg"/>
          </p:nvPr>
        </p:nvSpPr>
        <p:spPr/>
      </p:sp>
      <p:sp>
        <p:nvSpPr>
          <p:cNvPr id="1048710" name="文本框"/>
          <p:cNvSpPr>
            <a:spLocks noGrp="1"/>
          </p:cNvSpPr>
          <p:nvPr>
            <p:ph type="body" idx="1"/>
          </p:nvPr>
        </p:nvSpPr>
        <p:spPr/>
        <p:txBody>
          <a:bodyPr/>
          <a:p>
            <a:endParaRPr altLang="en-US" lang="zh-CN"/>
          </a:p>
        </p:txBody>
      </p:sp>
      <p:sp>
        <p:nvSpPr>
          <p:cNvPr id="104871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720" name="文本框"/>
          <p:cNvSpPr>
            <a:spLocks noGrp="1"/>
          </p:cNvSpPr>
          <p:nvPr>
            <p:ph type="sldImg"/>
          </p:nvPr>
        </p:nvSpPr>
        <p:spPr/>
      </p:sp>
      <p:sp>
        <p:nvSpPr>
          <p:cNvPr id="1048721" name="文本框"/>
          <p:cNvSpPr>
            <a:spLocks noGrp="1"/>
          </p:cNvSpPr>
          <p:nvPr>
            <p:ph type="body" idx="1"/>
          </p:nvPr>
        </p:nvSpPr>
        <p:spPr/>
        <p:txBody>
          <a:bodyPr/>
          <a:p>
            <a:endParaRPr altLang="en-US" lang="zh-CN"/>
          </a:p>
        </p:txBody>
      </p:sp>
      <p:sp>
        <p:nvSpPr>
          <p:cNvPr id="104872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3" name=""/>
        <p:cNvGrpSpPr/>
        <p:nvPr/>
      </p:nvGrpSpPr>
      <p:grpSpPr>
        <a:xfrm>
          <a:off x="0" y="0"/>
          <a:ext cx="0" cy="0"/>
          <a:chOff x="0" y="0"/>
          <a:chExt cx="0" cy="0"/>
        </a:xfrm>
      </p:grpSpPr>
      <p:sp>
        <p:nvSpPr>
          <p:cNvPr id="1048744"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45"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4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47" name="文本框"/>
          <p:cNvSpPr>
            <a:spLocks noGrp="1"/>
          </p:cNvSpPr>
          <p:nvPr>
            <p:ph type="ftr" sz="quarter" idx="11"/>
          </p:nvPr>
        </p:nvSpPr>
        <p:spPr/>
        <p:txBody>
          <a:bodyPr/>
          <a:p>
            <a:endParaRPr altLang="en-US" lang="zh-CN"/>
          </a:p>
        </p:txBody>
      </p:sp>
      <p:sp>
        <p:nvSpPr>
          <p:cNvPr id="104874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1" name=""/>
        <p:cNvGrpSpPr/>
        <p:nvPr/>
      </p:nvGrpSpPr>
      <p:grpSpPr>
        <a:xfrm>
          <a:off x="0" y="0"/>
          <a:ext cx="0" cy="0"/>
          <a:chOff x="0" y="0"/>
          <a:chExt cx="0" cy="0"/>
        </a:xfrm>
      </p:grpSpPr>
      <p:sp>
        <p:nvSpPr>
          <p:cNvPr id="1048785" name="文本框"/>
          <p:cNvSpPr>
            <a:spLocks noGrp="1"/>
          </p:cNvSpPr>
          <p:nvPr>
            <p:ph type="title"/>
          </p:nvPr>
        </p:nvSpPr>
        <p:spPr/>
        <p:txBody>
          <a:bodyPr/>
          <a:p>
            <a:r>
              <a:rPr altLang="en-US" lang="zh-CN" smtClean="0"/>
              <a:t>单击此处编辑母版标题样式</a:t>
            </a:r>
            <a:endParaRPr altLang="en-US" lang="zh-CN"/>
          </a:p>
        </p:txBody>
      </p:sp>
      <p:sp>
        <p:nvSpPr>
          <p:cNvPr id="1048786"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8" name="文本框"/>
          <p:cNvSpPr>
            <a:spLocks noGrp="1"/>
          </p:cNvSpPr>
          <p:nvPr>
            <p:ph type="ftr" sz="quarter" idx="11"/>
          </p:nvPr>
        </p:nvSpPr>
        <p:spPr/>
        <p:txBody>
          <a:bodyPr/>
          <a:p>
            <a:endParaRPr altLang="en-US" lang="zh-CN"/>
          </a:p>
        </p:txBody>
      </p:sp>
      <p:sp>
        <p:nvSpPr>
          <p:cNvPr id="104878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5" name=""/>
        <p:cNvGrpSpPr/>
        <p:nvPr/>
      </p:nvGrpSpPr>
      <p:grpSpPr>
        <a:xfrm>
          <a:off x="0" y="0"/>
          <a:ext cx="0" cy="0"/>
          <a:chOff x="0" y="0"/>
          <a:chExt cx="0" cy="0"/>
        </a:xfrm>
      </p:grpSpPr>
      <p:sp>
        <p:nvSpPr>
          <p:cNvPr id="1048753"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54"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5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6" name="文本框"/>
          <p:cNvSpPr>
            <a:spLocks noGrp="1"/>
          </p:cNvSpPr>
          <p:nvPr>
            <p:ph type="ftr" sz="quarter" idx="11"/>
          </p:nvPr>
        </p:nvSpPr>
        <p:spPr/>
        <p:txBody>
          <a:bodyPr/>
          <a:p>
            <a:endParaRPr altLang="en-US" lang="zh-CN"/>
          </a:p>
        </p:txBody>
      </p:sp>
      <p:sp>
        <p:nvSpPr>
          <p:cNvPr id="104875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6" name=""/>
        <p:cNvGrpSpPr/>
        <p:nvPr/>
      </p:nvGrpSpPr>
      <p:grpSpPr>
        <a:xfrm>
          <a:off x="0" y="0"/>
          <a:ext cx="0" cy="0"/>
          <a:chOff x="0" y="0"/>
          <a:chExt cx="0" cy="0"/>
        </a:xfrm>
      </p:grpSpPr>
      <p:sp>
        <p:nvSpPr>
          <p:cNvPr id="104859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rot="0">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pitchFamily="0" charset="0"/>
              <a:cs typeface="Trebuchet MS" pitchFamily="0" charset="0"/>
            </a:endParaRPr>
          </a:p>
        </p:txBody>
      </p:sp>
      <p:sp>
        <p:nvSpPr>
          <p:cNvPr id="1048602" name="文本框"/>
          <p:cNvSpPr>
            <a:spLocks noGrp="1"/>
          </p:cNvSpPr>
          <p:nvPr>
            <p:ph type="body" idx="4"/>
          </p:nvPr>
        </p:nvSpPr>
        <p:spPr>
          <a:xfrm rot="0">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04"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05"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3" name=""/>
        <p:cNvGrpSpPr/>
        <p:nvPr/>
      </p:nvGrpSpPr>
      <p:grpSpPr>
        <a:xfrm>
          <a:off x="0" y="0"/>
          <a:ext cx="0" cy="0"/>
          <a:chOff x="0" y="0"/>
          <a:chExt cx="0" cy="0"/>
        </a:xfrm>
      </p:grpSpPr>
      <p:sp>
        <p:nvSpPr>
          <p:cNvPr id="104861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1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1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2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27"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28"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29"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0" name=""/>
        <p:cNvGrpSpPr/>
        <p:nvPr/>
      </p:nvGrpSpPr>
      <p:grpSpPr>
        <a:xfrm>
          <a:off x="0" y="0"/>
          <a:ext cx="0" cy="0"/>
          <a:chOff x="0" y="0"/>
          <a:chExt cx="0" cy="0"/>
        </a:xfrm>
      </p:grpSpPr>
      <p:sp>
        <p:nvSpPr>
          <p:cNvPr id="1048780" name="文本框"/>
          <p:cNvSpPr>
            <a:spLocks noGrp="1"/>
          </p:cNvSpPr>
          <p:nvPr>
            <p:ph type="title"/>
          </p:nvPr>
        </p:nvSpPr>
        <p:spPr/>
        <p:txBody>
          <a:bodyPr/>
          <a:p>
            <a:r>
              <a:rPr altLang="en-US" lang="zh-CN" smtClean="0"/>
              <a:t>单击此处编辑母版标题样式</a:t>
            </a:r>
            <a:endParaRPr altLang="en-US" lang="zh-CN"/>
          </a:p>
        </p:txBody>
      </p:sp>
      <p:sp>
        <p:nvSpPr>
          <p:cNvPr id="1048781"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3" name="文本框"/>
          <p:cNvSpPr>
            <a:spLocks noGrp="1"/>
          </p:cNvSpPr>
          <p:nvPr>
            <p:ph type="ftr" sz="quarter" idx="11"/>
          </p:nvPr>
        </p:nvSpPr>
        <p:spPr/>
        <p:txBody>
          <a:bodyPr/>
          <a:p>
            <a:endParaRPr altLang="en-US" lang="zh-CN"/>
          </a:p>
        </p:txBody>
      </p:sp>
      <p:sp>
        <p:nvSpPr>
          <p:cNvPr id="104878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7" name=""/>
        <p:cNvGrpSpPr/>
        <p:nvPr/>
      </p:nvGrpSpPr>
      <p:grpSpPr>
        <a:xfrm>
          <a:off x="0" y="0"/>
          <a:ext cx="0" cy="0"/>
          <a:chOff x="0" y="0"/>
          <a:chExt cx="0" cy="0"/>
        </a:xfrm>
      </p:grpSpPr>
      <p:sp>
        <p:nvSpPr>
          <p:cNvPr id="1048764"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65"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6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7" name="文本框"/>
          <p:cNvSpPr>
            <a:spLocks noGrp="1"/>
          </p:cNvSpPr>
          <p:nvPr>
            <p:ph type="ftr" sz="quarter" idx="11"/>
          </p:nvPr>
        </p:nvSpPr>
        <p:spPr/>
        <p:txBody>
          <a:bodyPr/>
          <a:p>
            <a:endParaRPr altLang="en-US" lang="zh-CN"/>
          </a:p>
        </p:txBody>
      </p:sp>
      <p:sp>
        <p:nvSpPr>
          <p:cNvPr id="104876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2" name=""/>
        <p:cNvGrpSpPr/>
        <p:nvPr/>
      </p:nvGrpSpPr>
      <p:grpSpPr>
        <a:xfrm>
          <a:off x="0" y="0"/>
          <a:ext cx="0" cy="0"/>
          <a:chOff x="0" y="0"/>
          <a:chExt cx="0" cy="0"/>
        </a:xfrm>
      </p:grpSpPr>
      <p:sp>
        <p:nvSpPr>
          <p:cNvPr id="1048790" name="文本框"/>
          <p:cNvSpPr>
            <a:spLocks noGrp="1"/>
          </p:cNvSpPr>
          <p:nvPr>
            <p:ph type="title"/>
          </p:nvPr>
        </p:nvSpPr>
        <p:spPr/>
        <p:txBody>
          <a:bodyPr/>
          <a:p>
            <a:r>
              <a:rPr altLang="en-US" lang="zh-CN" smtClean="0"/>
              <a:t>单击此处编辑母版标题样式</a:t>
            </a:r>
            <a:endParaRPr altLang="en-US" lang="zh-CN"/>
          </a:p>
        </p:txBody>
      </p:sp>
      <p:sp>
        <p:nvSpPr>
          <p:cNvPr id="1048791"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2"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4" name="文本框"/>
          <p:cNvSpPr>
            <a:spLocks noGrp="1"/>
          </p:cNvSpPr>
          <p:nvPr>
            <p:ph type="ftr" sz="quarter" idx="11"/>
          </p:nvPr>
        </p:nvSpPr>
        <p:spPr/>
        <p:txBody>
          <a:bodyPr/>
          <a:p>
            <a:endParaRPr altLang="en-US" lang="zh-CN"/>
          </a:p>
        </p:txBody>
      </p:sp>
      <p:sp>
        <p:nvSpPr>
          <p:cNvPr id="104879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8" name=""/>
        <p:cNvGrpSpPr/>
        <p:nvPr/>
      </p:nvGrpSpPr>
      <p:grpSpPr>
        <a:xfrm>
          <a:off x="0" y="0"/>
          <a:ext cx="0" cy="0"/>
          <a:chOff x="0" y="0"/>
          <a:chExt cx="0" cy="0"/>
        </a:xfrm>
      </p:grpSpPr>
      <p:sp>
        <p:nvSpPr>
          <p:cNvPr id="1048769" name="文本框"/>
          <p:cNvSpPr>
            <a:spLocks noGrp="1"/>
          </p:cNvSpPr>
          <p:nvPr>
            <p:ph type="title"/>
          </p:nvPr>
        </p:nvSpPr>
        <p:spPr/>
        <p:txBody>
          <a:bodyPr/>
          <a:p>
            <a:r>
              <a:rPr altLang="en-US" lang="zh-CN" smtClean="0"/>
              <a:t>单击此处编辑母版标题样式</a:t>
            </a:r>
            <a:endParaRPr altLang="en-US" lang="zh-CN"/>
          </a:p>
        </p:txBody>
      </p:sp>
      <p:sp>
        <p:nvSpPr>
          <p:cNvPr id="1048770"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71"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2"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73"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5" name="文本框"/>
          <p:cNvSpPr>
            <a:spLocks noGrp="1"/>
          </p:cNvSpPr>
          <p:nvPr>
            <p:ph type="ftr" sz="quarter" idx="11"/>
          </p:nvPr>
        </p:nvSpPr>
        <p:spPr/>
        <p:txBody>
          <a:bodyPr/>
          <a:p>
            <a:endParaRPr altLang="en-US" lang="zh-CN"/>
          </a:p>
        </p:txBody>
      </p:sp>
      <p:sp>
        <p:nvSpPr>
          <p:cNvPr id="104877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4" name=""/>
        <p:cNvGrpSpPr/>
        <p:nvPr/>
      </p:nvGrpSpPr>
      <p:grpSpPr>
        <a:xfrm>
          <a:off x="0" y="0"/>
          <a:ext cx="0" cy="0"/>
          <a:chOff x="0" y="0"/>
          <a:chExt cx="0" cy="0"/>
        </a:xfrm>
      </p:grpSpPr>
      <p:sp>
        <p:nvSpPr>
          <p:cNvPr id="1048749" name="文本框"/>
          <p:cNvSpPr>
            <a:spLocks noGrp="1"/>
          </p:cNvSpPr>
          <p:nvPr>
            <p:ph type="title"/>
          </p:nvPr>
        </p:nvSpPr>
        <p:spPr/>
        <p:txBody>
          <a:bodyPr/>
          <a:p>
            <a:r>
              <a:rPr altLang="en-US" lang="zh-CN" smtClean="0"/>
              <a:t>单击此处编辑母版标题样式</a:t>
            </a:r>
            <a:endParaRPr altLang="en-US" lang="zh-CN"/>
          </a:p>
        </p:txBody>
      </p:sp>
      <p:sp>
        <p:nvSpPr>
          <p:cNvPr id="104875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1" name="文本框"/>
          <p:cNvSpPr>
            <a:spLocks noGrp="1"/>
          </p:cNvSpPr>
          <p:nvPr>
            <p:ph type="ftr" sz="quarter" idx="11"/>
          </p:nvPr>
        </p:nvSpPr>
        <p:spPr/>
        <p:txBody>
          <a:bodyPr/>
          <a:p>
            <a:endParaRPr altLang="en-US" lang="zh-CN"/>
          </a:p>
        </p:txBody>
      </p:sp>
      <p:sp>
        <p:nvSpPr>
          <p:cNvPr id="104875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9" name=""/>
        <p:cNvGrpSpPr/>
        <p:nvPr/>
      </p:nvGrpSpPr>
      <p:grpSpPr>
        <a:xfrm>
          <a:off x="0" y="0"/>
          <a:ext cx="0" cy="0"/>
          <a:chOff x="0" y="0"/>
          <a:chExt cx="0" cy="0"/>
        </a:xfrm>
      </p:grpSpPr>
      <p:sp>
        <p:nvSpPr>
          <p:cNvPr id="104877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8" name="文本框"/>
          <p:cNvSpPr>
            <a:spLocks noGrp="1"/>
          </p:cNvSpPr>
          <p:nvPr>
            <p:ph type="ftr" sz="quarter" idx="11"/>
          </p:nvPr>
        </p:nvSpPr>
        <p:spPr/>
        <p:txBody>
          <a:bodyPr/>
          <a:p>
            <a:endParaRPr altLang="en-US" lang="zh-CN"/>
          </a:p>
        </p:txBody>
      </p:sp>
      <p:sp>
        <p:nvSpPr>
          <p:cNvPr id="104877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3" name=""/>
        <p:cNvGrpSpPr/>
        <p:nvPr/>
      </p:nvGrpSpPr>
      <p:grpSpPr>
        <a:xfrm>
          <a:off x="0" y="0"/>
          <a:ext cx="0" cy="0"/>
          <a:chOff x="0" y="0"/>
          <a:chExt cx="0" cy="0"/>
        </a:xfrm>
      </p:grpSpPr>
      <p:sp>
        <p:nvSpPr>
          <p:cNvPr id="1048796"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97"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8"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9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00" name="文本框"/>
          <p:cNvSpPr>
            <a:spLocks noGrp="1"/>
          </p:cNvSpPr>
          <p:nvPr>
            <p:ph type="ftr" sz="quarter" idx="11"/>
          </p:nvPr>
        </p:nvSpPr>
        <p:spPr/>
        <p:txBody>
          <a:bodyPr/>
          <a:p>
            <a:endParaRPr altLang="en-US" lang="zh-CN"/>
          </a:p>
        </p:txBody>
      </p:sp>
      <p:sp>
        <p:nvSpPr>
          <p:cNvPr id="104880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6" name=""/>
        <p:cNvGrpSpPr/>
        <p:nvPr/>
      </p:nvGrpSpPr>
      <p:grpSpPr>
        <a:xfrm>
          <a:off x="0" y="0"/>
          <a:ext cx="0" cy="0"/>
          <a:chOff x="0" y="0"/>
          <a:chExt cx="0" cy="0"/>
        </a:xfrm>
      </p:grpSpPr>
      <p:sp>
        <p:nvSpPr>
          <p:cNvPr id="1048758"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59"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60"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6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2" name="文本框"/>
          <p:cNvSpPr>
            <a:spLocks noGrp="1"/>
          </p:cNvSpPr>
          <p:nvPr>
            <p:ph type="ftr" sz="quarter" idx="11"/>
          </p:nvPr>
        </p:nvSpPr>
        <p:spPr/>
        <p:txBody>
          <a:bodyPr/>
          <a:p>
            <a:endParaRPr altLang="en-US" lang="zh-CN"/>
          </a:p>
        </p:txBody>
      </p:sp>
      <p:sp>
        <p:nvSpPr>
          <p:cNvPr id="104876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587" name="文本框"/>
          <p:cNvSpPr>
            <a:spLocks noGrp="1"/>
          </p:cNvSpPr>
          <p:nvPr>
            <p:ph type="body" idx="1"/>
          </p:nvPr>
        </p:nvSpPr>
        <p:spPr>
          <a:xfrm rot="0">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rot="0">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589"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t>9/11/2024</a:t>
            </a:fld>
            <a:endParaRPr altLang="en-US" lang="zh-CN">
              <a:solidFill>
                <a:srgbClr val="898989"/>
              </a:solidFill>
              <a:latin typeface="Calibri" pitchFamily="0" charset="0"/>
              <a:ea typeface="宋体" pitchFamily="0" charset="0"/>
              <a:cs typeface="Calibri" pitchFamily="0" charset="0"/>
            </a:endParaRPr>
          </a:p>
        </p:txBody>
      </p:sp>
      <p:sp>
        <p:nvSpPr>
          <p:cNvPr id="1048590"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grpSp>
        <p:nvGrpSpPr>
          <p:cNvPr id="28" name="组合"/>
          <p:cNvGrpSpPr/>
          <p:nvPr/>
        </p:nvGrpSpPr>
        <p:grpSpPr>
          <a:xfrm>
            <a:off x="876298" y="990599"/>
            <a:ext cx="1743075" cy="1333500"/>
            <a:chOff x="876298" y="990599"/>
            <a:chExt cx="1743075" cy="1333500"/>
          </a:xfrm>
        </p:grpSpPr>
        <p:sp>
          <p:nvSpPr>
            <p:cNvPr id="104860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rot="0">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rot="0">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0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rot="0">
            <a:off x="-828675" y="19665"/>
            <a:ext cx="9982200" cy="1473835"/>
          </a:xfrm>
          <a:prstGeom prst="rect"/>
          <a:noFill/>
          <a:ln w="12700" cap="flat" cmpd="sng">
            <a:noFill/>
            <a:prstDash val="solid"/>
            <a:miter/>
          </a:ln>
        </p:spPr>
        <p:txBody>
          <a:bodyPr anchor="t" anchorCtr="0" bIns="0" lIns="0" rIns="0" tIns="16510" vert="horz" wrap="square">
            <a:prstTxWarp prst="textNoShape"/>
            <a:spAutoFit/>
          </a:bodyPr>
          <a:p>
            <a:pPr algn="ctr"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Salary and Compensation Analysis  Through Excel Data</a:t>
            </a: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 </a:t>
            </a:r>
            <a:br>
              <a:rPr altLang="en-US" baseline="0" b="1" cap="none" sz="3200" i="0" kern="0" lang="zh-CN" spc="0" strike="noStrike" u="none">
                <a:solidFill>
                  <a:srgbClr val="0F0F0F"/>
                </a:solidFill>
                <a:latin typeface="Roboto" pitchFamily="2" charset="0"/>
                <a:ea typeface="宋体" pitchFamily="0" charset="0"/>
                <a:cs typeface="Trebuchet MS" pitchFamily="0" charset="0"/>
              </a:rPr>
            </a:br>
            <a:endParaRPr altLang="en-US" baseline="0" b="0" cap="none" sz="3200" i="0" kern="0" lang="zh-CN" spc="15" strike="noStrike" u="none">
              <a:solidFill>
                <a:schemeClr val="tx1"/>
              </a:solidFill>
              <a:latin typeface="Trebuchet MS" pitchFamily="0" charset="0"/>
              <a:ea typeface="宋体" pitchFamily="0" charset="0"/>
              <a:cs typeface="Trebuchet MS" pitchFamily="0" charset="0"/>
            </a:endParaRPr>
          </a:p>
        </p:txBody>
      </p:sp>
      <p:pic>
        <p:nvPicPr>
          <p:cNvPr id="2097152"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sp>
        <p:nvSpPr>
          <p:cNvPr id="1048611"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12" name="矩形"/>
          <p:cNvSpPr/>
          <p:nvPr/>
        </p:nvSpPr>
        <p:spPr>
          <a:xfrm rot="0">
            <a:off x="2362200" y="3048000"/>
            <a:ext cx="8610600" cy="25806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STUDENT NAME:</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K</a:t>
            </a:r>
            <a:r>
              <a:rPr altLang="zh-CN" baseline="0" b="0" cap="none" sz="2400" i="0" kern="1200" lang="en-US" spc="0" strike="noStrike" u="none">
                <a:solidFill>
                  <a:schemeClr val="tx1"/>
                </a:solidFill>
                <a:latin typeface="Calibri" pitchFamily="0" charset="0"/>
                <a:ea typeface="宋体" pitchFamily="0" charset="0"/>
                <a:cs typeface="Calibri" pitchFamily="0" charset="0"/>
              </a:rPr>
              <a:t>E</a:t>
            </a:r>
            <a:r>
              <a:rPr altLang="zh-CN" baseline="0" b="0" cap="none" sz="2400" i="0" kern="1200" lang="en-US" spc="0" strike="noStrike" u="none">
                <a:solidFill>
                  <a:schemeClr val="tx1"/>
                </a:solidFill>
                <a:latin typeface="Calibri" pitchFamily="0" charset="0"/>
                <a:ea typeface="宋体" pitchFamily="0" charset="0"/>
                <a:cs typeface="Calibri" pitchFamily="0" charset="0"/>
              </a:rPr>
              <a:t>E</a:t>
            </a:r>
            <a:r>
              <a:rPr altLang="zh-CN" baseline="0" b="0" cap="none" sz="2400" i="0" kern="1200" lang="en-US" spc="0" strike="noStrike" u="none">
                <a:solidFill>
                  <a:schemeClr val="tx1"/>
                </a:solidFill>
                <a:latin typeface="Calibri" pitchFamily="0" charset="0"/>
                <a:ea typeface="宋体" pitchFamily="0" charset="0"/>
                <a:cs typeface="Calibri" pitchFamily="0" charset="0"/>
              </a:rPr>
              <a:t>R</a:t>
            </a:r>
            <a:r>
              <a:rPr altLang="zh-CN" baseline="0" b="0" cap="none" sz="2400" i="0" kern="1200" lang="en-US" spc="0" strike="noStrike" u="none">
                <a:solidFill>
                  <a:schemeClr val="tx1"/>
                </a:solidFill>
                <a:latin typeface="Calibri" pitchFamily="0" charset="0"/>
                <a:ea typeface="宋体" pitchFamily="0" charset="0"/>
                <a:cs typeface="Calibri" pitchFamily="0" charset="0"/>
              </a:rPr>
              <a:t>T</a:t>
            </a:r>
            <a:r>
              <a:rPr altLang="zh-CN" baseline="0" b="0" cap="none" sz="2400" i="0" kern="1200" lang="en-US" spc="0" strike="noStrike" u="none">
                <a:solidFill>
                  <a:schemeClr val="tx1"/>
                </a:solidFill>
                <a:latin typeface="Calibri" pitchFamily="0" charset="0"/>
                <a:ea typeface="宋体" pitchFamily="0" charset="0"/>
                <a:cs typeface="Calibri" pitchFamily="0" charset="0"/>
              </a:rPr>
              <a:t>H</a:t>
            </a:r>
            <a:r>
              <a:rPr altLang="zh-CN" baseline="0" b="0" cap="none" sz="2400" i="0" kern="1200" lang="en-US" spc="0" strike="noStrike" u="none">
                <a:solidFill>
                  <a:schemeClr val="tx1"/>
                </a:solidFill>
                <a:latin typeface="Calibri" pitchFamily="0" charset="0"/>
                <a:ea typeface="宋体" pitchFamily="0" charset="0"/>
                <a:cs typeface="Calibri" pitchFamily="0" charset="0"/>
              </a:rPr>
              <a:t>I</a:t>
            </a:r>
            <a:r>
              <a:rPr altLang="zh-CN" baseline="0" b="0" cap="none" sz="2400" i="0" kern="1200" lang="en-US" spc="0" strike="noStrike" u="none">
                <a:solidFill>
                  <a:schemeClr val="tx1"/>
                </a:solidFill>
                <a:latin typeface="Calibri" pitchFamily="0" charset="0"/>
                <a:ea typeface="宋体" pitchFamily="0" charset="0"/>
                <a:cs typeface="Calibri" pitchFamily="0" charset="0"/>
              </a:rPr>
              <a:t>K</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M</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REGISTER NO:31220</a:t>
            </a:r>
            <a:r>
              <a:rPr altLang="zh-CN" baseline="0" b="0" cap="none" sz="2400" i="0" kern="1200" lang="en-US" spc="0" strike="noStrike" u="none">
                <a:solidFill>
                  <a:schemeClr val="tx1"/>
                </a:solidFill>
                <a:latin typeface="Calibri" pitchFamily="0" charset="0"/>
                <a:ea typeface="宋体" pitchFamily="0" charset="0"/>
                <a:cs typeface="Calibri" pitchFamily="0" charset="0"/>
              </a:rPr>
              <a:t>39</a:t>
            </a:r>
            <a:r>
              <a:rPr altLang="zh-CN" baseline="0" b="0" cap="none" sz="2400" i="0" kern="1200" lang="en-US" spc="0" strike="noStrike" u="none">
                <a:solidFill>
                  <a:schemeClr val="tx1"/>
                </a:solidFill>
                <a:latin typeface="Calibri" pitchFamily="0" charset="0"/>
                <a:ea typeface="宋体" pitchFamily="0" charset="0"/>
                <a:cs typeface="Calibri" pitchFamily="0" charset="0"/>
              </a:rPr>
              <a:t>7</a:t>
            </a:r>
            <a:r>
              <a:rPr altLang="zh-CN" baseline="0" b="0" cap="none" sz="2400" i="0" kern="1200" lang="en-US" spc="0" strike="noStrike" u="none">
                <a:solidFill>
                  <a:schemeClr val="tx1"/>
                </a:solidFill>
                <a:latin typeface="Calibri" pitchFamily="0" charset="0"/>
                <a:ea typeface="宋体" pitchFamily="0" charset="0"/>
                <a:cs typeface="Calibri" pitchFamily="0" charset="0"/>
              </a:rPr>
              <a:t>0</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a:t>
            </a:r>
            <a:r>
              <a:rPr altLang="zh-CN" baseline="0" b="0" cap="none" sz="2400" i="0" kern="1200" lang="en-US" spc="0" strike="noStrike" u="none">
                <a:solidFill>
                  <a:schemeClr val="tx1"/>
                </a:solidFill>
                <a:latin typeface="Calibri" pitchFamily="0" charset="0"/>
                <a:ea typeface="宋体" pitchFamily="0" charset="0"/>
                <a:cs typeface="Calibri" pitchFamily="0" charset="0"/>
              </a:rPr>
              <a:t>0177240B50C49D4BBD148B452B113EA9)</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DEPARTMENT:COMMERCE </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COLLEGE:ANNAI THERSA ARTS AND SCIENCE COLLEGE THIRUKAZHUKUNDRAM </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4" name=""/>
        <p:cNvGrpSpPr/>
        <p:nvPr/>
      </p:nvGrpSpPr>
      <p:grpSpPr>
        <a:xfrm>
          <a:off x="0" y="0"/>
          <a:ext cx="0" cy="0"/>
          <a:chOff x="0" y="0"/>
          <a:chExt cx="0" cy="0"/>
        </a:xfrm>
      </p:grpSpPr>
      <p:sp>
        <p:nvSpPr>
          <p:cNvPr id="104872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24"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10</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5" name="矩形"/>
          <p:cNvSpPr/>
          <p:nvPr/>
        </p:nvSpPr>
        <p:spPr>
          <a:xfrm rot="0">
            <a:off x="739774" y="291147"/>
            <a:ext cx="3303904" cy="7372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M</a:t>
            </a:r>
            <a:r>
              <a:rPr altLang="zh-CN" baseline="0" b="1" cap="none" sz="4800" i="0" kern="1200" lang="en-US" spc="0" strike="noStrike" u="none">
                <a:solidFill>
                  <a:schemeClr val="tx1"/>
                </a:solidFill>
                <a:latin typeface="Trebuchet MS" pitchFamily="0" charset="0"/>
                <a:ea typeface="宋体" pitchFamily="0" charset="0"/>
                <a:cs typeface="Trebuchet MS" pitchFamily="0" charset="0"/>
              </a:rPr>
              <a:t>O</a:t>
            </a: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D</a:t>
            </a:r>
            <a:r>
              <a:rPr altLang="zh-CN" baseline="0" b="1" cap="none" sz="4800" i="0" kern="120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LL</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I</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N</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G</a:t>
            </a:r>
            <a:endParaRPr altLang="en-US" baseline="0" b="0" cap="none" sz="48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6" name="曲线"/>
          <p:cNvSpPr/>
          <p:nvPr/>
        </p:nvSpPr>
        <p:spPr>
          <a:xfrm rot="0">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7" name="矩形"/>
          <p:cNvSpPr/>
          <p:nvPr/>
        </p:nvSpPr>
        <p:spPr>
          <a:xfrm rot="0">
            <a:off x="739774" y="1242340"/>
            <a:ext cx="8696325" cy="4892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1.Data Preparation:    </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Arial" pitchFamily="34" charset="0"/>
              <a:buChar char="•"/>
            </a:pPr>
            <a:r>
              <a:rPr altLang="zh-CN" baseline="0" b="0" cap="none" sz="1800" i="0" kern="1200" lang="en-US" spc="0" strike="noStrike" u="none">
                <a:solidFill>
                  <a:schemeClr val="tx1"/>
                </a:solidFill>
                <a:latin typeface="Calibri" pitchFamily="0" charset="0"/>
                <a:ea typeface="宋体" pitchFamily="0" charset="0"/>
                <a:cs typeface="Calibri" pitchFamily="0" charset="0"/>
              </a:rPr>
              <a:t>Clean and pre process data    </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Arial" pitchFamily="34" charset="0"/>
              <a:buChar char="•"/>
            </a:pPr>
            <a:r>
              <a:rPr altLang="zh-CN" baseline="0" b="0" cap="none" sz="1800" i="0" kern="1200" lang="en-US" spc="0" strike="noStrike" u="none">
                <a:solidFill>
                  <a:schemeClr val="tx1"/>
                </a:solidFill>
                <a:latin typeface="Calibri" pitchFamily="0" charset="0"/>
                <a:ea typeface="宋体" pitchFamily="0" charset="0"/>
                <a:cs typeface="Calibri" pitchFamily="0" charset="0"/>
              </a:rPr>
              <a:t>Handle missing values and outliers    </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Arial" pitchFamily="34" charset="0"/>
              <a:buChar char="•"/>
            </a:pPr>
            <a:r>
              <a:rPr altLang="zh-CN" baseline="0" b="0" cap="none" sz="1800" i="0" kern="1200" lang="en-US" spc="0" strike="noStrike" u="none">
                <a:solidFill>
                  <a:schemeClr val="tx1"/>
                </a:solidFill>
                <a:latin typeface="Calibri" pitchFamily="0" charset="0"/>
                <a:ea typeface="宋体" pitchFamily="0" charset="0"/>
                <a:cs typeface="Calibri" pitchFamily="0" charset="0"/>
              </a:rPr>
              <a:t>Transform data into suitable format for analysis</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2. Descriptive Analytics:    </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Arial" pitchFamily="34" charset="0"/>
              <a:buChar char="•"/>
            </a:pPr>
            <a:r>
              <a:rPr altLang="zh-CN" baseline="0" b="0" cap="none" sz="1800" i="0" kern="1200" lang="en-US" spc="0" strike="noStrike" u="none">
                <a:solidFill>
                  <a:schemeClr val="tx1"/>
                </a:solidFill>
                <a:latin typeface="Calibri" pitchFamily="0" charset="0"/>
                <a:ea typeface="宋体" pitchFamily="0" charset="0"/>
                <a:cs typeface="Calibri" pitchFamily="0" charset="0"/>
              </a:rPr>
              <a:t>Calculate summary statistics (mean, median, </a:t>
            </a:r>
            <a:r>
              <a:rPr altLang="zh-CN" baseline="0" b="0" cap="none" sz="1800" i="0" kern="1200" lang="en-US" spc="0" strike="noStrike" u="none">
                <a:solidFill>
                  <a:schemeClr val="tx1"/>
                </a:solidFill>
                <a:latin typeface="Calibri" pitchFamily="0" charset="0"/>
                <a:ea typeface="宋体" pitchFamily="0" charset="0"/>
                <a:cs typeface="Calibri" pitchFamily="0" charset="0"/>
              </a:rPr>
              <a:t>std</a:t>
            </a:r>
            <a:r>
              <a:rPr altLang="zh-CN" baseline="0" b="0" cap="none" sz="1800" i="0" kern="1200" lang="en-US" spc="0" strike="noStrike" u="none">
                <a:solidFill>
                  <a:schemeClr val="tx1"/>
                </a:solidFill>
                <a:latin typeface="Calibri" pitchFamily="0" charset="0"/>
                <a:ea typeface="宋体" pitchFamily="0" charset="0"/>
                <a:cs typeface="Calibri" pitchFamily="0" charset="0"/>
              </a:rPr>
              <a:t> dev) for salary and compensation data   </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Arial" pitchFamily="34" charset="0"/>
              <a:buChar char="•"/>
            </a:pPr>
            <a:r>
              <a:rPr altLang="zh-CN" baseline="0" b="0" cap="none" sz="1800" i="0" kern="1200" lang="en-US" spc="0" strike="noStrike" u="none">
                <a:solidFill>
                  <a:schemeClr val="tx1"/>
                </a:solidFill>
                <a:latin typeface="Calibri" pitchFamily="0" charset="0"/>
                <a:ea typeface="宋体" pitchFamily="0" charset="0"/>
                <a:cs typeface="Calibri" pitchFamily="0" charset="0"/>
              </a:rPr>
              <a:t> Create data visualizations (histograms, box plots, scatter plots) to understand distribution and relationships</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3. Inferential Analytics:    </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Arial" pitchFamily="34" charset="0"/>
              <a:buChar char="•"/>
            </a:pPr>
            <a:r>
              <a:rPr altLang="zh-CN" baseline="0" b="0" cap="none" sz="1800" i="0" kern="1200" lang="en-US" spc="0" strike="noStrike" u="none">
                <a:solidFill>
                  <a:schemeClr val="tx1"/>
                </a:solidFill>
                <a:latin typeface="Calibri" pitchFamily="0" charset="0"/>
                <a:ea typeface="宋体" pitchFamily="0" charset="0"/>
                <a:cs typeface="Calibri" pitchFamily="0" charset="0"/>
              </a:rPr>
              <a:t>Conduct regression analysis to identify factors influencing salary and compensation    </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Arial" pitchFamily="34" charset="0"/>
              <a:buChar char="•"/>
            </a:pPr>
            <a:r>
              <a:rPr altLang="zh-CN" baseline="0" b="0" cap="none" sz="1800" i="0" kern="1200" lang="en-US" spc="0" strike="noStrike" u="none">
                <a:solidFill>
                  <a:schemeClr val="tx1"/>
                </a:solidFill>
                <a:latin typeface="Calibri" pitchFamily="0" charset="0"/>
                <a:ea typeface="宋体" pitchFamily="0" charset="0"/>
                <a:cs typeface="Calibri" pitchFamily="0" charset="0"/>
              </a:rPr>
              <a:t>Perform hypothesis testing to determine significance of relationships</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4. Predictive Analytics:  </a:t>
            </a:r>
            <a:r>
              <a:rPr altLang="zh-CN" baseline="0" b="0" cap="none" sz="1800" i="0" kern="1200" lang="en-US" spc="0" strike="noStrike" u="none">
                <a:solidFill>
                  <a:schemeClr val="tx1"/>
                </a:solidFill>
                <a:latin typeface="Calibri" pitchFamily="0" charset="0"/>
                <a:ea typeface="宋体" pitchFamily="0" charset="0"/>
                <a:cs typeface="Calibri" pitchFamily="0" charset="0"/>
              </a:rPr>
              <a:t>  </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Arial" pitchFamily="34" charset="0"/>
              <a:buChar char="•"/>
            </a:pPr>
            <a:r>
              <a:rPr altLang="zh-CN" baseline="0" b="0" cap="none" sz="1800" i="0" kern="1200" lang="en-US" spc="0" strike="noStrike" u="none">
                <a:solidFill>
                  <a:schemeClr val="tx1"/>
                </a:solidFill>
                <a:latin typeface="Calibri" pitchFamily="0" charset="0"/>
                <a:ea typeface="宋体" pitchFamily="0" charset="0"/>
                <a:cs typeface="Calibri" pitchFamily="0" charset="0"/>
              </a:rPr>
              <a:t>Develop predictive models (e.g., linear regression, decision trees) to forecast future salary and compensation trends    </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Arial" pitchFamily="34" charset="0"/>
              <a:buChar char="•"/>
            </a:pPr>
            <a:r>
              <a:rPr altLang="zh-CN" baseline="0" b="0" cap="none" sz="1800" i="0" kern="1200" lang="en-US" spc="0" strike="noStrike" u="none">
                <a:solidFill>
                  <a:schemeClr val="tx1"/>
                </a:solidFill>
                <a:latin typeface="Calibri" pitchFamily="0" charset="0"/>
                <a:ea typeface="宋体" pitchFamily="0" charset="0"/>
                <a:cs typeface="Calibri" pitchFamily="0" charset="0"/>
              </a:rPr>
              <a:t>Evaluate model performance using metrics (e.g., RMSE, MAE) </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5.Prescriptive Analytics:    </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Arial" pitchFamily="34" charset="0"/>
              <a:buChar char="•"/>
            </a:pPr>
            <a:r>
              <a:rPr altLang="zh-CN" baseline="0" b="0" cap="none" sz="1800" i="0" kern="1200" lang="en-US" spc="0" strike="noStrike" u="none">
                <a:solidFill>
                  <a:schemeClr val="tx1"/>
                </a:solidFill>
                <a:latin typeface="Calibri" pitchFamily="0" charset="0"/>
                <a:ea typeface="宋体" pitchFamily="0" charset="0"/>
                <a:cs typeface="Calibri" pitchFamily="0" charset="0"/>
              </a:rPr>
              <a:t>Develop optimization models to identify optimal salary and compensation structures    </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Arial" pitchFamily="34" charset="0"/>
              <a:buChar char="•"/>
            </a:pPr>
            <a:r>
              <a:rPr altLang="zh-CN" baseline="0" b="0" cap="none" sz="1800" i="0" kern="1200" lang="en-US" spc="0" strike="noStrike" u="none">
                <a:solidFill>
                  <a:schemeClr val="tx1"/>
                </a:solidFill>
                <a:latin typeface="Calibri" pitchFamily="0" charset="0"/>
                <a:ea typeface="宋体" pitchFamily="0" charset="0"/>
                <a:cs typeface="Calibri" pitchFamily="0" charset="0"/>
              </a:rPr>
              <a:t>Use scenario planning to evaluate impact of different compensation strategies</a:t>
            </a: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7" name=""/>
        <p:cNvGrpSpPr/>
        <p:nvPr/>
      </p:nvGrpSpPr>
      <p:grpSpPr>
        <a:xfrm>
          <a:off x="0" y="0"/>
          <a:ext cx="0" cy="0"/>
          <a:chOff x="0" y="0"/>
          <a:chExt cx="0" cy="0"/>
        </a:xfrm>
      </p:grpSpPr>
      <p:sp>
        <p:nvSpPr>
          <p:cNvPr id="1048731" name="曲线"/>
          <p:cNvSpPr/>
          <p:nvPr/>
        </p:nvSpPr>
        <p:spPr>
          <a:xfrm rot="0">
            <a:off x="11277218" y="5095458"/>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32" name="曲线"/>
          <p:cNvSpPr/>
          <p:nvPr/>
        </p:nvSpPr>
        <p:spPr>
          <a:xfrm rot="0">
            <a:off x="10515600" y="877540"/>
            <a:ext cx="314324" cy="323849"/>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33" name="曲线"/>
          <p:cNvSpPr/>
          <p:nvPr/>
        </p:nvSpPr>
        <p:spPr>
          <a:xfrm rot="0">
            <a:off x="11415330" y="5832022"/>
            <a:ext cx="180974"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34" name="文本框"/>
          <p:cNvSpPr>
            <a:spLocks noGrp="1"/>
          </p:cNvSpPr>
          <p:nvPr>
            <p:ph type="title"/>
          </p:nvPr>
        </p:nvSpPr>
        <p:spPr>
          <a:xfrm rot="0">
            <a:off x="755332" y="385444"/>
            <a:ext cx="2437130" cy="7372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4800" i="0" kern="0" lang="en-US" spc="-40"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S</a:t>
            </a:r>
            <a:r>
              <a:rPr altLang="zh-CN" baseline="0" b="1" cap="none" sz="4800" i="0" kern="0" lang="en-US" spc="-30" strike="noStrike" u="none">
                <a:solidFill>
                  <a:schemeClr val="tx1"/>
                </a:solidFill>
                <a:latin typeface="Trebuchet MS" pitchFamily="0" charset="0"/>
                <a:ea typeface="宋体" pitchFamily="0" charset="0"/>
                <a:cs typeface="Trebuchet MS" pitchFamily="0" charset="0"/>
              </a:rPr>
              <a:t>U</a:t>
            </a:r>
            <a:r>
              <a:rPr altLang="zh-CN" baseline="0" b="1" cap="none" sz="4800" i="0" kern="0" lang="en-US" spc="-405" strike="noStrike" u="none">
                <a:solidFill>
                  <a:schemeClr val="tx1"/>
                </a:solidFill>
                <a:latin typeface="Trebuchet MS" pitchFamily="0" charset="0"/>
                <a:ea typeface="宋体" pitchFamily="0" charset="0"/>
                <a:cs typeface="Trebuchet MS" pitchFamily="0" charset="0"/>
              </a:rPr>
              <a:t>L</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TS</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35"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11</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pic>
        <p:nvPicPr>
          <p:cNvPr id="2097168" name="图片"/>
          <p:cNvPicPr>
            <a:picLocks noChangeAspect="1"/>
          </p:cNvPicPr>
          <p:nvPr/>
        </p:nvPicPr>
        <p:blipFill>
          <a:blip xmlns:r="http://schemas.openxmlformats.org/officeDocument/2006/relationships" r:embed="rId2" cstate="print"/>
          <a:stretch>
            <a:fillRect/>
          </a:stretch>
        </p:blipFill>
        <p:spPr>
          <a:xfrm rot="0">
            <a:off x="1124620" y="1415668"/>
            <a:ext cx="7485980" cy="4136989"/>
          </a:xfrm>
          <a:prstGeom prst="rect"/>
          <a:noFill/>
          <a:ln w="12700" cap="flat" cmpd="sng">
            <a:noFill/>
            <a:prstDash val="solid"/>
            <a:miter/>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0" name=""/>
        <p:cNvGrpSpPr/>
        <p:nvPr/>
      </p:nvGrpSpPr>
      <p:grpSpPr>
        <a:xfrm>
          <a:off x="0" y="0"/>
          <a:ext cx="0" cy="0"/>
          <a:chOff x="0" y="0"/>
          <a:chExt cx="0" cy="0"/>
        </a:xfrm>
      </p:grpSpPr>
      <p:sp>
        <p:nvSpPr>
          <p:cNvPr id="1048739"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imes New Roman" pitchFamily="18" charset="0"/>
                <a:ea typeface="宋体" pitchFamily="0" charset="0"/>
                <a:cs typeface="Times New Roman" pitchFamily="18" charset="0"/>
              </a:rPr>
              <a:t>conclusion</a:t>
            </a:r>
            <a:endParaRPr altLang="en-US" baseline="0" b="1" cap="none" sz="4800" i="0" kern="0" lang="zh-CN" spc="0" strike="noStrike" u="none">
              <a:solidFill>
                <a:schemeClr val="tx1"/>
              </a:solidFill>
              <a:latin typeface="Times New Roman" pitchFamily="18" charset="0"/>
              <a:ea typeface="宋体" pitchFamily="0" charset="0"/>
              <a:cs typeface="Times New Roman" pitchFamily="18" charset="0"/>
            </a:endParaRPr>
          </a:p>
        </p:txBody>
      </p:sp>
      <p:sp>
        <p:nvSpPr>
          <p:cNvPr id="1048740" name="矩形"/>
          <p:cNvSpPr/>
          <p:nvPr/>
        </p:nvSpPr>
        <p:spPr>
          <a:xfrm rot="0">
            <a:off x="1219200" y="1371600"/>
            <a:ext cx="7086600" cy="32918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In conclusion, the salary and compensation analysis through Excel data modelling has provided valuable insights into the company's compensation structure, identifying areas of internal pay disparities, market competitiveness issues, and opportunities for optimization. The predictive modelling and optimization analysis have informed strategic recommendations to adjust salaries, benefits, and perks, enhancing internal equity and market competitiveness. By implementing these recommendations, the company can improve employee satisfaction, retention, and recruitment, ultimately driving business success. The analysis demonstrates the power of data-driven decision-making in compensation management, highlighting the importance of ongoing monitoring and evaluation to ensure alignment with business objectives. By embracing data analytics and modelling, organizations can unlock the full potential of their compensation data, making informed decisions that drive talent management and business outcomes.</a:t>
            </a: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4" name=""/>
        <p:cNvGrpSpPr/>
        <p:nvPr/>
      </p:nvGrpSpPr>
      <p:grpSpPr>
        <a:xfrm>
          <a:off x="0" y="0"/>
          <a:ext cx="0" cy="0"/>
          <a:chOff x="0" y="0"/>
          <a:chExt cx="0" cy="0"/>
        </a:xfrm>
      </p:grpSpPr>
      <p:sp>
        <p:nvSpPr>
          <p:cNvPr id="1048630" name="曲线"/>
          <p:cNvSpPr/>
          <p:nvPr/>
        </p:nvSpPr>
        <p:spPr>
          <a:xfrm rot="0">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35" name="组合"/>
          <p:cNvGrpSpPr/>
          <p:nvPr/>
        </p:nvGrpSpPr>
        <p:grpSpPr>
          <a:xfrm>
            <a:off x="7448612" y="0"/>
            <a:ext cx="4743795" cy="6858466"/>
            <a:chOff x="7448612" y="0"/>
            <a:chExt cx="4743795" cy="6858466"/>
          </a:xfrm>
        </p:grpSpPr>
        <p:sp>
          <p:nvSpPr>
            <p:cNvPr id="104863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3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3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3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3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3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3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4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4" name="文本框"/>
          <p:cNvSpPr>
            <a:spLocks noGrp="1"/>
          </p:cNvSpPr>
          <p:nvPr>
            <p:ph type="title"/>
          </p:nvPr>
        </p:nvSpPr>
        <p:spPr>
          <a:xfrm rot="0">
            <a:off x="739774" y="829626"/>
            <a:ext cx="390969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5" strike="noStrike" u="none">
                <a:solidFill>
                  <a:schemeClr val="tx1"/>
                </a:solidFill>
                <a:latin typeface="Trebuchet MS" pitchFamily="0" charset="0"/>
                <a:ea typeface="宋体" pitchFamily="0" charset="0"/>
                <a:cs typeface="Trebuchet MS" pitchFamily="0" charset="0"/>
              </a:rPr>
              <a:t>TITLE</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36"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grpSp>
      <p:sp>
        <p:nvSpPr>
          <p:cNvPr id="104864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46" name="矩形"/>
          <p:cNvSpPr/>
          <p:nvPr/>
        </p:nvSpPr>
        <p:spPr>
          <a:xfrm rot="0">
            <a:off x="1217522" y="2123271"/>
            <a:ext cx="8593228" cy="14249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Salary and Compensation Analysis Through Excel Data</a:t>
            </a:r>
            <a:endParaRPr altLang="en-US" baseline="0" b="0" cap="none" sz="2800" i="0" kern="1200" lang="zh-CN" spc="0" strike="noStrike" u="none">
              <a:solidFill>
                <a:srgbClr val="7030A0"/>
              </a:solidFill>
              <a:latin typeface="Times New Roman" pitchFamily="18" charset="0"/>
              <a:ea typeface="宋体" pitchFamily="0"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9" name=""/>
        <p:cNvGrpSpPr/>
        <p:nvPr/>
      </p:nvGrpSpPr>
      <p:grpSpPr>
        <a:xfrm>
          <a:off x="0" y="0"/>
          <a:ext cx="0" cy="0"/>
          <a:chOff x="0" y="0"/>
          <a:chExt cx="0" cy="0"/>
        </a:xfrm>
      </p:grpSpPr>
      <p:sp>
        <p:nvSpPr>
          <p:cNvPr id="1048650"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40" name="组合"/>
          <p:cNvGrpSpPr/>
          <p:nvPr/>
        </p:nvGrpSpPr>
        <p:grpSpPr>
          <a:xfrm>
            <a:off x="7448612" y="0"/>
            <a:ext cx="4743795" cy="6858466"/>
            <a:chOff x="7448612" y="0"/>
            <a:chExt cx="4743795" cy="6858466"/>
          </a:xfrm>
        </p:grpSpPr>
        <p:sp>
          <p:nvSpPr>
            <p:cNvPr id="104865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5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5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5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5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5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5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5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6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61"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2"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63"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rot="0">
            <a:off x="10687050" y="6134100"/>
            <a:ext cx="247649" cy="247650"/>
          </a:xfrm>
          <a:prstGeom prst="rect"/>
          <a:noFill/>
          <a:ln w="12700" cap="flat" cmpd="sng">
            <a:noFill/>
            <a:prstDash val="solid"/>
            <a:miter/>
          </a:ln>
        </p:spPr>
      </p:pic>
      <p:grpSp>
        <p:nvGrpSpPr>
          <p:cNvPr id="41" name="组合"/>
          <p:cNvGrpSpPr/>
          <p:nvPr/>
        </p:nvGrpSpPr>
        <p:grpSpPr>
          <a:xfrm>
            <a:off x="47625" y="3819523"/>
            <a:ext cx="4124324" cy="3009897"/>
            <a:chOff x="47625" y="3819523"/>
            <a:chExt cx="4124324" cy="3009897"/>
          </a:xfrm>
        </p:grpSpPr>
        <p:pic>
          <p:nvPicPr>
            <p:cNvPr id="2097156"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rot="0">
              <a:off x="47625" y="3819523"/>
              <a:ext cx="1733550" cy="3009897"/>
            </a:xfrm>
            <a:prstGeom prst="rect"/>
            <a:noFill/>
            <a:ln w="12700" cap="flat" cmpd="sng">
              <a:noFill/>
              <a:prstDash val="solid"/>
              <a:miter/>
            </a:ln>
          </p:spPr>
        </p:pic>
      </p:grpSp>
      <p:sp>
        <p:nvSpPr>
          <p:cNvPr id="1048664" name="文本框"/>
          <p:cNvSpPr>
            <a:spLocks noGrp="1"/>
          </p:cNvSpPr>
          <p:nvPr>
            <p:ph type="title"/>
          </p:nvPr>
        </p:nvSpPr>
        <p:spPr>
          <a:xfrm rot="0">
            <a:off x="739774" y="445387"/>
            <a:ext cx="2357120" cy="7372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pitchFamily="0" charset="0"/>
                <a:ea typeface="宋体" pitchFamily="0" charset="0"/>
                <a:cs typeface="Trebuchet MS" pitchFamily="0" charset="0"/>
              </a:rPr>
              <a:t>A</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6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66" name="矩形"/>
          <p:cNvSpPr/>
          <p:nvPr/>
        </p:nvSpPr>
        <p:spPr>
          <a:xfrm rot="0">
            <a:off x="2509806" y="1041533"/>
            <a:ext cx="5029200" cy="4282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Problem Statement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Project Overview</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End Users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Our Solution and Proposition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Dataset Description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Modelling Approach</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Results and </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Discussion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Conclusion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4" name=""/>
        <p:cNvGrpSpPr/>
        <p:nvPr/>
      </p:nvGrpSpPr>
      <p:grpSpPr>
        <a:xfrm>
          <a:off x="0" y="0"/>
          <a:ext cx="0" cy="0"/>
          <a:chOff x="0" y="0"/>
          <a:chExt cx="0" cy="0"/>
        </a:xfrm>
      </p:grpSpPr>
      <p:grpSp>
        <p:nvGrpSpPr>
          <p:cNvPr id="45" name="组合"/>
          <p:cNvGrpSpPr/>
          <p:nvPr/>
        </p:nvGrpSpPr>
        <p:grpSpPr>
          <a:xfrm>
            <a:off x="7991475" y="2933700"/>
            <a:ext cx="2762249" cy="3257550"/>
            <a:chOff x="7991475" y="2933700"/>
            <a:chExt cx="2762249" cy="3257550"/>
          </a:xfrm>
        </p:grpSpPr>
        <p:sp>
          <p:nvSpPr>
            <p:cNvPr id="104867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rot="0">
              <a:off x="7991475" y="2933700"/>
              <a:ext cx="2762249" cy="3257550"/>
            </a:xfrm>
            <a:prstGeom prst="rect"/>
            <a:noFill/>
            <a:ln w="12700" cap="flat" cmpd="sng">
              <a:noFill/>
              <a:prstDash val="solid"/>
              <a:miter/>
            </a:ln>
          </p:spPr>
        </p:pic>
      </p:grpSp>
      <p:sp>
        <p:nvSpPr>
          <p:cNvPr id="1048672" name="曲线"/>
          <p:cNvSpPr/>
          <p:nvPr/>
        </p:nvSpPr>
        <p:spPr>
          <a:xfrm rot="0">
            <a:off x="10287000" y="752219"/>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3" name="文本框"/>
          <p:cNvSpPr>
            <a:spLocks noGrp="1"/>
          </p:cNvSpPr>
          <p:nvPr>
            <p:ph type="title"/>
          </p:nvPr>
        </p:nvSpPr>
        <p:spPr>
          <a:xfrm rot="0">
            <a:off x="834071" y="575055"/>
            <a:ext cx="5636895" cy="6642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P</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ROB</a:t>
            </a:r>
            <a:r>
              <a:rPr altLang="zh-CN" baseline="0" b="1" cap="none" sz="4250" i="0" kern="0" lang="en-US" spc="55" strike="noStrike" u="none">
                <a:solidFill>
                  <a:schemeClr val="tx1"/>
                </a:solidFill>
                <a:latin typeface="Trebuchet MS" pitchFamily="0" charset="0"/>
                <a:ea typeface="宋体" pitchFamily="0" charset="0"/>
                <a:cs typeface="Trebuchet MS" pitchFamily="0" charset="0"/>
              </a:rPr>
              <a:t>L</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a:t>
            </a: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4250" i="0" kern="0" lang="en-US" spc="-370"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375" strike="noStrike" u="none">
                <a:solidFill>
                  <a:schemeClr val="tx1"/>
                </a:solidFill>
                <a:latin typeface="Trebuchet MS" pitchFamily="0" charset="0"/>
                <a:ea typeface="宋体" pitchFamily="0" charset="0"/>
                <a:cs typeface="Trebuchet MS" pitchFamily="0" charset="0"/>
              </a:rPr>
              <a:t>A</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ME</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NT</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59"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74"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75" name="矩形"/>
          <p:cNvSpPr/>
          <p:nvPr/>
        </p:nvSpPr>
        <p:spPr>
          <a:xfrm rot="0">
            <a:off x="990600" y="1676400"/>
            <a:ext cx="6710682" cy="3825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Our organization is facing challenges in managing its salary and compensation structure, leading to internal pay disparities, market competitiveness issues, and inefficient talent management. With a growing workforce and increasing competition for top talent, we need to ensure that our compensation practices are fair, equitable, and aligned with industry standards. However, our current processes are manual, time-consuming, and lack data-driven insights, making it difficult to identify areas for improvement and inform strategic decisions. We require a comprehensive salary and compensation analysis through Excel data to analysis our current compensation structure, identify areas for improvement, and develop data-driven recommendations to optimize our compensation strategy, ensuring internal equity, market competitiveness, and alignment with business objectives.</a:t>
            </a: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8" name=""/>
        <p:cNvGrpSpPr/>
        <p:nvPr/>
      </p:nvGrpSpPr>
      <p:grpSpPr>
        <a:xfrm>
          <a:off x="0" y="0"/>
          <a:ext cx="0" cy="0"/>
          <a:chOff x="0" y="0"/>
          <a:chExt cx="0" cy="0"/>
        </a:xfrm>
      </p:grpSpPr>
      <p:grpSp>
        <p:nvGrpSpPr>
          <p:cNvPr id="49" name="组合"/>
          <p:cNvGrpSpPr/>
          <p:nvPr/>
        </p:nvGrpSpPr>
        <p:grpSpPr>
          <a:xfrm>
            <a:off x="8658225" y="2647950"/>
            <a:ext cx="3533775" cy="3810000"/>
            <a:chOff x="8658225" y="2647950"/>
            <a:chExt cx="3533775" cy="3810000"/>
          </a:xfrm>
        </p:grpSpPr>
        <p:sp>
          <p:nvSpPr>
            <p:cNvPr id="1048679"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rot="0">
              <a:off x="8658225" y="2647950"/>
              <a:ext cx="3533775" cy="3810000"/>
            </a:xfrm>
            <a:prstGeom prst="rect"/>
            <a:noFill/>
            <a:ln w="12700" cap="flat" cmpd="sng">
              <a:noFill/>
              <a:prstDash val="solid"/>
              <a:miter/>
            </a:ln>
          </p:spPr>
        </p:pic>
      </p:grpSp>
      <p:sp>
        <p:nvSpPr>
          <p:cNvPr id="1048681" name="曲线"/>
          <p:cNvSpPr/>
          <p:nvPr/>
        </p:nvSpPr>
        <p:spPr>
          <a:xfrm rot="0">
            <a:off x="10363199" y="1006792"/>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2" name="文本框"/>
          <p:cNvSpPr>
            <a:spLocks noGrp="1"/>
          </p:cNvSpPr>
          <p:nvPr>
            <p:ph type="title"/>
          </p:nvPr>
        </p:nvSpPr>
        <p:spPr>
          <a:xfrm rot="0">
            <a:off x="739774" y="829626"/>
            <a:ext cx="5263514"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OVERVIEW</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1"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83"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5</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84" name="矩形"/>
          <p:cNvSpPr/>
          <p:nvPr/>
        </p:nvSpPr>
        <p:spPr>
          <a:xfrm rot="0">
            <a:off x="852679" y="1498070"/>
            <a:ext cx="7077075" cy="5425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rgbClr val="0D0D0D"/>
                </a:solidFill>
                <a:latin typeface="Times New Roman" pitchFamily="18" charset="0"/>
                <a:ea typeface="宋体" pitchFamily="0" charset="0"/>
                <a:cs typeface="Times New Roman" pitchFamily="18" charset="0"/>
              </a:rPr>
              <a:t>Project Objective:</a:t>
            </a:r>
            <a:endParaRPr altLang="zh-CN" baseline="0" b="1" cap="none" sz="1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Font typeface="Arial" pitchFamily="34" charset="0"/>
              <a:buChar char="•"/>
            </a:pPr>
            <a:r>
              <a:rPr altLang="zh-CN" baseline="0" b="0" cap="none" sz="1800" i="0" kern="1200" lang="en-US" spc="0" strike="noStrike" u="none">
                <a:solidFill>
                  <a:srgbClr val="0D0D0D"/>
                </a:solidFill>
                <a:latin typeface="Times New Roman" pitchFamily="18" charset="0"/>
                <a:ea typeface="宋体" pitchFamily="0" charset="0"/>
                <a:cs typeface="Times New Roman" pitchFamily="18" charset="0"/>
              </a:rPr>
              <a:t>- Develop a comprehensive Excel data model to analyze and optimize salary and compensation structures</a:t>
            </a:r>
            <a:endParaRPr altLang="zh-CN" baseline="0" b="0" cap="none" sz="1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Font typeface="Arial" pitchFamily="34" charset="0"/>
              <a:buChar char="•"/>
            </a:pPr>
            <a:r>
              <a:rPr altLang="zh-CN" baseline="0" b="0" cap="none" sz="1800" i="0" kern="1200" lang="en-US" spc="0" strike="noStrike" u="none">
                <a:solidFill>
                  <a:srgbClr val="0D0D0D"/>
                </a:solidFill>
                <a:latin typeface="Times New Roman" pitchFamily="18" charset="0"/>
                <a:ea typeface="宋体" pitchFamily="0" charset="0"/>
                <a:cs typeface="Times New Roman" pitchFamily="18" charset="0"/>
              </a:rPr>
              <a:t>- Ensure internal equity, market competitiveness, and budget alignment</a:t>
            </a:r>
            <a:endParaRPr altLang="zh-CN" baseline="0" b="0" cap="none" sz="1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Font typeface="Arial" pitchFamily="34" charset="0"/>
              <a:buChar char="•"/>
            </a:pPr>
            <a:r>
              <a:rPr altLang="zh-CN" baseline="0" b="0" cap="none" sz="1800" i="0" kern="1200" lang="en-US" spc="0" strike="noStrike" u="none">
                <a:solidFill>
                  <a:srgbClr val="0D0D0D"/>
                </a:solidFill>
                <a:latin typeface="Times New Roman" pitchFamily="18" charset="0"/>
                <a:ea typeface="宋体" pitchFamily="0" charset="0"/>
                <a:cs typeface="Times New Roman" pitchFamily="18" charset="0"/>
              </a:rPr>
              <a:t>- Inform strategic compensation decisions with data</a:t>
            </a:r>
            <a:endParaRPr altLang="zh-CN" baseline="0" b="0" cap="none" sz="1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rgbClr val="0D0D0D"/>
                </a:solidFill>
                <a:latin typeface="Times New Roman" pitchFamily="18" charset="0"/>
                <a:ea typeface="宋体" pitchFamily="0" charset="0"/>
                <a:cs typeface="Times New Roman" pitchFamily="18" charset="0"/>
              </a:rPr>
              <a:t>driven insights Scope:</a:t>
            </a:r>
            <a:endParaRPr altLang="zh-CN" baseline="0" b="1" cap="none" sz="1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Font typeface="Arial" pitchFamily="34" charset="0"/>
              <a:buChar char="•"/>
            </a:pPr>
            <a:r>
              <a:rPr altLang="zh-CN" baseline="0" b="0" cap="none" sz="1800" i="0" kern="1200" lang="en-US" spc="0" strike="noStrike" u="none">
                <a:solidFill>
                  <a:srgbClr val="0D0D0D"/>
                </a:solidFill>
                <a:latin typeface="Times New Roman" pitchFamily="18" charset="0"/>
                <a:ea typeface="宋体" pitchFamily="0" charset="0"/>
                <a:cs typeface="Times New Roman" pitchFamily="18" charset="0"/>
              </a:rPr>
              <a:t>- Collect and preprocess salary and compensation data</a:t>
            </a:r>
            <a:endParaRPr altLang="zh-CN" baseline="0" b="0" cap="none" sz="1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Font typeface="Arial" pitchFamily="34" charset="0"/>
              <a:buChar char="•"/>
            </a:pPr>
            <a:r>
              <a:rPr altLang="zh-CN" baseline="0" b="0" cap="none" sz="1800" i="0" kern="1200" lang="en-US" spc="0" strike="noStrike" u="none">
                <a:solidFill>
                  <a:srgbClr val="0D0D0D"/>
                </a:solidFill>
                <a:latin typeface="Times New Roman" pitchFamily="18" charset="0"/>
                <a:ea typeface="宋体" pitchFamily="0" charset="0"/>
                <a:cs typeface="Times New Roman" pitchFamily="18" charset="0"/>
              </a:rPr>
              <a:t>- Develop Excel data models for:    </a:t>
            </a:r>
            <a:endParaRPr altLang="zh-CN" baseline="0" b="0" cap="none" sz="1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Font typeface="Arial" pitchFamily="34" charset="0"/>
              <a:buChar char="•"/>
            </a:pPr>
            <a:r>
              <a:rPr altLang="zh-CN" baseline="0" b="0" cap="none" sz="1800" i="0" kern="1200" lang="en-US" spc="0" strike="noStrike" u="none">
                <a:solidFill>
                  <a:srgbClr val="0D0D0D"/>
                </a:solidFill>
                <a:latin typeface="Times New Roman" pitchFamily="18" charset="0"/>
                <a:ea typeface="宋体" pitchFamily="0" charset="0"/>
                <a:cs typeface="Times New Roman" pitchFamily="18" charset="0"/>
              </a:rPr>
              <a:t>- Internal equity analysis    </a:t>
            </a:r>
            <a:endParaRPr altLang="zh-CN" baseline="0" b="0" cap="none" sz="1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Font typeface="Arial" pitchFamily="34" charset="0"/>
              <a:buChar char="•"/>
            </a:pPr>
            <a:r>
              <a:rPr altLang="zh-CN" baseline="0" b="0" cap="none" sz="1800" i="0" kern="1200" lang="en-US" spc="0" strike="noStrike" u="none">
                <a:solidFill>
                  <a:srgbClr val="0D0D0D"/>
                </a:solidFill>
                <a:latin typeface="Times New Roman" pitchFamily="18" charset="0"/>
                <a:ea typeface="宋体" pitchFamily="0" charset="0"/>
                <a:cs typeface="Times New Roman" pitchFamily="18" charset="0"/>
              </a:rPr>
              <a:t>- Market benchmarking    </a:t>
            </a:r>
            <a:endParaRPr altLang="zh-CN" baseline="0" b="0" cap="none" sz="1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Font typeface="Arial" pitchFamily="34" charset="0"/>
              <a:buChar char="•"/>
            </a:pPr>
            <a:r>
              <a:rPr altLang="zh-CN" baseline="0" b="0" cap="none" sz="1800" i="0" kern="1200" lang="en-US" spc="0" strike="noStrike" u="none">
                <a:solidFill>
                  <a:srgbClr val="0D0D0D"/>
                </a:solidFill>
                <a:latin typeface="Times New Roman" pitchFamily="18" charset="0"/>
                <a:ea typeface="宋体" pitchFamily="0" charset="0"/>
                <a:cs typeface="Times New Roman" pitchFamily="18" charset="0"/>
              </a:rPr>
              <a:t>- Pay gap analysis    </a:t>
            </a:r>
            <a:endParaRPr altLang="zh-CN" baseline="0" b="0" cap="none" sz="1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Font typeface="Arial" pitchFamily="34" charset="0"/>
              <a:buChar char="•"/>
            </a:pPr>
            <a:r>
              <a:rPr altLang="zh-CN" baseline="0" b="0" cap="none" sz="1800" i="0" kern="1200" lang="en-US" spc="0" strike="noStrike" u="none">
                <a:solidFill>
                  <a:srgbClr val="0D0D0D"/>
                </a:solidFill>
                <a:latin typeface="Times New Roman" pitchFamily="18" charset="0"/>
                <a:ea typeface="宋体" pitchFamily="0" charset="0"/>
                <a:cs typeface="Times New Roman" pitchFamily="18" charset="0"/>
              </a:rPr>
              <a:t>- Total rewards optimization    </a:t>
            </a:r>
            <a:endParaRPr altLang="zh-CN" baseline="0" b="0" cap="none" sz="1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Font typeface="Arial" pitchFamily="34" charset="0"/>
              <a:buChar char="•"/>
            </a:pPr>
            <a:r>
              <a:rPr altLang="zh-CN" baseline="0" b="0" cap="none" sz="1800" i="0" kern="1200" lang="en-US" spc="0" strike="noStrike" u="none">
                <a:solidFill>
                  <a:srgbClr val="0D0D0D"/>
                </a:solidFill>
                <a:latin typeface="Times New Roman" pitchFamily="18" charset="0"/>
                <a:ea typeface="宋体" pitchFamily="0" charset="0"/>
                <a:cs typeface="Times New Roman" pitchFamily="18" charset="0"/>
              </a:rPr>
              <a:t>- Compensation ROI analysis</a:t>
            </a:r>
            <a:endParaRPr altLang="zh-CN" baseline="0" b="0" cap="none" sz="1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Font typeface="Arial" pitchFamily="34" charset="0"/>
              <a:buChar char="•"/>
            </a:pPr>
            <a:r>
              <a:rPr altLang="zh-CN" baseline="0" b="0" cap="none" sz="1800" i="0" kern="1200" lang="en-US" spc="0" strike="noStrike" u="none">
                <a:solidFill>
                  <a:srgbClr val="0D0D0D"/>
                </a:solidFill>
                <a:latin typeface="Times New Roman" pitchFamily="18" charset="0"/>
                <a:ea typeface="宋体" pitchFamily="0" charset="0"/>
                <a:cs typeface="Times New Roman" pitchFamily="18" charset="0"/>
              </a:rPr>
              <a:t>- Create interactive dashboards and reports for stakeholder </a:t>
            </a:r>
            <a:endParaRPr altLang="zh-CN" baseline="0" b="0" cap="none" sz="1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rgbClr val="0D0D0D"/>
                </a:solidFill>
                <a:latin typeface="Times New Roman" pitchFamily="18" charset="0"/>
                <a:ea typeface="宋体" pitchFamily="0" charset="0"/>
                <a:cs typeface="Times New Roman" pitchFamily="18" charset="0"/>
              </a:rPr>
              <a:t>Analysis Deliverables:</a:t>
            </a:r>
            <a:endParaRPr altLang="zh-CN" baseline="0" b="1" cap="none" sz="1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Font typeface="Arial" pitchFamily="34" charset="0"/>
              <a:buChar char="•"/>
            </a:pPr>
            <a:r>
              <a:rPr altLang="zh-CN" baseline="0" b="0" cap="none" sz="1800" i="0" kern="1200" lang="en-US" spc="0" strike="noStrike" u="none">
                <a:solidFill>
                  <a:srgbClr val="0D0D0D"/>
                </a:solidFill>
                <a:latin typeface="Times New Roman" pitchFamily="18" charset="0"/>
                <a:ea typeface="宋体" pitchFamily="0" charset="0"/>
                <a:cs typeface="Times New Roman" pitchFamily="18" charset="0"/>
              </a:rPr>
              <a:t>- Comprehensive Excel data model</a:t>
            </a:r>
            <a:endParaRPr altLang="zh-CN" baseline="0" b="0" cap="none" sz="1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Font typeface="Arial" pitchFamily="34" charset="0"/>
              <a:buChar char="•"/>
            </a:pPr>
            <a:r>
              <a:rPr altLang="zh-CN" baseline="0" b="0" cap="none" sz="1800" i="0" kern="1200" lang="en-US" spc="0" strike="noStrike" u="none">
                <a:solidFill>
                  <a:srgbClr val="0D0D0D"/>
                </a:solidFill>
                <a:latin typeface="Times New Roman" pitchFamily="18" charset="0"/>
                <a:ea typeface="宋体" pitchFamily="0" charset="0"/>
                <a:cs typeface="Times New Roman" pitchFamily="18" charset="0"/>
              </a:rPr>
              <a:t>- Interactive dashboards and reports</a:t>
            </a:r>
            <a:endParaRPr altLang="zh-CN" baseline="0" b="0" cap="none" sz="1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Font typeface="Arial" pitchFamily="34" charset="0"/>
              <a:buChar char="•"/>
            </a:pPr>
            <a:r>
              <a:rPr altLang="zh-CN" baseline="0" b="0" cap="none" sz="1800" i="0" kern="1200" lang="en-US" spc="0" strike="noStrike" u="none">
                <a:solidFill>
                  <a:srgbClr val="0D0D0D"/>
                </a:solidFill>
                <a:latin typeface="Times New Roman" pitchFamily="18" charset="0"/>
                <a:ea typeface="宋体" pitchFamily="0" charset="0"/>
                <a:cs typeface="Times New Roman" pitchFamily="18" charset="0"/>
              </a:rPr>
              <a:t>- Written analysis and recommendations</a:t>
            </a:r>
            <a:endParaRPr altLang="zh-CN" baseline="0" b="0" cap="none" sz="1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Font typeface="Arial" pitchFamily="34" charset="0"/>
              <a:buChar char="•"/>
            </a:pPr>
            <a:r>
              <a:rPr altLang="zh-CN" baseline="0" b="0" cap="none" sz="1800" i="0" kern="1200" lang="en-US" spc="0" strike="noStrike" u="none">
                <a:solidFill>
                  <a:srgbClr val="0D0D0D"/>
                </a:solidFill>
                <a:latin typeface="Times New Roman" pitchFamily="18" charset="0"/>
                <a:ea typeface="宋体" pitchFamily="0" charset="0"/>
                <a:cs typeface="Times New Roman" pitchFamily="18" charset="0"/>
              </a:rPr>
              <a:t>- Presentation to stakeholders</a:t>
            </a:r>
            <a:endParaRPr altLang="en-US" baseline="0" b="0" cap="none" sz="1800" i="0"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685" name="矩形"/>
          <p:cNvSpPr/>
          <p:nvPr/>
        </p:nvSpPr>
        <p:spPr>
          <a:xfrm rot="0">
            <a:off x="3048000" y="1582341"/>
            <a:ext cx="6096000" cy="369332"/>
          </a:xfrm>
          <a:prstGeom prst="rect"/>
          <a:noFill/>
          <a:ln w="12700" cap="flat" cmpd="sng">
            <a:noFill/>
            <a:prstDash val="solid"/>
            <a:miter/>
          </a:ln>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2" name=""/>
        <p:cNvGrpSpPr/>
        <p:nvPr/>
      </p:nvGrpSpPr>
      <p:grpSpPr>
        <a:xfrm>
          <a:off x="0" y="0"/>
          <a:ext cx="0" cy="0"/>
          <a:chOff x="0" y="0"/>
          <a:chExt cx="0" cy="0"/>
        </a:xfrm>
      </p:grpSpPr>
      <p:sp>
        <p:nvSpPr>
          <p:cNvPr id="1048689" name="曲线"/>
          <p:cNvSpPr/>
          <p:nvPr/>
        </p:nvSpPr>
        <p:spPr>
          <a:xfrm rot="0">
            <a:off x="10425689" y="3352800"/>
            <a:ext cx="47091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0" name="曲线"/>
          <p:cNvSpPr/>
          <p:nvPr/>
        </p:nvSpPr>
        <p:spPr>
          <a:xfrm rot="0">
            <a:off x="10287000" y="988947"/>
            <a:ext cx="314324" cy="323849"/>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1" name="曲线"/>
          <p:cNvSpPr/>
          <p:nvPr/>
        </p:nvSpPr>
        <p:spPr>
          <a:xfrm rot="0" flipV="1">
            <a:off x="10425689" y="5029200"/>
            <a:ext cx="394710" cy="381000"/>
          </a:xfrm>
          <a:custGeom>
            <a:avLst/>
            <a:gdLst>
              <a:gd name="T1" fmla="*/ 0 w 21600"/>
              <a:gd name="T2" fmla="*/ -21600 h 21600"/>
              <a:gd name="T3" fmla="*/ 21600 w 21600"/>
              <a:gd name="T4" fmla="*/ 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2" name="文本框"/>
          <p:cNvSpPr>
            <a:spLocks noGrp="1"/>
          </p:cNvSpPr>
          <p:nvPr>
            <p:ph type="title"/>
          </p:nvPr>
        </p:nvSpPr>
        <p:spPr>
          <a:xfrm rot="0">
            <a:off x="699452" y="891793"/>
            <a:ext cx="5014595" cy="502284"/>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W</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O</a:t>
            </a:r>
            <a:r>
              <a:rPr altLang="zh-CN" baseline="0" b="1" cap="none" sz="3200" i="0" kern="0" lang="en-US" spc="-2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AR</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T</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3200" i="0" kern="0" lang="en-US" spc="-4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0" strike="noStrike" u="none">
                <a:solidFill>
                  <a:schemeClr val="tx1"/>
                </a:solidFill>
                <a:latin typeface="Trebuchet MS" pitchFamily="0" charset="0"/>
                <a:ea typeface="宋体" pitchFamily="0" charset="0"/>
                <a:cs typeface="Trebuchet MS" pitchFamily="0" charset="0"/>
              </a:rPr>
              <a:t>U</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R</a:t>
            </a:r>
            <a:r>
              <a:rPr altLang="zh-CN" baseline="0" b="1" cap="none" sz="3200" i="0" kern="0" lang="en-US" spc="5" strike="noStrike" u="none">
                <a:solidFill>
                  <a:schemeClr val="tx1"/>
                </a:solidFill>
                <a:latin typeface="Trebuchet MS" pitchFamily="0" charset="0"/>
                <a:ea typeface="宋体" pitchFamily="0" charset="0"/>
                <a:cs typeface="Trebuchet MS" pitchFamily="0" charset="0"/>
              </a:rPr>
              <a:t>S?</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2"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sp>
        <p:nvSpPr>
          <p:cNvPr id="1048693"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6</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94" name="矩形"/>
          <p:cNvSpPr/>
          <p:nvPr/>
        </p:nvSpPr>
        <p:spPr>
          <a:xfrm rot="0">
            <a:off x="524452" y="1409952"/>
            <a:ext cx="9010073" cy="56921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1.HR Business Partners: </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HR professionals who work closely with business leaders to develop and implement compensation strategies.</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2. Compensation Analysts: </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Specialists responsible for analysing and designing compensation programs.</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3. HR Managers: </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Managers overseeing HR functions, including compensation, benefits, and employee relations.</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4. Talent Management Teams: </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Teams focused on attracting, retaining, and developing top talent.</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5. Finance Teams: </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Financial analysts and managers who need to understand compensation costs and budgeting.</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6. Business Leaders: </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CEOs, CFOs, and other executives who make strategic decisions about compensation and talent management.</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7. Recruiters: </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Professionals responsible for attracting and hiring top talent, who need to understand market compensation rates.</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8. Employee Relations Specialists: </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HR professionals who handle employee inquiries and issues related to compensation.</a:t>
            </a: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pic>
        <p:nvPicPr>
          <p:cNvPr id="2097163" name="图片"/>
          <p:cNvPicPr>
            <a:picLocks/>
          </p:cNvPicPr>
          <p:nvPr/>
        </p:nvPicPr>
        <p:blipFill>
          <a:blip xmlns:r="http://schemas.openxmlformats.org/officeDocument/2006/relationships" r:embed="rId1" cstate="print"/>
          <a:stretch>
            <a:fillRect/>
          </a:stretch>
        </p:blipFill>
        <p:spPr>
          <a:xfrm rot="0">
            <a:off x="0" y="1476375"/>
            <a:ext cx="2695574" cy="3248025"/>
          </a:xfrm>
          <a:prstGeom prst="rect"/>
          <a:noFill/>
          <a:ln w="12700" cap="flat" cmpd="sng">
            <a:noFill/>
            <a:prstDash val="solid"/>
            <a:miter/>
          </a:ln>
        </p:spPr>
      </p:pic>
      <p:sp>
        <p:nvSpPr>
          <p:cNvPr id="1048698" name="曲线"/>
          <p:cNvSpPr/>
          <p:nvPr/>
        </p:nvSpPr>
        <p:spPr>
          <a:xfrm rot="0">
            <a:off x="11582401" y="6110286"/>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9" name="曲线"/>
          <p:cNvSpPr/>
          <p:nvPr/>
        </p:nvSpPr>
        <p:spPr>
          <a:xfrm rot="0">
            <a:off x="10282237" y="481619"/>
            <a:ext cx="314324" cy="323849"/>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00" name="曲线"/>
          <p:cNvSpPr/>
          <p:nvPr/>
        </p:nvSpPr>
        <p:spPr>
          <a:xfrm rot="0">
            <a:off x="11811000" y="6338887"/>
            <a:ext cx="180974"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01" name="文本框"/>
          <p:cNvSpPr>
            <a:spLocks noGrp="1"/>
          </p:cNvSpPr>
          <p:nvPr>
            <p:ph type="title"/>
          </p:nvPr>
        </p:nvSpPr>
        <p:spPr>
          <a:xfrm rot="0">
            <a:off x="558165" y="857885"/>
            <a:ext cx="9763125" cy="55626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34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D</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60"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95" strike="noStrike" u="none">
                <a:solidFill>
                  <a:schemeClr val="tx1"/>
                </a:solidFill>
                <a:latin typeface="Trebuchet MS" pitchFamily="0" charset="0"/>
                <a:ea typeface="宋体" pitchFamily="0" charset="0"/>
                <a:cs typeface="Trebuchet MS" pitchFamily="0" charset="0"/>
              </a:rPr>
              <a:t>V</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E</a:t>
            </a:r>
            <a:r>
              <a:rPr altLang="zh-CN" baseline="0" b="1" cap="none" sz="3600" i="0" kern="0" lang="en-US" spc="-6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endParaRPr altLang="en-US" baseline="0" b="1" cap="none" sz="36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4"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702"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7</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703" name="矩形"/>
          <p:cNvSpPr/>
          <p:nvPr/>
        </p:nvSpPr>
        <p:spPr>
          <a:xfrm rot="0">
            <a:off x="2965738" y="1464678"/>
            <a:ext cx="7620000" cy="46253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Solution:</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Our solution, "Compensation Insights," is a comprehensive Excel-based data modelling and analysis tool that empowers HR and compensation professionals to make informed decisions about salary and compensation structures. With Compensation Insights, you can:</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ClrTx/>
              <a:buChar char="-"/>
            </a:pPr>
            <a:r>
              <a:rPr altLang="zh-CN" baseline="0" b="0" cap="none" sz="1800" i="0" kern="1200" lang="en-US" spc="0" strike="noStrike" u="none">
                <a:solidFill>
                  <a:schemeClr val="tx1"/>
                </a:solidFill>
                <a:latin typeface="Calibri" pitchFamily="0" charset="0"/>
                <a:ea typeface="宋体" pitchFamily="0" charset="0"/>
                <a:cs typeface="Calibri" pitchFamily="0" charset="0"/>
              </a:rPr>
              <a:t>Analysis internal equity and market competitiveness</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ClrTx/>
              <a:buChar char="-"/>
            </a:pPr>
            <a:r>
              <a:rPr altLang="zh-CN" baseline="0" b="0" cap="none" sz="1800" i="0" kern="1200" lang="en-US" spc="0" strike="noStrike" u="none">
                <a:solidFill>
                  <a:schemeClr val="tx1"/>
                </a:solidFill>
                <a:latin typeface="Calibri" pitchFamily="0" charset="0"/>
                <a:ea typeface="宋体" pitchFamily="0" charset="0"/>
                <a:cs typeface="Calibri" pitchFamily="0" charset="0"/>
              </a:rPr>
              <a:t>Identify and address pay gaps- Optimize bonus structures and salary budgets</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ClrTx/>
              <a:buChar char="-"/>
            </a:pPr>
            <a:r>
              <a:rPr altLang="zh-CN" baseline="0" b="0" cap="none" sz="1800" i="0" kern="1200" lang="en-US" spc="0" strike="noStrike" u="none">
                <a:solidFill>
                  <a:schemeClr val="tx1"/>
                </a:solidFill>
                <a:latin typeface="Calibri" pitchFamily="0" charset="0"/>
                <a:ea typeface="宋体" pitchFamily="0" charset="0"/>
                <a:cs typeface="Calibri" pitchFamily="0" charset="0"/>
              </a:rPr>
              <a:t>Evaluate employee satisfaction and engagement</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ClrTx/>
              <a:buChar char="-"/>
            </a:pPr>
            <a:r>
              <a:rPr altLang="zh-CN" baseline="0" b="0" cap="none" sz="1800" i="0" kern="1200" lang="en-US" spc="0" strike="noStrike" u="none">
                <a:solidFill>
                  <a:schemeClr val="tx1"/>
                </a:solidFill>
                <a:latin typeface="Calibri" pitchFamily="0" charset="0"/>
                <a:ea typeface="宋体" pitchFamily="0" charset="0"/>
                <a:cs typeface="Calibri" pitchFamily="0" charset="0"/>
              </a:rPr>
              <a:t>Develop data</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ClrTx/>
              <a:buChar char="-"/>
            </a:pPr>
            <a:r>
              <a:rPr altLang="zh-CN" baseline="0" b="0" cap="none" sz="1800" i="0" kern="1200" lang="en-US" spc="0" strike="noStrike" u="none">
                <a:solidFill>
                  <a:schemeClr val="tx1"/>
                </a:solidFill>
                <a:latin typeface="Calibri" pitchFamily="0" charset="0"/>
                <a:ea typeface="宋体" pitchFamily="0" charset="0"/>
                <a:cs typeface="Calibri" pitchFamily="0" charset="0"/>
              </a:rPr>
              <a:t>driven compensation strategies</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Proposition:</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"Unlock the full potential of your compensation data with Compensation Insights. Our solution enables you to:</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ClrTx/>
              <a:buChar char="-"/>
            </a:pPr>
            <a:r>
              <a:rPr altLang="zh-CN" baseline="0" b="0" cap="none" sz="1800" i="0" kern="1200" lang="en-US" spc="0" strike="noStrike" u="none">
                <a:solidFill>
                  <a:schemeClr val="tx1"/>
                </a:solidFill>
                <a:latin typeface="Calibri" pitchFamily="0" charset="0"/>
                <a:ea typeface="宋体" pitchFamily="0" charset="0"/>
                <a:cs typeface="Calibri" pitchFamily="0" charset="0"/>
              </a:rPr>
              <a:t>Save time and resources by automating data analysis and reporting</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ClrTx/>
              <a:buChar char="-"/>
            </a:pPr>
            <a:r>
              <a:rPr altLang="zh-CN" baseline="0" b="0" cap="none" sz="1800" i="0" kern="1200" lang="en-US" spc="0" strike="noStrike" u="none">
                <a:solidFill>
                  <a:schemeClr val="tx1"/>
                </a:solidFill>
                <a:latin typeface="Calibri" pitchFamily="0" charset="0"/>
                <a:ea typeface="宋体" pitchFamily="0" charset="0"/>
                <a:cs typeface="Calibri" pitchFamily="0" charset="0"/>
              </a:rPr>
              <a:t>Make informed decisions with accurate and up-to-date insights</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ClrTx/>
              <a:buChar char="-"/>
            </a:pPr>
            <a:r>
              <a:rPr altLang="zh-CN" baseline="0" b="0" cap="none" sz="1800" i="0" kern="1200" lang="en-US" spc="0" strike="noStrike" u="none">
                <a:solidFill>
                  <a:schemeClr val="tx1"/>
                </a:solidFill>
                <a:latin typeface="Calibri" pitchFamily="0" charset="0"/>
                <a:ea typeface="宋体" pitchFamily="0" charset="0"/>
                <a:cs typeface="Calibri" pitchFamily="0" charset="0"/>
              </a:rPr>
              <a:t>Enhance internal equity and market competitiveness</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ClrTx/>
              <a:buChar char="-"/>
            </a:pPr>
            <a:r>
              <a:rPr altLang="zh-CN" baseline="0" b="0" cap="none" sz="1800" i="0" kern="1200" lang="en-US" spc="0" strike="noStrike" u="none">
                <a:solidFill>
                  <a:schemeClr val="tx1"/>
                </a:solidFill>
                <a:latin typeface="Calibri" pitchFamily="0" charset="0"/>
                <a:ea typeface="宋体" pitchFamily="0" charset="0"/>
                <a:cs typeface="Calibri" pitchFamily="0" charset="0"/>
              </a:rPr>
              <a:t>Drive business success through optimized compensation strategies</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ClrTx/>
              <a:buChar char="-"/>
            </a:pPr>
            <a:r>
              <a:rPr altLang="zh-CN" baseline="0" b="0" cap="none" sz="1800" i="0" kern="1200" lang="en-US" spc="0" strike="noStrike" u="none">
                <a:solidFill>
                  <a:schemeClr val="tx1"/>
                </a:solidFill>
                <a:latin typeface="Calibri" pitchFamily="0" charset="0"/>
                <a:ea typeface="宋体" pitchFamily="0" charset="0"/>
                <a:cs typeface="Calibri" pitchFamily="0" charset="0"/>
              </a:rPr>
              <a:t>Improve employee satisfaction and engagement</a:t>
            </a: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8" name=""/>
        <p:cNvGrpSpPr/>
        <p:nvPr/>
      </p:nvGrpSpPr>
      <p:grpSpPr>
        <a:xfrm>
          <a:off x="0" y="0"/>
          <a:ext cx="0" cy="0"/>
          <a:chOff x="0" y="0"/>
          <a:chExt cx="0" cy="0"/>
        </a:xfrm>
      </p:grpSpPr>
      <p:sp>
        <p:nvSpPr>
          <p:cNvPr id="1048707"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Dataset Description</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08" name="矩形"/>
          <p:cNvSpPr/>
          <p:nvPr/>
        </p:nvSpPr>
        <p:spPr>
          <a:xfrm rot="0">
            <a:off x="457200" y="1143634"/>
            <a:ext cx="9296400" cy="5092064"/>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Wingdings" pitchFamily="2" charset="2"/>
              <a:buChar char="ü"/>
            </a:pPr>
            <a:r>
              <a:rPr altLang="zh-CN" baseline="0" b="1" cap="none" sz="1600" i="0" kern="1200" lang="en-US" spc="0" strike="noStrike" u="none">
                <a:solidFill>
                  <a:schemeClr val="tx1"/>
                </a:solidFill>
                <a:latin typeface="Calibri" pitchFamily="0" charset="0"/>
                <a:ea typeface="宋体" pitchFamily="0" charset="0"/>
                <a:cs typeface="Calibri" pitchFamily="0" charset="0"/>
              </a:rPr>
              <a:t>Description: </a:t>
            </a:r>
            <a:endParaRPr altLang="zh-CN" baseline="0" b="1" cap="none" sz="16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600" i="0" kern="1200" lang="en-US" spc="0" strike="noStrike" u="none">
                <a:solidFill>
                  <a:schemeClr val="tx1"/>
                </a:solidFill>
                <a:latin typeface="Calibri" pitchFamily="0" charset="0"/>
                <a:ea typeface="宋体" pitchFamily="0" charset="0"/>
                <a:cs typeface="Calibri" pitchFamily="0" charset="0"/>
              </a:rPr>
              <a:t>This dataset contains comprehensive salary and compensation data for [Company/Organization Name], including employee demographics, job details, salary information, benefits, and performance metrics.</a:t>
            </a:r>
            <a:endParaRPr altLang="zh-CN" baseline="0" b="0" cap="none" sz="16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ü"/>
            </a:pPr>
            <a:r>
              <a:rPr altLang="zh-CN" baseline="0" b="1" cap="none" sz="1600" i="0" kern="1200" lang="en-US" spc="0" strike="noStrike" u="none">
                <a:solidFill>
                  <a:schemeClr val="tx1"/>
                </a:solidFill>
                <a:latin typeface="Calibri" pitchFamily="0" charset="0"/>
                <a:ea typeface="宋体" pitchFamily="0" charset="0"/>
                <a:cs typeface="Calibri" pitchFamily="0" charset="0"/>
              </a:rPr>
              <a:t>Data Sources:</a:t>
            </a:r>
            <a:endParaRPr altLang="zh-CN" baseline="0" b="1" cap="none" sz="16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ClrTx/>
              <a:buChar char="-"/>
            </a:pPr>
            <a:r>
              <a:rPr altLang="zh-CN" baseline="0" b="0" cap="none" sz="1600" i="0" kern="1200" lang="en-US" spc="0" strike="noStrike" u="none">
                <a:solidFill>
                  <a:schemeClr val="tx1"/>
                </a:solidFill>
                <a:latin typeface="Calibri" pitchFamily="0" charset="0"/>
                <a:ea typeface="宋体" pitchFamily="0" charset="0"/>
                <a:cs typeface="Calibri" pitchFamily="0" charset="0"/>
              </a:rPr>
              <a:t>HR Information System (HRIS)</a:t>
            </a:r>
            <a:endParaRPr altLang="zh-CN" baseline="0" b="0" cap="none" sz="16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ClrTx/>
              <a:buChar char="-"/>
            </a:pPr>
            <a:r>
              <a:rPr altLang="zh-CN" baseline="0" b="0" cap="none" sz="1600" i="0" kern="1200" lang="en-US" spc="0" strike="noStrike" u="none">
                <a:solidFill>
                  <a:schemeClr val="tx1"/>
                </a:solidFill>
                <a:latin typeface="Calibri" pitchFamily="0" charset="0"/>
                <a:ea typeface="宋体" pitchFamily="0" charset="0"/>
                <a:cs typeface="Calibri" pitchFamily="0" charset="0"/>
              </a:rPr>
              <a:t>- Payroll data- Employee surveys</a:t>
            </a:r>
            <a:endParaRPr altLang="zh-CN" baseline="0" b="0" cap="none" sz="16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ClrTx/>
              <a:buChar char="-"/>
            </a:pPr>
            <a:r>
              <a:rPr altLang="zh-CN" baseline="0" b="0" cap="none" sz="1600" i="0" kern="1200" lang="en-US" spc="0" strike="noStrike" u="none">
                <a:solidFill>
                  <a:schemeClr val="tx1"/>
                </a:solidFill>
                <a:latin typeface="Calibri" pitchFamily="0" charset="0"/>
                <a:ea typeface="宋体" pitchFamily="0" charset="0"/>
                <a:cs typeface="Calibri" pitchFamily="0" charset="0"/>
              </a:rPr>
              <a:t>- Market compensation data from reputable sources (e.g., Glassdoor, Pay scale)</a:t>
            </a:r>
            <a:endParaRPr altLang="zh-CN" baseline="0" b="0" cap="none" sz="16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ü"/>
            </a:pPr>
            <a:r>
              <a:rPr altLang="zh-CN" baseline="0" b="1" cap="none" sz="1600" i="0" kern="1200" lang="en-US" spc="0" strike="noStrike" u="none">
                <a:solidFill>
                  <a:schemeClr val="tx1"/>
                </a:solidFill>
                <a:latin typeface="Calibri" pitchFamily="0" charset="0"/>
                <a:ea typeface="宋体" pitchFamily="0" charset="0"/>
                <a:cs typeface="Calibri" pitchFamily="0" charset="0"/>
              </a:rPr>
              <a:t>Data Fields:</a:t>
            </a:r>
            <a:endParaRPr altLang="zh-CN" baseline="0" b="1" cap="none" sz="16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ClrTx/>
              <a:buChar char="-"/>
            </a:pPr>
            <a:r>
              <a:rPr altLang="zh-CN" baseline="0" b="0" cap="none" sz="1600" i="0" kern="1200" lang="en-US" spc="0" strike="noStrike" u="none">
                <a:solidFill>
                  <a:schemeClr val="tx1"/>
                </a:solidFill>
                <a:latin typeface="Calibri" pitchFamily="0" charset="0"/>
                <a:ea typeface="宋体" pitchFamily="0" charset="0"/>
                <a:cs typeface="Calibri" pitchFamily="0" charset="0"/>
              </a:rPr>
              <a:t>1. Employee ID (unique identifier)</a:t>
            </a:r>
            <a:endParaRPr altLang="zh-CN" baseline="0" b="0" cap="none" sz="16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ClrTx/>
              <a:buChar char="-"/>
            </a:pPr>
            <a:r>
              <a:rPr altLang="zh-CN" baseline="0" b="0" cap="none" sz="1600" i="0" kern="1200" lang="en-US" spc="0" strike="noStrike" u="none">
                <a:solidFill>
                  <a:schemeClr val="tx1"/>
                </a:solidFill>
                <a:latin typeface="Calibri" pitchFamily="0" charset="0"/>
                <a:ea typeface="宋体" pitchFamily="0" charset="0"/>
                <a:cs typeface="Calibri" pitchFamily="0" charset="0"/>
              </a:rPr>
              <a:t>2. Job Title</a:t>
            </a:r>
            <a:endParaRPr altLang="zh-CN" baseline="0" b="0" cap="none" sz="16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ClrTx/>
              <a:buChar char="-"/>
            </a:pPr>
            <a:r>
              <a:rPr altLang="zh-CN" baseline="0" b="0" cap="none" sz="1600" i="0" kern="1200" lang="en-US" spc="0" strike="noStrike" u="none">
                <a:solidFill>
                  <a:schemeClr val="tx1"/>
                </a:solidFill>
                <a:latin typeface="Calibri" pitchFamily="0" charset="0"/>
                <a:ea typeface="宋体" pitchFamily="0" charset="0"/>
                <a:cs typeface="Calibri" pitchFamily="0" charset="0"/>
              </a:rPr>
              <a:t>3. Department</a:t>
            </a:r>
            <a:endParaRPr altLang="zh-CN" baseline="0" b="0" cap="none" sz="16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ClrTx/>
              <a:buChar char="-"/>
            </a:pPr>
            <a:r>
              <a:rPr altLang="zh-CN" baseline="0" b="0" cap="none" sz="1600" i="0" kern="1200" lang="en-US" spc="0" strike="noStrike" u="none">
                <a:solidFill>
                  <a:schemeClr val="tx1"/>
                </a:solidFill>
                <a:latin typeface="Calibri" pitchFamily="0" charset="0"/>
                <a:ea typeface="宋体" pitchFamily="0" charset="0"/>
                <a:cs typeface="Calibri" pitchFamily="0" charset="0"/>
              </a:rPr>
              <a:t>4. Location</a:t>
            </a:r>
            <a:endParaRPr altLang="zh-CN" baseline="0" b="0" cap="none" sz="16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ClrTx/>
              <a:buChar char="-"/>
            </a:pPr>
            <a:r>
              <a:rPr altLang="zh-CN" baseline="0" b="0" cap="none" sz="1600" i="0" kern="1200" lang="en-US" spc="0" strike="noStrike" u="none">
                <a:solidFill>
                  <a:schemeClr val="tx1"/>
                </a:solidFill>
                <a:latin typeface="Calibri" pitchFamily="0" charset="0"/>
                <a:ea typeface="宋体" pitchFamily="0" charset="0"/>
                <a:cs typeface="Calibri" pitchFamily="0" charset="0"/>
              </a:rPr>
              <a:t>5. Hire Date</a:t>
            </a:r>
            <a:endParaRPr altLang="zh-CN" baseline="0" b="0" cap="none" sz="16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ClrTx/>
              <a:buChar char="-"/>
            </a:pPr>
            <a:r>
              <a:rPr altLang="zh-CN" baseline="0" b="0" cap="none" sz="1600" i="0" kern="1200" lang="en-US" spc="0" strike="noStrike" u="none">
                <a:solidFill>
                  <a:schemeClr val="tx1"/>
                </a:solidFill>
                <a:latin typeface="Calibri" pitchFamily="0" charset="0"/>
                <a:ea typeface="宋体" pitchFamily="0" charset="0"/>
                <a:cs typeface="Calibri" pitchFamily="0" charset="0"/>
              </a:rPr>
              <a:t>6. Salary (annual base salary)</a:t>
            </a:r>
            <a:endParaRPr altLang="zh-CN" baseline="0" b="0" cap="none" sz="16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ClrTx/>
              <a:buChar char="-"/>
            </a:pPr>
            <a:r>
              <a:rPr altLang="zh-CN" baseline="0" b="0" cap="none" sz="1600" i="0" kern="1200" lang="en-US" spc="0" strike="noStrike" u="none">
                <a:solidFill>
                  <a:schemeClr val="tx1"/>
                </a:solidFill>
                <a:latin typeface="Calibri" pitchFamily="0" charset="0"/>
                <a:ea typeface="宋体" pitchFamily="0" charset="0"/>
                <a:cs typeface="Calibri" pitchFamily="0" charset="0"/>
              </a:rPr>
              <a:t>7. Bonus (annual bonus amount)</a:t>
            </a:r>
            <a:endParaRPr altLang="zh-CN" baseline="0" b="0" cap="none" sz="16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ClrTx/>
              <a:buChar char="-"/>
            </a:pPr>
            <a:r>
              <a:rPr altLang="zh-CN" baseline="0" b="0" cap="none" sz="1600" i="0" kern="1200" lang="en-US" spc="0" strike="noStrike" u="none">
                <a:solidFill>
                  <a:schemeClr val="tx1"/>
                </a:solidFill>
                <a:latin typeface="Calibri" pitchFamily="0" charset="0"/>
                <a:ea typeface="宋体" pitchFamily="0" charset="0"/>
                <a:cs typeface="Calibri" pitchFamily="0" charset="0"/>
              </a:rPr>
              <a:t>8. Benefits (health, dental, vision, etc.)</a:t>
            </a:r>
            <a:endParaRPr altLang="zh-CN" baseline="0" b="0" cap="none" sz="16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ClrTx/>
              <a:buChar char="-"/>
            </a:pPr>
            <a:r>
              <a:rPr altLang="zh-CN" baseline="0" b="0" cap="none" sz="1600" i="0" kern="1200" lang="en-US" spc="0" strike="noStrike" u="none">
                <a:solidFill>
                  <a:schemeClr val="tx1"/>
                </a:solidFill>
                <a:latin typeface="Calibri" pitchFamily="0" charset="0"/>
                <a:ea typeface="宋体" pitchFamily="0" charset="0"/>
                <a:cs typeface="Calibri" pitchFamily="0" charset="0"/>
              </a:rPr>
              <a:t>9. Performance Rating (annual performance evaluation)</a:t>
            </a:r>
            <a:endParaRPr altLang="zh-CN" baseline="0" b="0" cap="none" sz="16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ClrTx/>
              <a:buChar char="-"/>
            </a:pPr>
            <a:r>
              <a:rPr altLang="zh-CN" baseline="0" b="0" cap="none" sz="1600" i="0" kern="1200" lang="en-US" spc="0" strike="noStrike" u="none">
                <a:solidFill>
                  <a:schemeClr val="tx1"/>
                </a:solidFill>
                <a:latin typeface="Calibri" pitchFamily="0" charset="0"/>
                <a:ea typeface="宋体" pitchFamily="0" charset="0"/>
                <a:cs typeface="Calibri" pitchFamily="0" charset="0"/>
              </a:rPr>
              <a:t>10. Years of Experience</a:t>
            </a:r>
            <a:endParaRPr altLang="zh-CN" baseline="0" b="0" cap="none" sz="16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ClrTx/>
              <a:buChar char="-"/>
            </a:pPr>
            <a:r>
              <a:rPr altLang="zh-CN" baseline="0" b="0" cap="none" sz="1600" i="0" kern="1200" lang="en-US" spc="0" strike="noStrike" u="none">
                <a:solidFill>
                  <a:schemeClr val="tx1"/>
                </a:solidFill>
                <a:latin typeface="Calibri" pitchFamily="0" charset="0"/>
                <a:ea typeface="宋体" pitchFamily="0" charset="0"/>
                <a:cs typeface="Calibri" pitchFamily="0" charset="0"/>
              </a:rPr>
              <a:t>11. Education Level</a:t>
            </a:r>
            <a:endParaRPr altLang="zh-CN" baseline="0" b="0" cap="none" sz="16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ClrTx/>
              <a:buChar char="-"/>
            </a:pPr>
            <a:r>
              <a:rPr altLang="zh-CN" baseline="0" b="0" cap="none" sz="1600" i="0" kern="1200" lang="en-US" spc="0" strike="noStrike" u="none">
                <a:solidFill>
                  <a:schemeClr val="tx1"/>
                </a:solidFill>
                <a:latin typeface="Calibri" pitchFamily="0" charset="0"/>
                <a:ea typeface="宋体" pitchFamily="0" charset="0"/>
                <a:cs typeface="Calibri" pitchFamily="0" charset="0"/>
              </a:rPr>
              <a:t>12. Job Category (e.g., engineering, sales, marketing)</a:t>
            </a:r>
            <a:endParaRPr altLang="zh-CN" baseline="0" b="0" cap="none" sz="16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ClrTx/>
              <a:buChar char="-"/>
            </a:pPr>
            <a:r>
              <a:rPr altLang="zh-CN" baseline="0" b="0" cap="none" sz="1600" i="0" kern="1200" lang="en-US" spc="0" strike="noStrike" u="none">
                <a:solidFill>
                  <a:schemeClr val="tx1"/>
                </a:solidFill>
                <a:latin typeface="Calibri" pitchFamily="0" charset="0"/>
                <a:ea typeface="宋体" pitchFamily="0" charset="0"/>
                <a:cs typeface="Calibri" pitchFamily="0" charset="0"/>
              </a:rPr>
              <a:t>13. Market Compensation Data (external data on market salaries)</a:t>
            </a:r>
            <a:endParaRPr altLang="en-US" baseline="0" b="0" cap="none" sz="16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1" name=""/>
        <p:cNvGrpSpPr/>
        <p:nvPr/>
      </p:nvGrpSpPr>
      <p:grpSpPr>
        <a:xfrm>
          <a:off x="0" y="0"/>
          <a:ext cx="0" cy="0"/>
          <a:chOff x="0" y="0"/>
          <a:chExt cx="0" cy="0"/>
        </a:xfrm>
      </p:grpSpPr>
      <p:sp>
        <p:nvSpPr>
          <p:cNvPr id="1048712"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13" name="曲线"/>
          <p:cNvSpPr/>
          <p:nvPr/>
        </p:nvSpPr>
        <p:spPr>
          <a:xfrm rot="0">
            <a:off x="11480707" y="6028837"/>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4" name="曲线"/>
          <p:cNvSpPr/>
          <p:nvPr/>
        </p:nvSpPr>
        <p:spPr>
          <a:xfrm rot="0">
            <a:off x="10515600" y="291702"/>
            <a:ext cx="314324" cy="323849"/>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15" name="曲线"/>
          <p:cNvSpPr/>
          <p:nvPr/>
        </p:nvSpPr>
        <p:spPr>
          <a:xfrm rot="0">
            <a:off x="11756933" y="6561919"/>
            <a:ext cx="180974"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5" name="图片"/>
          <p:cNvPicPr>
            <a:picLocks/>
          </p:cNvPicPr>
          <p:nvPr/>
        </p:nvPicPr>
        <p:blipFill>
          <a:blip xmlns:r="http://schemas.openxmlformats.org/officeDocument/2006/relationships" r:embed="rId1" cstate="print"/>
          <a:stretch>
            <a:fillRect/>
          </a:stretch>
        </p:blipFill>
        <p:spPr>
          <a:xfrm rot="0">
            <a:off x="66675" y="3381373"/>
            <a:ext cx="2466975" cy="3419474"/>
          </a:xfrm>
          <a:prstGeom prst="rect"/>
          <a:noFill/>
          <a:ln w="12700" cap="flat" cmpd="sng">
            <a:noFill/>
            <a:prstDash val="solid"/>
            <a:miter/>
          </a:ln>
        </p:spPr>
      </p:pic>
      <p:sp>
        <p:nvSpPr>
          <p:cNvPr id="1048716" name="文本框"/>
          <p:cNvSpPr>
            <a:spLocks noGrp="1"/>
          </p:cNvSpPr>
          <p:nvPr>
            <p:ph type="title"/>
          </p:nvPr>
        </p:nvSpPr>
        <p:spPr>
          <a:xfrm rot="0">
            <a:off x="739774" y="654938"/>
            <a:ext cx="848042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THE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WOW</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IN</a:t>
            </a:r>
            <a:r>
              <a:rPr altLang="zh-CN" baseline="0" b="1" cap="none" sz="425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OUR</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SOLUTION</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717"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9</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18" name="矩形"/>
          <p:cNvSpPr/>
          <p:nvPr/>
        </p:nvSpPr>
        <p:spPr>
          <a:xfrm rot="0">
            <a:off x="2743200" y="2354703"/>
            <a:ext cx="8534019" cy="94868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719" name="矩形"/>
          <p:cNvSpPr/>
          <p:nvPr/>
        </p:nvSpPr>
        <p:spPr>
          <a:xfrm rot="0">
            <a:off x="2286000" y="1781520"/>
            <a:ext cx="8030441" cy="3291840"/>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Wingdings" pitchFamily="2" charset="2"/>
              <a:buChar char="Ø"/>
            </a:pPr>
            <a:r>
              <a:rPr altLang="zh-CN" baseline="0" b="1" cap="none" sz="1800" i="0" kern="1200" lang="en-US" spc="0" strike="noStrike" u="none">
                <a:solidFill>
                  <a:schemeClr val="tx1"/>
                </a:solidFill>
                <a:latin typeface="Calibri" pitchFamily="0" charset="0"/>
                <a:ea typeface="宋体" pitchFamily="0" charset="0"/>
                <a:cs typeface="Calibri" pitchFamily="0" charset="0"/>
              </a:rPr>
              <a:t>Predictive Compensation Modelling: </a:t>
            </a:r>
            <a:r>
              <a:rPr altLang="zh-CN" baseline="0" b="0" cap="none" sz="1800" i="0" kern="1200" lang="en-US" spc="0" strike="noStrike" u="none">
                <a:solidFill>
                  <a:schemeClr val="tx1"/>
                </a:solidFill>
                <a:latin typeface="Calibri" pitchFamily="0" charset="0"/>
                <a:ea typeface="宋体" pitchFamily="0" charset="0"/>
                <a:cs typeface="Calibri" pitchFamily="0" charset="0"/>
              </a:rPr>
              <a:t>Our solution uses advanced Excel data modelling techniques to forecast future compensation trends, enabling proactive decision-making and strategic planning.</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0" cap="none" sz="1800" i="0" kern="1200" lang="en-US" spc="0" strike="noStrike" u="none">
                <a:solidFill>
                  <a:schemeClr val="tx1"/>
                </a:solidFill>
                <a:latin typeface="Calibri" pitchFamily="0" charset="0"/>
                <a:ea typeface="宋体" pitchFamily="0" charset="0"/>
                <a:cs typeface="Calibri" pitchFamily="0" charset="0"/>
              </a:rPr>
              <a:t>I</a:t>
            </a:r>
            <a:r>
              <a:rPr altLang="zh-CN" baseline="0" b="1" cap="none" sz="1800" i="0" kern="1200" lang="en-US" spc="0" strike="noStrike" u="none">
                <a:solidFill>
                  <a:schemeClr val="tx1"/>
                </a:solidFill>
                <a:latin typeface="Calibri" pitchFamily="0" charset="0"/>
                <a:ea typeface="宋体" pitchFamily="0" charset="0"/>
                <a:cs typeface="Calibri" pitchFamily="0" charset="0"/>
              </a:rPr>
              <a:t>nteractive Compensation Dashboards: </a:t>
            </a:r>
            <a:r>
              <a:rPr altLang="zh-CN" baseline="0" b="0" cap="none" sz="1800" i="0" kern="1200" lang="en-US" spc="0" strike="noStrike" u="none">
                <a:solidFill>
                  <a:schemeClr val="tx1"/>
                </a:solidFill>
                <a:latin typeface="Calibri" pitchFamily="0" charset="0"/>
                <a:ea typeface="宋体" pitchFamily="0" charset="0"/>
                <a:cs typeface="Calibri" pitchFamily="0" charset="0"/>
              </a:rPr>
              <a:t>Our intuitive dashboards provide real-time insights and visualization, allowing users to explore complex compensation data with ease and precision.</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1" cap="none" sz="1800" i="0" kern="1200" lang="en-US" spc="0" strike="noStrike" u="none">
                <a:solidFill>
                  <a:schemeClr val="tx1"/>
                </a:solidFill>
                <a:latin typeface="Calibri" pitchFamily="0" charset="0"/>
                <a:ea typeface="宋体" pitchFamily="0" charset="0"/>
                <a:cs typeface="Calibri" pitchFamily="0" charset="0"/>
              </a:rPr>
              <a:t>Automated Market Benchmarking: </a:t>
            </a:r>
            <a:r>
              <a:rPr altLang="zh-CN" baseline="0" b="0" cap="none" sz="1800" i="0" kern="1200" lang="en-US" spc="0" strike="noStrike" u="none">
                <a:solidFill>
                  <a:schemeClr val="tx1"/>
                </a:solidFill>
                <a:latin typeface="Calibri" pitchFamily="0" charset="0"/>
                <a:ea typeface="宋体" pitchFamily="0" charset="0"/>
                <a:cs typeface="Calibri" pitchFamily="0" charset="0"/>
              </a:rPr>
              <a:t>Our solution seamlessly integrates market data and research, ensuring that compensation strategies are informed by up-to-date industry standards and best practices.</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1" cap="none" sz="1800" i="0" kern="1200" lang="en-US" spc="0" strike="noStrike" u="none">
                <a:solidFill>
                  <a:schemeClr val="tx1"/>
                </a:solidFill>
                <a:latin typeface="Calibri" pitchFamily="0" charset="0"/>
                <a:ea typeface="宋体" pitchFamily="0" charset="0"/>
                <a:cs typeface="Calibri" pitchFamily="0" charset="0"/>
              </a:rPr>
              <a:t>AI-Powered Compensation Recommendations: </a:t>
            </a:r>
            <a:r>
              <a:rPr altLang="zh-CN" baseline="0" b="0" cap="none" sz="1800" i="0" kern="1200" lang="en-US" spc="0" strike="noStrike" u="none">
                <a:solidFill>
                  <a:schemeClr val="tx1"/>
                </a:solidFill>
                <a:latin typeface="Calibri" pitchFamily="0" charset="0"/>
                <a:ea typeface="宋体" pitchFamily="0" charset="0"/>
                <a:cs typeface="Calibri" pitchFamily="0" charset="0"/>
              </a:rPr>
              <a:t>Our solution leverages machine learning algorithms to provide personalized compensation recommendations, optimizing internal equity, market competitiveness, and employee satisfaction.</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1" cap="none" sz="1800" i="0" kern="1200" lang="en-US" spc="0" strike="noStrike" u="none">
                <a:solidFill>
                  <a:schemeClr val="tx1"/>
                </a:solidFill>
                <a:latin typeface="Calibri" pitchFamily="0" charset="0"/>
                <a:ea typeface="宋体" pitchFamily="0" charset="0"/>
                <a:cs typeface="Calibri" pitchFamily="0" charset="0"/>
              </a:rPr>
              <a:t>Seamless Integration with HR Systems: </a:t>
            </a:r>
            <a:r>
              <a:rPr altLang="zh-CN" baseline="0" b="0" cap="none" sz="1800" i="0" kern="1200" lang="en-US" spc="0" strike="noStrike" u="none">
                <a:solidFill>
                  <a:schemeClr val="tx1"/>
                </a:solidFill>
                <a:latin typeface="Calibri" pitchFamily="0" charset="0"/>
                <a:ea typeface="宋体" pitchFamily="0" charset="0"/>
                <a:cs typeface="Calibri" pitchFamily="0" charset="0"/>
              </a:rPr>
              <a:t>Our solution integrates effortlessly with existing HR systems, ensuring a streamlined and efficient compensation management process.</a:t>
            </a: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dcterms:created xsi:type="dcterms:W3CDTF">2024-03-29T04:07:22Z</dcterms:created>
  <dcterms:modified xsi:type="dcterms:W3CDTF">2024-09-11T15:33:17Z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230930f8c67043f3b40f767f9b048a6a</vt:lpwstr>
  </property>
</Properties>
</file>