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12192000"/>
  <p:notesSz cx="6858000" cy="9144000"/>
  <p:embeddedFontLst>
    <p:embeddedFont>
      <p:font typeface="Gill Sans"/>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1B02296-A325-41ED-8E61-9352C1614F1A}">
  <a:tblStyle styleId="{21B02296-A325-41ED-8E61-9352C1614F1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GillSans-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GillSans-bold.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546cb6a93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546cb6a93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3546cb6a93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546cb6a93c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3546cb6a93c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546cb6a93c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3546cb6a93c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5475595f98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g35475595f98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5475595f98_0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35475595f98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2" y="1122363"/>
            <a:ext cx="9144000" cy="2387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2"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4"/>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1" y="6356354"/>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1" y="365126"/>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401"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4"/>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1" y="6356354"/>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4"/>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1" y="6356354"/>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1" y="365126"/>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1"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4"/>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1" y="6356354"/>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7"/>
            <a:ext cx="105156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4"/>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1" y="6356354"/>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1" y="365126"/>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2"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4"/>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1" y="6356354"/>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6"/>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90" y="1681163"/>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90"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4"/>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1" y="6356354"/>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1" y="365126"/>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4"/>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1" y="6356354"/>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4"/>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1" y="6356354"/>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90"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6"/>
            <a:ext cx="6172200" cy="48735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90"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4"/>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1" y="6356354"/>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90"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6"/>
            <a:ext cx="6172200" cy="4873500"/>
          </a:xfrm>
          <a:prstGeom prst="rect">
            <a:avLst/>
          </a:prstGeom>
          <a:noFill/>
          <a:ln>
            <a:noFill/>
          </a:ln>
        </p:spPr>
      </p:sp>
      <p:sp>
        <p:nvSpPr>
          <p:cNvPr id="68" name="Google Shape;68;p10"/>
          <p:cNvSpPr txBox="1"/>
          <p:nvPr>
            <p:ph idx="1" type="body"/>
          </p:nvPr>
        </p:nvSpPr>
        <p:spPr>
          <a:xfrm>
            <a:off x="839790"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4"/>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1" y="6356354"/>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1" y="365126"/>
            <a:ext cx="10515600" cy="1325700"/>
          </a:xfrm>
          <a:prstGeom prst="rect">
            <a:avLst/>
          </a:prstGeom>
          <a:noFill/>
          <a:ln>
            <a:noFill/>
          </a:ln>
        </p:spPr>
        <p:txBody>
          <a:bodyPr anchorCtr="0" anchor="ctr" bIns="45700" lIns="91425" spcFirstLastPara="1" rIns="91425" wrap="square" tIns="45700">
            <a:norm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1"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4"/>
            <a:ext cx="2743200" cy="365100"/>
          </a:xfrm>
          <a:prstGeom prst="rect">
            <a:avLst/>
          </a:prstGeom>
          <a:noFill/>
          <a:ln>
            <a:noFill/>
          </a:ln>
        </p:spPr>
        <p:txBody>
          <a:bodyPr anchorCtr="0" anchor="ctr" bIns="45700" lIns="91425" spcFirstLastPara="1" rIns="91425" wrap="square" tIns="45700">
            <a:noAutofit/>
          </a:bodyPr>
          <a:lstStyle>
            <a:lvl1pPr lvl="0" marR="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1" y="6356354"/>
            <a:ext cx="4114800" cy="365100"/>
          </a:xfrm>
          <a:prstGeom prst="rect">
            <a:avLst/>
          </a:prstGeom>
          <a:noFill/>
          <a:ln>
            <a:noFill/>
          </a:ln>
        </p:spPr>
        <p:txBody>
          <a:bodyPr anchorCtr="0" anchor="ctr" bIns="45700" lIns="91425" spcFirstLastPara="1" rIns="91425" wrap="square" tIns="45700">
            <a:noAutofit/>
          </a:bodyPr>
          <a:lstStyle>
            <a:lvl1pPr lvl="0" marR="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4"/>
            <a:ext cx="2743200" cy="365100"/>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88888"/>
                </a:solidFill>
                <a:latin typeface="Calibri"/>
                <a:ea typeface="Calibri"/>
                <a:cs typeface="Calibri"/>
                <a:sym typeface="Calibri"/>
              </a:defRPr>
            </a:lvl1pPr>
            <a:lvl2pPr indent="0" lvl="1" marL="0" marR="0" algn="r">
              <a:spcBef>
                <a:spcPts val="0"/>
              </a:spcBef>
              <a:buNone/>
              <a:defRPr b="0" i="0" sz="1200" u="none" cap="none" strike="noStrike">
                <a:solidFill>
                  <a:srgbClr val="888888"/>
                </a:solidFill>
                <a:latin typeface="Calibri"/>
                <a:ea typeface="Calibri"/>
                <a:cs typeface="Calibri"/>
                <a:sym typeface="Calibri"/>
              </a:defRPr>
            </a:lvl2pPr>
            <a:lvl3pPr indent="0" lvl="2" marL="0" marR="0" algn="r">
              <a:spcBef>
                <a:spcPts val="0"/>
              </a:spcBef>
              <a:buNone/>
              <a:defRPr b="0" i="0" sz="1200" u="none" cap="none" strike="noStrike">
                <a:solidFill>
                  <a:srgbClr val="888888"/>
                </a:solidFill>
                <a:latin typeface="Calibri"/>
                <a:ea typeface="Calibri"/>
                <a:cs typeface="Calibri"/>
                <a:sym typeface="Calibri"/>
              </a:defRPr>
            </a:lvl3pPr>
            <a:lvl4pPr indent="0" lvl="3" marL="0" marR="0" algn="r">
              <a:spcBef>
                <a:spcPts val="0"/>
              </a:spcBef>
              <a:buNone/>
              <a:defRPr b="0" i="0" sz="1200" u="none" cap="none" strike="noStrike">
                <a:solidFill>
                  <a:srgbClr val="888888"/>
                </a:solidFill>
                <a:latin typeface="Calibri"/>
                <a:ea typeface="Calibri"/>
                <a:cs typeface="Calibri"/>
                <a:sym typeface="Calibri"/>
              </a:defRPr>
            </a:lvl4pPr>
            <a:lvl5pPr indent="0" lvl="4" marL="0" marR="0" algn="r">
              <a:spcBef>
                <a:spcPts val="0"/>
              </a:spcBef>
              <a:buNone/>
              <a:defRPr b="0" i="0" sz="1200" u="none" cap="none" strike="noStrike">
                <a:solidFill>
                  <a:srgbClr val="888888"/>
                </a:solidFill>
                <a:latin typeface="Calibri"/>
                <a:ea typeface="Calibri"/>
                <a:cs typeface="Calibri"/>
                <a:sym typeface="Calibri"/>
              </a:defRPr>
            </a:lvl5pPr>
            <a:lvl6pPr indent="0" lvl="5" marL="0" marR="0" algn="r">
              <a:spcBef>
                <a:spcPts val="0"/>
              </a:spcBef>
              <a:buNone/>
              <a:defRPr b="0" i="0" sz="1200" u="none" cap="none" strike="noStrike">
                <a:solidFill>
                  <a:srgbClr val="888888"/>
                </a:solidFill>
                <a:latin typeface="Calibri"/>
                <a:ea typeface="Calibri"/>
                <a:cs typeface="Calibri"/>
                <a:sym typeface="Calibri"/>
              </a:defRPr>
            </a:lvl6pPr>
            <a:lvl7pPr indent="0" lvl="6" marL="0" marR="0" algn="r">
              <a:spcBef>
                <a:spcPts val="0"/>
              </a:spcBef>
              <a:buNone/>
              <a:defRPr b="0" i="0" sz="1200" u="none" cap="none" strike="noStrike">
                <a:solidFill>
                  <a:srgbClr val="888888"/>
                </a:solidFill>
                <a:latin typeface="Calibri"/>
                <a:ea typeface="Calibri"/>
                <a:cs typeface="Calibri"/>
                <a:sym typeface="Calibri"/>
              </a:defRPr>
            </a:lvl7pPr>
            <a:lvl8pPr indent="0" lvl="7" marL="0" marR="0" algn="r">
              <a:spcBef>
                <a:spcPts val="0"/>
              </a:spcBef>
              <a:buNone/>
              <a:defRPr b="0" i="0" sz="1200" u="none" cap="none" strike="noStrike">
                <a:solidFill>
                  <a:srgbClr val="888888"/>
                </a:solidFill>
                <a:latin typeface="Calibri"/>
                <a:ea typeface="Calibri"/>
                <a:cs typeface="Calibri"/>
                <a:sym typeface="Calibri"/>
              </a:defRPr>
            </a:lvl8pPr>
            <a:lvl9pPr indent="0" lvl="8" marL="0" marR="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archive.ics.uci.edu/ml/datasets/hotel+booking+demand" TargetMode="External"/><Relationship Id="rId4" Type="http://schemas.openxmlformats.org/officeDocument/2006/relationships/hyperlink" Target="https://archive.ics.uci.edu/ml/datasets/hotel+booking+demand" TargetMode="External"/><Relationship Id="rId5" Type="http://schemas.openxmlformats.org/officeDocument/2006/relationships/hyperlink" Target="https://archive.ics.uci.edu/ml/datasets/hotel+booking+demand"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grpSp>
        <p:nvGrpSpPr>
          <p:cNvPr id="88" name="Google Shape;88;p13"/>
          <p:cNvGrpSpPr/>
          <p:nvPr/>
        </p:nvGrpSpPr>
        <p:grpSpPr>
          <a:xfrm>
            <a:off x="1791352" y="1808037"/>
            <a:ext cx="9144000" cy="1216800"/>
            <a:chOff x="0" y="585399"/>
            <a:chExt cx="9144000" cy="1216800"/>
          </a:xfrm>
        </p:grpSpPr>
        <p:sp>
          <p:nvSpPr>
            <p:cNvPr id="89" name="Google Shape;89;p13"/>
            <p:cNvSpPr/>
            <p:nvPr/>
          </p:nvSpPr>
          <p:spPr>
            <a:xfrm>
              <a:off x="0" y="585399"/>
              <a:ext cx="9144000" cy="1216800"/>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txBox="1"/>
            <p:nvPr/>
          </p:nvSpPr>
          <p:spPr>
            <a:xfrm>
              <a:off x="59399" y="644798"/>
              <a:ext cx="9025200" cy="1098000"/>
            </a:xfrm>
            <a:prstGeom prst="rect">
              <a:avLst/>
            </a:prstGeom>
            <a:noFill/>
            <a:ln>
              <a:noFill/>
            </a:ln>
          </p:spPr>
          <p:txBody>
            <a:bodyPr anchorCtr="0" anchor="ctr" bIns="247650" lIns="247650" spcFirstLastPara="1" rIns="247650" wrap="square" tIns="247650">
              <a:noAutofit/>
            </a:bodyPr>
            <a:lstStyle/>
            <a:p>
              <a:pPr indent="0" lvl="0" marL="0" marR="0" rtl="0" algn="l">
                <a:lnSpc>
                  <a:spcPct val="90000"/>
                </a:lnSpc>
                <a:spcBef>
                  <a:spcPts val="0"/>
                </a:spcBef>
                <a:spcAft>
                  <a:spcPts val="0"/>
                </a:spcAft>
                <a:buNone/>
              </a:pPr>
              <a:r>
                <a:rPr lang="en-US" sz="5000">
                  <a:solidFill>
                    <a:schemeClr val="lt1"/>
                  </a:solidFill>
                  <a:latin typeface="Times New Roman"/>
                  <a:ea typeface="Times New Roman"/>
                  <a:cs typeface="Times New Roman"/>
                  <a:sym typeface="Times New Roman"/>
                </a:rPr>
                <a:t>Hotel Recommendation System</a:t>
              </a:r>
              <a:endParaRPr i="0" sz="5000" u="none" cap="none" strike="noStrike">
                <a:solidFill>
                  <a:schemeClr val="lt1"/>
                </a:solidFill>
                <a:latin typeface="Times New Roman"/>
                <a:ea typeface="Times New Roman"/>
                <a:cs typeface="Times New Roman"/>
                <a:sym typeface="Times New Roman"/>
              </a:endParaRPr>
            </a:p>
          </p:txBody>
        </p:sp>
      </p:grpSp>
      <p:sp>
        <p:nvSpPr>
          <p:cNvPr id="91" name="Google Shape;91;p13"/>
          <p:cNvSpPr txBox="1"/>
          <p:nvPr/>
        </p:nvSpPr>
        <p:spPr>
          <a:xfrm>
            <a:off x="6096009" y="4873527"/>
            <a:ext cx="6602700" cy="1569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	</a:t>
            </a:r>
            <a:r>
              <a:rPr b="1" i="0" lang="en-US" sz="2400" u="none" cap="none" strike="noStrike">
                <a:solidFill>
                  <a:srgbClr val="0070C0"/>
                </a:solidFill>
                <a:latin typeface="Times New Roman"/>
                <a:ea typeface="Times New Roman"/>
                <a:cs typeface="Times New Roman"/>
                <a:sym typeface="Times New Roman"/>
              </a:rPr>
              <a:t>Done by </a:t>
            </a:r>
            <a:r>
              <a:rPr b="1" i="0" lang="en-US" sz="2000" u="none" cap="none" strike="noStrike">
                <a:solidFill>
                  <a:srgbClr val="0070C0"/>
                </a:solidFill>
                <a:latin typeface="Times New Roman"/>
                <a:ea typeface="Times New Roman"/>
                <a:cs typeface="Times New Roman"/>
                <a:sym typeface="Times New Roman"/>
              </a:rPr>
              <a:t>  </a:t>
            </a:r>
            <a:endParaRPr b="1" i="0" sz="2000" u="none" cap="none" strike="noStrike">
              <a:solidFill>
                <a:srgbClr val="0070C0"/>
              </a:solidFill>
              <a:latin typeface="Times New Roman"/>
              <a:ea typeface="Times New Roman"/>
              <a:cs typeface="Times New Roman"/>
              <a:sym typeface="Times New Roman"/>
            </a:endParaRPr>
          </a:p>
          <a:p>
            <a:pPr indent="457200" lvl="0" marL="914400" marR="0" rtl="0" algn="l">
              <a:spcBef>
                <a:spcPts val="0"/>
              </a:spcBef>
              <a:spcAft>
                <a:spcPts val="0"/>
              </a:spcAft>
              <a:buNone/>
            </a:pPr>
            <a:r>
              <a:rPr b="1" i="0" lang="en-US" sz="2400" u="none" cap="none" strike="noStrike">
                <a:solidFill>
                  <a:srgbClr val="0070C0"/>
                </a:solidFill>
                <a:latin typeface="Times New Roman"/>
                <a:ea typeface="Times New Roman"/>
                <a:cs typeface="Times New Roman"/>
                <a:sym typeface="Times New Roman"/>
              </a:rPr>
              <a:t>KEERTHIKA B</a:t>
            </a:r>
            <a:endParaRPr b="1" i="0" sz="2400" u="none" cap="none" strike="noStrike">
              <a:solidFill>
                <a:srgbClr val="0070C0"/>
              </a:solidFill>
              <a:latin typeface="Times New Roman"/>
              <a:ea typeface="Times New Roman"/>
              <a:cs typeface="Times New Roman"/>
              <a:sym typeface="Times New Roman"/>
            </a:endParaRPr>
          </a:p>
          <a:p>
            <a:pPr indent="457200" lvl="0" marL="914400" marR="0" rtl="0" algn="l">
              <a:spcBef>
                <a:spcPts val="0"/>
              </a:spcBef>
              <a:spcAft>
                <a:spcPts val="0"/>
              </a:spcAft>
              <a:buNone/>
            </a:pPr>
            <a:r>
              <a:rPr b="1" lang="en-US" sz="2400">
                <a:solidFill>
                  <a:srgbClr val="0070C0"/>
                </a:solidFill>
                <a:latin typeface="Times New Roman"/>
                <a:ea typeface="Times New Roman"/>
                <a:cs typeface="Times New Roman"/>
                <a:sym typeface="Times New Roman"/>
              </a:rPr>
              <a:t>CSE - B</a:t>
            </a:r>
            <a:endParaRPr b="1" sz="2400">
              <a:solidFill>
                <a:srgbClr val="0070C0"/>
              </a:solidFill>
              <a:latin typeface="Times New Roman"/>
              <a:ea typeface="Times New Roman"/>
              <a:cs typeface="Times New Roman"/>
              <a:sym typeface="Times New Roman"/>
            </a:endParaRPr>
          </a:p>
          <a:p>
            <a:pPr indent="457200" lvl="0" marL="914400" marR="0" rtl="0" algn="l">
              <a:spcBef>
                <a:spcPts val="0"/>
              </a:spcBef>
              <a:spcAft>
                <a:spcPts val="0"/>
              </a:spcAft>
              <a:buNone/>
            </a:pPr>
            <a:r>
              <a:rPr b="1" lang="en-US" sz="2400">
                <a:solidFill>
                  <a:srgbClr val="0070C0"/>
                </a:solidFill>
                <a:latin typeface="Times New Roman"/>
                <a:ea typeface="Times New Roman"/>
                <a:cs typeface="Times New Roman"/>
                <a:sym typeface="Times New Roman"/>
              </a:rPr>
              <a:t>Rajalakshmi Engineering College</a:t>
            </a:r>
            <a:endParaRPr b="1" sz="2400">
              <a:solidFill>
                <a:srgbClr val="0070C0"/>
              </a:solidFill>
              <a:latin typeface="Times New Roman"/>
              <a:ea typeface="Times New Roman"/>
              <a:cs typeface="Times New Roman"/>
              <a:sym typeface="Times New Roman"/>
            </a:endParaRPr>
          </a:p>
        </p:txBody>
      </p:sp>
      <p:sp>
        <p:nvSpPr>
          <p:cNvPr id="92" name="Google Shape;92;p13"/>
          <p:cNvSpPr/>
          <p:nvPr/>
        </p:nvSpPr>
        <p:spPr>
          <a:xfrm>
            <a:off x="4788525" y="3554975"/>
            <a:ext cx="6929100" cy="788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    </a:t>
            </a:r>
            <a:r>
              <a:rPr b="1" lang="en-US" sz="2400">
                <a:solidFill>
                  <a:srgbClr val="0070C0"/>
                </a:solidFill>
                <a:latin typeface="Times New Roman"/>
                <a:ea typeface="Times New Roman"/>
                <a:cs typeface="Times New Roman"/>
                <a:sym typeface="Times New Roman"/>
              </a:rPr>
              <a:t>by </a:t>
            </a:r>
            <a:r>
              <a:rPr b="1" lang="en-US" sz="2400">
                <a:solidFill>
                  <a:srgbClr val="0070C0"/>
                </a:solidFill>
                <a:latin typeface="Times New Roman"/>
                <a:ea typeface="Times New Roman"/>
                <a:cs typeface="Times New Roman"/>
                <a:sym typeface="Times New Roman"/>
              </a:rPr>
              <a:t>Guide</a:t>
            </a:r>
            <a:r>
              <a:rPr b="1" lang="en-US" sz="2000">
                <a:solidFill>
                  <a:srgbClr val="0070C0"/>
                </a:solidFill>
                <a:latin typeface="Times New Roman"/>
                <a:ea typeface="Times New Roman"/>
                <a:cs typeface="Times New Roman"/>
                <a:sym typeface="Times New Roman"/>
              </a:rPr>
              <a:t> </a:t>
            </a:r>
            <a:endParaRPr b="1" sz="2000">
              <a:solidFill>
                <a:srgbClr val="0070C0"/>
              </a:solidFill>
              <a:latin typeface="Times New Roman"/>
              <a:ea typeface="Times New Roman"/>
              <a:cs typeface="Times New Roman"/>
              <a:sym typeface="Times New Roman"/>
            </a:endParaRPr>
          </a:p>
          <a:p>
            <a:pPr indent="457200" lvl="0" marL="0" marR="0" rtl="0" algn="l">
              <a:spcBef>
                <a:spcPts val="0"/>
              </a:spcBef>
              <a:spcAft>
                <a:spcPts val="0"/>
              </a:spcAft>
              <a:buNone/>
            </a:pPr>
            <a:r>
              <a:rPr b="1" lang="en-US" sz="2300">
                <a:solidFill>
                  <a:srgbClr val="0070C0"/>
                </a:solidFill>
                <a:latin typeface="Times New Roman"/>
                <a:ea typeface="Times New Roman"/>
                <a:cs typeface="Times New Roman"/>
                <a:sym typeface="Times New Roman"/>
              </a:rPr>
              <a:t>Dr. V. Auxilia Osvin Nancy.,M.Tech.,Ph.D.,</a:t>
            </a:r>
            <a:endParaRPr b="1" sz="2300">
              <a:solidFill>
                <a:srgbClr val="0070C0"/>
              </a:solidFill>
              <a:latin typeface="Times New Roman"/>
              <a:ea typeface="Times New Roman"/>
              <a:cs typeface="Times New Roman"/>
              <a:sym typeface="Times New Roman"/>
            </a:endParaRPr>
          </a:p>
        </p:txBody>
      </p:sp>
      <p:grpSp>
        <p:nvGrpSpPr>
          <p:cNvPr id="93" name="Google Shape;93;p13"/>
          <p:cNvGrpSpPr/>
          <p:nvPr/>
        </p:nvGrpSpPr>
        <p:grpSpPr>
          <a:xfrm>
            <a:off x="788725" y="205825"/>
            <a:ext cx="10928909" cy="1216800"/>
            <a:chOff x="0" y="585399"/>
            <a:chExt cx="9144000" cy="1216800"/>
          </a:xfrm>
        </p:grpSpPr>
        <p:sp>
          <p:nvSpPr>
            <p:cNvPr id="94" name="Google Shape;94;p13"/>
            <p:cNvSpPr/>
            <p:nvPr/>
          </p:nvSpPr>
          <p:spPr>
            <a:xfrm>
              <a:off x="0" y="585399"/>
              <a:ext cx="9144000" cy="1216800"/>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txBox="1"/>
            <p:nvPr/>
          </p:nvSpPr>
          <p:spPr>
            <a:xfrm>
              <a:off x="59399" y="644798"/>
              <a:ext cx="9025200" cy="1098000"/>
            </a:xfrm>
            <a:prstGeom prst="rect">
              <a:avLst/>
            </a:prstGeom>
            <a:noFill/>
            <a:ln>
              <a:noFill/>
            </a:ln>
          </p:spPr>
          <p:txBody>
            <a:bodyPr anchorCtr="0" anchor="ctr" bIns="247650" lIns="247650" spcFirstLastPara="1" rIns="247650" wrap="square" tIns="247650">
              <a:noAutofit/>
            </a:bodyPr>
            <a:lstStyle/>
            <a:p>
              <a:pPr indent="0" lvl="0" marL="0" marR="0" rtl="0" algn="l">
                <a:lnSpc>
                  <a:spcPct val="90000"/>
                </a:lnSpc>
                <a:spcBef>
                  <a:spcPts val="0"/>
                </a:spcBef>
                <a:spcAft>
                  <a:spcPts val="0"/>
                </a:spcAft>
                <a:buNone/>
              </a:pPr>
              <a:r>
                <a:rPr lang="en-US" sz="4500">
                  <a:solidFill>
                    <a:schemeClr val="lt1"/>
                  </a:solidFill>
                  <a:latin typeface="Times New Roman"/>
                  <a:ea typeface="Times New Roman"/>
                  <a:cs typeface="Times New Roman"/>
                  <a:sym typeface="Times New Roman"/>
                </a:rPr>
                <a:t>CS19643 - Foundation of Machine Learning</a:t>
              </a:r>
              <a:endParaRPr i="0" sz="4500" u="none" cap="none" strike="noStrike">
                <a:solidFill>
                  <a:schemeClr val="lt1"/>
                </a:solidFill>
                <a:latin typeface="Times New Roman"/>
                <a:ea typeface="Times New Roman"/>
                <a:cs typeface="Times New Roman"/>
                <a:sym typeface="Times New Roman"/>
              </a:endParaRPr>
            </a:p>
          </p:txBody>
        </p:sp>
      </p:grpSp>
      <p:pic>
        <p:nvPicPr>
          <p:cNvPr id="96" name="Google Shape;96;p13"/>
          <p:cNvPicPr preferRelativeResize="0"/>
          <p:nvPr/>
        </p:nvPicPr>
        <p:blipFill>
          <a:blip r:embed="rId3">
            <a:alphaModFix/>
          </a:blip>
          <a:stretch>
            <a:fillRect/>
          </a:stretch>
        </p:blipFill>
        <p:spPr>
          <a:xfrm>
            <a:off x="105400" y="3410237"/>
            <a:ext cx="4853450" cy="326091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p:nvPr/>
        </p:nvSpPr>
        <p:spPr>
          <a:xfrm>
            <a:off x="410850" y="175550"/>
            <a:ext cx="10081800" cy="973800"/>
          </a:xfrm>
          <a:prstGeom prst="roundRect">
            <a:avLst>
              <a:gd fmla="val 16667"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4500">
                <a:solidFill>
                  <a:schemeClr val="lt1"/>
                </a:solidFill>
                <a:latin typeface="Times New Roman"/>
                <a:ea typeface="Times New Roman"/>
                <a:cs typeface="Times New Roman"/>
                <a:sym typeface="Times New Roman"/>
              </a:rPr>
              <a:t>Implementation</a:t>
            </a:r>
            <a:endParaRPr sz="4500">
              <a:solidFill>
                <a:schemeClr val="lt1"/>
              </a:solidFill>
              <a:latin typeface="Times New Roman"/>
              <a:ea typeface="Times New Roman"/>
              <a:cs typeface="Times New Roman"/>
              <a:sym typeface="Times New Roman"/>
            </a:endParaRPr>
          </a:p>
        </p:txBody>
      </p:sp>
      <p:sp>
        <p:nvSpPr>
          <p:cNvPr id="167" name="Google Shape;167;p22"/>
          <p:cNvSpPr txBox="1"/>
          <p:nvPr/>
        </p:nvSpPr>
        <p:spPr>
          <a:xfrm>
            <a:off x="9633487" y="6158313"/>
            <a:ext cx="19062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68" name="Google Shape;168;p22"/>
          <p:cNvSpPr txBox="1"/>
          <p:nvPr/>
        </p:nvSpPr>
        <p:spPr>
          <a:xfrm>
            <a:off x="955075" y="1356438"/>
            <a:ext cx="10431000" cy="47409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1200"/>
              </a:spcBef>
              <a:spcAft>
                <a:spcPts val="0"/>
              </a:spcAft>
              <a:buClr>
                <a:schemeClr val="dk1"/>
              </a:buClr>
              <a:buSzPts val="2000"/>
              <a:buFont typeface="Times New Roman"/>
              <a:buAutoNum type="arabicPeriod"/>
            </a:pPr>
            <a:r>
              <a:rPr b="1" lang="en-US" sz="2000">
                <a:solidFill>
                  <a:schemeClr val="dk1"/>
                </a:solidFill>
                <a:latin typeface="Times New Roman"/>
                <a:ea typeface="Times New Roman"/>
                <a:cs typeface="Times New Roman"/>
                <a:sym typeface="Times New Roman"/>
              </a:rPr>
              <a:t>Data Loading : </a:t>
            </a:r>
            <a:endParaRPr b="1"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Loaded hotel booking dataset into a pandas DataFrame.</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AutoNum type="arabicPeriod" startAt="2"/>
            </a:pPr>
            <a:r>
              <a:rPr b="1" lang="en-US" sz="2000">
                <a:solidFill>
                  <a:schemeClr val="dk1"/>
                </a:solidFill>
                <a:latin typeface="Times New Roman"/>
                <a:ea typeface="Times New Roman"/>
                <a:cs typeface="Times New Roman"/>
                <a:sym typeface="Times New Roman"/>
              </a:rPr>
              <a:t>Data Cleaning :</a:t>
            </a:r>
            <a:endParaRPr b="1" sz="2000">
              <a:solidFill>
                <a:schemeClr val="dk1"/>
              </a:solidFill>
              <a:latin typeface="Times New Roman"/>
              <a:ea typeface="Times New Roman"/>
              <a:cs typeface="Times New Roman"/>
              <a:sym typeface="Times New Roman"/>
            </a:endParaRPr>
          </a:p>
          <a:p>
            <a:pPr indent="-355600" lvl="0" marL="9144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Removed irrelevant columns and duplicates.</a:t>
            </a:r>
            <a:endParaRPr sz="2000">
              <a:solidFill>
                <a:schemeClr val="dk1"/>
              </a:solidFill>
              <a:latin typeface="Times New Roman"/>
              <a:ea typeface="Times New Roman"/>
              <a:cs typeface="Times New Roman"/>
              <a:sym typeface="Times New Roman"/>
            </a:endParaRPr>
          </a:p>
          <a:p>
            <a:pPr indent="-355600" lvl="0" marL="9144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Handled missing values using mean/mode imputation.</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AutoNum type="arabicPeriod" startAt="3"/>
            </a:pPr>
            <a:r>
              <a:rPr b="1" lang="en-US" sz="2000">
                <a:solidFill>
                  <a:schemeClr val="dk1"/>
                </a:solidFill>
                <a:latin typeface="Times New Roman"/>
                <a:ea typeface="Times New Roman"/>
                <a:cs typeface="Times New Roman"/>
                <a:sym typeface="Times New Roman"/>
              </a:rPr>
              <a:t>Feature Engineering</a:t>
            </a:r>
            <a:endParaRPr b="1" sz="2000">
              <a:solidFill>
                <a:schemeClr val="dk1"/>
              </a:solidFill>
              <a:latin typeface="Times New Roman"/>
              <a:ea typeface="Times New Roman"/>
              <a:cs typeface="Times New Roman"/>
              <a:sym typeface="Times New Roman"/>
            </a:endParaRPr>
          </a:p>
          <a:p>
            <a:pPr indent="-355600" lvl="0" marL="9144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Created new features (stay duration, total guests).</a:t>
            </a:r>
            <a:endParaRPr sz="2000">
              <a:solidFill>
                <a:schemeClr val="dk1"/>
              </a:solidFill>
              <a:latin typeface="Times New Roman"/>
              <a:ea typeface="Times New Roman"/>
              <a:cs typeface="Times New Roman"/>
              <a:sym typeface="Times New Roman"/>
            </a:endParaRPr>
          </a:p>
          <a:p>
            <a:pPr indent="-355600" lvl="0" marL="9144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Encoded categorical variables (Label &amp; One-Hot Encoding).</a:t>
            </a:r>
            <a:endParaRPr sz="2000">
              <a:solidFill>
                <a:schemeClr val="dk1"/>
              </a:solidFill>
              <a:latin typeface="Times New Roman"/>
              <a:ea typeface="Times New Roman"/>
              <a:cs typeface="Times New Roman"/>
              <a:sym typeface="Times New Roman"/>
            </a:endParaRPr>
          </a:p>
          <a:p>
            <a:pPr indent="-355600" lvl="0" marL="9144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Converted dates to datetime format.</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AutoNum type="arabicPeriod" startAt="4"/>
            </a:pPr>
            <a:r>
              <a:rPr b="1" lang="en-US" sz="2000">
                <a:solidFill>
                  <a:schemeClr val="dk1"/>
                </a:solidFill>
                <a:latin typeface="Times New Roman"/>
                <a:ea typeface="Times New Roman"/>
                <a:cs typeface="Times New Roman"/>
                <a:sym typeface="Times New Roman"/>
              </a:rPr>
              <a:t>Feature Scaling</a:t>
            </a:r>
            <a:endParaRPr b="1"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Normalized numerical features using StandardScaler.</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AutoNum type="arabicPeriod" startAt="5"/>
            </a:pPr>
            <a:r>
              <a:rPr b="1" lang="en-US" sz="2000">
                <a:solidFill>
                  <a:schemeClr val="dk1"/>
                </a:solidFill>
                <a:latin typeface="Times New Roman"/>
                <a:ea typeface="Times New Roman"/>
                <a:cs typeface="Times New Roman"/>
                <a:sym typeface="Times New Roman"/>
              </a:rPr>
              <a:t>Train-Test Split</a:t>
            </a:r>
            <a:endParaRPr b="1"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Split dataset into 80% training and 20% testing sets.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p:nvPr/>
        </p:nvSpPr>
        <p:spPr>
          <a:xfrm>
            <a:off x="504175" y="245975"/>
            <a:ext cx="9999600" cy="770100"/>
          </a:xfrm>
          <a:prstGeom prst="roundRect">
            <a:avLst>
              <a:gd fmla="val 16667"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4500">
                <a:solidFill>
                  <a:schemeClr val="lt1"/>
                </a:solidFill>
                <a:latin typeface="Times New Roman"/>
                <a:ea typeface="Times New Roman"/>
                <a:cs typeface="Times New Roman"/>
                <a:sym typeface="Times New Roman"/>
              </a:rPr>
              <a:t> </a:t>
            </a:r>
            <a:r>
              <a:rPr lang="en-US" sz="4500">
                <a:solidFill>
                  <a:schemeClr val="lt1"/>
                </a:solidFill>
                <a:latin typeface="Times New Roman"/>
                <a:ea typeface="Times New Roman"/>
                <a:cs typeface="Times New Roman"/>
                <a:sym typeface="Times New Roman"/>
              </a:rPr>
              <a:t>Implementation</a:t>
            </a:r>
            <a:endParaRPr sz="4500">
              <a:solidFill>
                <a:schemeClr val="lt1"/>
              </a:solidFill>
              <a:latin typeface="Times New Roman"/>
              <a:ea typeface="Times New Roman"/>
              <a:cs typeface="Times New Roman"/>
              <a:sym typeface="Times New Roman"/>
            </a:endParaRPr>
          </a:p>
        </p:txBody>
      </p:sp>
      <p:sp>
        <p:nvSpPr>
          <p:cNvPr id="174" name="Google Shape;174;p23"/>
          <p:cNvSpPr txBox="1"/>
          <p:nvPr/>
        </p:nvSpPr>
        <p:spPr>
          <a:xfrm>
            <a:off x="9633487" y="6158313"/>
            <a:ext cx="19062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75" name="Google Shape;175;p23"/>
          <p:cNvSpPr txBox="1"/>
          <p:nvPr/>
        </p:nvSpPr>
        <p:spPr>
          <a:xfrm>
            <a:off x="731700" y="1368475"/>
            <a:ext cx="10728600" cy="483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US" sz="2000">
                <a:solidFill>
                  <a:schemeClr val="dk1"/>
                </a:solidFill>
                <a:latin typeface="Times New Roman"/>
                <a:ea typeface="Times New Roman"/>
                <a:cs typeface="Times New Roman"/>
                <a:sym typeface="Times New Roman"/>
              </a:rPr>
              <a:t>🔍 Hyperparameter Tuning</a:t>
            </a:r>
            <a:endParaRPr b="1" sz="2000">
              <a:solidFill>
                <a:schemeClr val="dk1"/>
              </a:solidFill>
              <a:latin typeface="Times New Roman"/>
              <a:ea typeface="Times New Roman"/>
              <a:cs typeface="Times New Roman"/>
              <a:sym typeface="Times New Roman"/>
            </a:endParaRPr>
          </a:p>
          <a:p>
            <a:pPr indent="-355600" lvl="0" marL="457200" rtl="0" algn="l">
              <a:lnSpc>
                <a:spcPct val="115000"/>
              </a:lnSpc>
              <a:spcBef>
                <a:spcPts val="1200"/>
              </a:spcBef>
              <a:spcAft>
                <a:spcPts val="0"/>
              </a:spcAft>
              <a:buClr>
                <a:schemeClr val="dk1"/>
              </a:buClr>
              <a:buSzPts val="2000"/>
              <a:buChar char="●"/>
            </a:pPr>
            <a:r>
              <a:rPr lang="en-US" sz="2000">
                <a:solidFill>
                  <a:schemeClr val="dk1"/>
                </a:solidFill>
                <a:latin typeface="Times New Roman"/>
                <a:ea typeface="Times New Roman"/>
                <a:cs typeface="Times New Roman"/>
                <a:sym typeface="Times New Roman"/>
              </a:rPr>
              <a:t>Used </a:t>
            </a:r>
            <a:r>
              <a:rPr b="1" lang="en-US" sz="2000">
                <a:solidFill>
                  <a:schemeClr val="dk1"/>
                </a:solidFill>
                <a:latin typeface="Times New Roman"/>
                <a:ea typeface="Times New Roman"/>
                <a:cs typeface="Times New Roman"/>
                <a:sym typeface="Times New Roman"/>
              </a:rPr>
              <a:t>GridSearchCV</a:t>
            </a:r>
            <a:r>
              <a:rPr lang="en-US" sz="2000">
                <a:solidFill>
                  <a:schemeClr val="dk1"/>
                </a:solidFill>
                <a:latin typeface="Times New Roman"/>
                <a:ea typeface="Times New Roman"/>
                <a:cs typeface="Times New Roman"/>
                <a:sym typeface="Times New Roman"/>
              </a:rPr>
              <a:t> (5-fold CV) to find best parameters for each model.</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rPr b="1" lang="en-US" sz="2000">
                <a:solidFill>
                  <a:schemeClr val="dk1"/>
                </a:solidFill>
                <a:latin typeface="Times New Roman"/>
                <a:ea typeface="Times New Roman"/>
                <a:cs typeface="Times New Roman"/>
                <a:sym typeface="Times New Roman"/>
              </a:rPr>
              <a:t>📊 Model Evaluation</a:t>
            </a:r>
            <a:endParaRPr b="1" sz="2000">
              <a:solidFill>
                <a:schemeClr val="dk1"/>
              </a:solidFill>
              <a:latin typeface="Times New Roman"/>
              <a:ea typeface="Times New Roman"/>
              <a:cs typeface="Times New Roman"/>
              <a:sym typeface="Times New Roman"/>
            </a:endParaRPr>
          </a:p>
          <a:p>
            <a:pPr indent="-355600" lvl="0" marL="457200" rtl="0" algn="l">
              <a:lnSpc>
                <a:spcPct val="115000"/>
              </a:lnSpc>
              <a:spcBef>
                <a:spcPts val="12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Metrics: Accuracy, Precision, Recall, F1-Score.</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Visualized using Confusion Matrix and ROC Curves.</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rPr b="1" lang="en-US" sz="2000">
                <a:solidFill>
                  <a:schemeClr val="dk1"/>
                </a:solidFill>
                <a:latin typeface="Times New Roman"/>
                <a:ea typeface="Times New Roman"/>
                <a:cs typeface="Times New Roman"/>
                <a:sym typeface="Times New Roman"/>
              </a:rPr>
              <a:t>🏨 Hotel Recommendation Logic</a:t>
            </a:r>
            <a:endParaRPr b="1" sz="2000">
              <a:solidFill>
                <a:schemeClr val="dk1"/>
              </a:solidFill>
              <a:latin typeface="Times New Roman"/>
              <a:ea typeface="Times New Roman"/>
              <a:cs typeface="Times New Roman"/>
              <a:sym typeface="Times New Roman"/>
            </a:endParaRPr>
          </a:p>
          <a:p>
            <a:pPr indent="-355600" lvl="0" marL="457200" rtl="0" algn="l">
              <a:lnSpc>
                <a:spcPct val="115000"/>
              </a:lnSpc>
              <a:spcBef>
                <a:spcPts val="12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If high cancellation chance → suggest alternative hotel/type/date.</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Recommendations based on learned dataset patterns.</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rPr b="1" lang="en-US" sz="2000">
                <a:solidFill>
                  <a:schemeClr val="dk1"/>
                </a:solidFill>
                <a:latin typeface="Times New Roman"/>
                <a:ea typeface="Times New Roman"/>
                <a:cs typeface="Times New Roman"/>
                <a:sym typeface="Times New Roman"/>
              </a:rPr>
              <a:t>✅ Final Model</a:t>
            </a:r>
            <a:endParaRPr b="1" sz="2000">
              <a:solidFill>
                <a:schemeClr val="dk1"/>
              </a:solidFill>
              <a:latin typeface="Times New Roman"/>
              <a:ea typeface="Times New Roman"/>
              <a:cs typeface="Times New Roman"/>
              <a:sym typeface="Times New Roman"/>
            </a:endParaRPr>
          </a:p>
          <a:p>
            <a:pPr indent="-355600" lvl="0" marL="457200" rtl="0" algn="l">
              <a:lnSpc>
                <a:spcPct val="115000"/>
              </a:lnSpc>
              <a:spcBef>
                <a:spcPts val="1200"/>
              </a:spcBef>
              <a:spcAft>
                <a:spcPts val="0"/>
              </a:spcAft>
              <a:buClr>
                <a:schemeClr val="dk1"/>
              </a:buClr>
              <a:buSzPts val="2000"/>
              <a:buChar char="●"/>
            </a:pPr>
            <a:r>
              <a:rPr b="1" lang="en-US" sz="2000">
                <a:solidFill>
                  <a:schemeClr val="dk1"/>
                </a:solidFill>
                <a:latin typeface="Times New Roman"/>
                <a:ea typeface="Times New Roman"/>
                <a:cs typeface="Times New Roman"/>
                <a:sym typeface="Times New Roman"/>
              </a:rPr>
              <a:t>Random Forest</a:t>
            </a:r>
            <a:r>
              <a:rPr lang="en-US" sz="2000">
                <a:solidFill>
                  <a:schemeClr val="dk1"/>
                </a:solidFill>
                <a:latin typeface="Times New Roman"/>
                <a:ea typeface="Times New Roman"/>
                <a:cs typeface="Times New Roman"/>
                <a:sym typeface="Times New Roman"/>
              </a:rPr>
              <a:t> selected as best model due to high overall performance.</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idx="1" type="body"/>
          </p:nvPr>
        </p:nvSpPr>
        <p:spPr>
          <a:xfrm>
            <a:off x="838201"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82" name="Google Shape;182;p24"/>
          <p:cNvPicPr preferRelativeResize="0"/>
          <p:nvPr/>
        </p:nvPicPr>
        <p:blipFill>
          <a:blip r:embed="rId3">
            <a:alphaModFix/>
          </a:blip>
          <a:stretch>
            <a:fillRect/>
          </a:stretch>
        </p:blipFill>
        <p:spPr>
          <a:xfrm>
            <a:off x="494974" y="1518575"/>
            <a:ext cx="5536300" cy="4733925"/>
          </a:xfrm>
          <a:prstGeom prst="rect">
            <a:avLst/>
          </a:prstGeom>
          <a:noFill/>
          <a:ln>
            <a:noFill/>
          </a:ln>
        </p:spPr>
      </p:pic>
      <p:sp>
        <p:nvSpPr>
          <p:cNvPr id="183" name="Google Shape;183;p24"/>
          <p:cNvSpPr/>
          <p:nvPr/>
        </p:nvSpPr>
        <p:spPr>
          <a:xfrm>
            <a:off x="573275" y="339925"/>
            <a:ext cx="10234500" cy="880200"/>
          </a:xfrm>
          <a:prstGeom prst="roundRect">
            <a:avLst>
              <a:gd fmla="val 16667"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4500">
                <a:solidFill>
                  <a:schemeClr val="lt1"/>
                </a:solidFill>
                <a:latin typeface="Calibri"/>
                <a:ea typeface="Calibri"/>
                <a:cs typeface="Calibri"/>
                <a:sym typeface="Calibri"/>
              </a:rPr>
              <a:t> </a:t>
            </a:r>
            <a:r>
              <a:rPr lang="en-US" sz="4500">
                <a:solidFill>
                  <a:schemeClr val="lt1"/>
                </a:solidFill>
                <a:latin typeface="Times New Roman"/>
                <a:ea typeface="Times New Roman"/>
                <a:cs typeface="Times New Roman"/>
                <a:sym typeface="Times New Roman"/>
              </a:rPr>
              <a:t>Results</a:t>
            </a:r>
            <a:endParaRPr sz="4500">
              <a:solidFill>
                <a:schemeClr val="lt1"/>
              </a:solidFill>
              <a:latin typeface="Times New Roman"/>
              <a:ea typeface="Times New Roman"/>
              <a:cs typeface="Times New Roman"/>
              <a:sym typeface="Times New Roman"/>
            </a:endParaRPr>
          </a:p>
        </p:txBody>
      </p:sp>
      <p:pic>
        <p:nvPicPr>
          <p:cNvPr id="184" name="Google Shape;184;p24"/>
          <p:cNvPicPr preferRelativeResize="0"/>
          <p:nvPr/>
        </p:nvPicPr>
        <p:blipFill>
          <a:blip r:embed="rId4">
            <a:alphaModFix/>
          </a:blip>
          <a:stretch>
            <a:fillRect/>
          </a:stretch>
        </p:blipFill>
        <p:spPr>
          <a:xfrm>
            <a:off x="6422725" y="1494763"/>
            <a:ext cx="5377501" cy="4781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p:nvPr/>
        </p:nvSpPr>
        <p:spPr>
          <a:xfrm>
            <a:off x="629425" y="245975"/>
            <a:ext cx="9519600" cy="880200"/>
          </a:xfrm>
          <a:prstGeom prst="roundRect">
            <a:avLst>
              <a:gd fmla="val 16667"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4000">
                <a:solidFill>
                  <a:schemeClr val="lt1"/>
                </a:solidFill>
                <a:latin typeface="Times New Roman"/>
                <a:ea typeface="Times New Roman"/>
                <a:cs typeface="Times New Roman"/>
                <a:sym typeface="Times New Roman"/>
              </a:rPr>
              <a:t> </a:t>
            </a:r>
            <a:r>
              <a:rPr lang="en-US" sz="4000">
                <a:solidFill>
                  <a:schemeClr val="lt1"/>
                </a:solidFill>
                <a:latin typeface="Times New Roman"/>
                <a:ea typeface="Times New Roman"/>
                <a:cs typeface="Times New Roman"/>
                <a:sym typeface="Times New Roman"/>
              </a:rPr>
              <a:t>Results : Logistic Regression</a:t>
            </a:r>
            <a:endParaRPr sz="4000">
              <a:solidFill>
                <a:schemeClr val="lt1"/>
              </a:solidFill>
              <a:latin typeface="Times New Roman"/>
              <a:ea typeface="Times New Roman"/>
              <a:cs typeface="Times New Roman"/>
              <a:sym typeface="Times New Roman"/>
            </a:endParaRPr>
          </a:p>
        </p:txBody>
      </p:sp>
      <p:sp>
        <p:nvSpPr>
          <p:cNvPr id="190" name="Google Shape;190;p25"/>
          <p:cNvSpPr txBox="1"/>
          <p:nvPr/>
        </p:nvSpPr>
        <p:spPr>
          <a:xfrm>
            <a:off x="9633487" y="6158313"/>
            <a:ext cx="19062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91" name="Google Shape;191;p25"/>
          <p:cNvSpPr txBox="1"/>
          <p:nvPr/>
        </p:nvSpPr>
        <p:spPr>
          <a:xfrm>
            <a:off x="1913350" y="5830875"/>
            <a:ext cx="3616800" cy="4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800">
                <a:solidFill>
                  <a:schemeClr val="dk1"/>
                </a:solidFill>
                <a:latin typeface="Calibri"/>
                <a:ea typeface="Calibri"/>
                <a:cs typeface="Calibri"/>
                <a:sym typeface="Calibri"/>
              </a:rPr>
              <a:t>Fig : Confusion Matrix</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92" name="Google Shape;192;p25"/>
          <p:cNvSpPr txBox="1"/>
          <p:nvPr/>
        </p:nvSpPr>
        <p:spPr>
          <a:xfrm>
            <a:off x="7455188" y="5830875"/>
            <a:ext cx="3429000" cy="4542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Clr>
                <a:schemeClr val="dk1"/>
              </a:buClr>
              <a:buSzPts val="1100"/>
              <a:buFont typeface="Arial"/>
              <a:buNone/>
            </a:pPr>
            <a:r>
              <a:rPr lang="en-US" sz="2800">
                <a:solidFill>
                  <a:schemeClr val="dk1"/>
                </a:solidFill>
                <a:latin typeface="Calibri"/>
                <a:ea typeface="Calibri"/>
                <a:cs typeface="Calibri"/>
                <a:sym typeface="Calibri"/>
              </a:rPr>
              <a:t>Fig : ROC Curve</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id="193" name="Google Shape;193;p25"/>
          <p:cNvPicPr preferRelativeResize="0"/>
          <p:nvPr/>
        </p:nvPicPr>
        <p:blipFill>
          <a:blip r:embed="rId3">
            <a:alphaModFix/>
          </a:blip>
          <a:stretch>
            <a:fillRect/>
          </a:stretch>
        </p:blipFill>
        <p:spPr>
          <a:xfrm>
            <a:off x="7081400" y="1278575"/>
            <a:ext cx="4458371" cy="4399901"/>
          </a:xfrm>
          <a:prstGeom prst="rect">
            <a:avLst/>
          </a:prstGeom>
          <a:noFill/>
          <a:ln>
            <a:noFill/>
          </a:ln>
        </p:spPr>
      </p:pic>
      <p:pic>
        <p:nvPicPr>
          <p:cNvPr id="194" name="Google Shape;194;p25"/>
          <p:cNvPicPr preferRelativeResize="0"/>
          <p:nvPr/>
        </p:nvPicPr>
        <p:blipFill>
          <a:blip r:embed="rId4">
            <a:alphaModFix/>
          </a:blip>
          <a:stretch>
            <a:fillRect/>
          </a:stretch>
        </p:blipFill>
        <p:spPr>
          <a:xfrm>
            <a:off x="406475" y="1278575"/>
            <a:ext cx="5689526" cy="4399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p:nvPr/>
        </p:nvSpPr>
        <p:spPr>
          <a:xfrm>
            <a:off x="660750" y="245975"/>
            <a:ext cx="9598200" cy="880200"/>
          </a:xfrm>
          <a:prstGeom prst="roundRect">
            <a:avLst>
              <a:gd fmla="val 16667"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4000">
                <a:solidFill>
                  <a:schemeClr val="lt1"/>
                </a:solidFill>
                <a:latin typeface="Calibri"/>
                <a:ea typeface="Calibri"/>
                <a:cs typeface="Calibri"/>
                <a:sym typeface="Calibri"/>
              </a:rPr>
              <a:t> </a:t>
            </a:r>
            <a:r>
              <a:rPr lang="en-US" sz="4000">
                <a:solidFill>
                  <a:schemeClr val="lt1"/>
                </a:solidFill>
                <a:latin typeface="Times New Roman"/>
                <a:ea typeface="Times New Roman"/>
                <a:cs typeface="Times New Roman"/>
                <a:sym typeface="Times New Roman"/>
              </a:rPr>
              <a:t>Results : K-Nearest Neighbours</a:t>
            </a:r>
            <a:endParaRPr sz="4000">
              <a:solidFill>
                <a:schemeClr val="lt1"/>
              </a:solidFill>
              <a:latin typeface="Times New Roman"/>
              <a:ea typeface="Times New Roman"/>
              <a:cs typeface="Times New Roman"/>
              <a:sym typeface="Times New Roman"/>
            </a:endParaRPr>
          </a:p>
        </p:txBody>
      </p:sp>
      <p:sp>
        <p:nvSpPr>
          <p:cNvPr id="200" name="Google Shape;200;p26"/>
          <p:cNvSpPr txBox="1"/>
          <p:nvPr/>
        </p:nvSpPr>
        <p:spPr>
          <a:xfrm>
            <a:off x="9633487" y="6158313"/>
            <a:ext cx="19062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201" name="Google Shape;201;p26"/>
          <p:cNvSpPr txBox="1"/>
          <p:nvPr/>
        </p:nvSpPr>
        <p:spPr>
          <a:xfrm>
            <a:off x="1694125" y="5627325"/>
            <a:ext cx="3601200" cy="5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Fig : Confusion Matrix</a:t>
            </a:r>
            <a:endParaRPr sz="2800">
              <a:solidFill>
                <a:schemeClr val="dk1"/>
              </a:solidFill>
              <a:latin typeface="Calibri"/>
              <a:ea typeface="Calibri"/>
              <a:cs typeface="Calibri"/>
              <a:sym typeface="Calibri"/>
            </a:endParaRPr>
          </a:p>
        </p:txBody>
      </p:sp>
      <p:sp>
        <p:nvSpPr>
          <p:cNvPr id="202" name="Google Shape;202;p26"/>
          <p:cNvSpPr txBox="1"/>
          <p:nvPr/>
        </p:nvSpPr>
        <p:spPr>
          <a:xfrm>
            <a:off x="8285925" y="5520663"/>
            <a:ext cx="3601200" cy="5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800">
                <a:solidFill>
                  <a:schemeClr val="dk1"/>
                </a:solidFill>
                <a:latin typeface="Calibri"/>
                <a:ea typeface="Calibri"/>
                <a:cs typeface="Calibri"/>
                <a:sym typeface="Calibri"/>
              </a:rPr>
              <a:t>Fig : ROC Curve</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id="203" name="Google Shape;203;p26"/>
          <p:cNvPicPr preferRelativeResize="0"/>
          <p:nvPr/>
        </p:nvPicPr>
        <p:blipFill>
          <a:blip r:embed="rId3">
            <a:alphaModFix/>
          </a:blip>
          <a:stretch>
            <a:fillRect/>
          </a:stretch>
        </p:blipFill>
        <p:spPr>
          <a:xfrm>
            <a:off x="7080326" y="1432600"/>
            <a:ext cx="4227824" cy="3992801"/>
          </a:xfrm>
          <a:prstGeom prst="rect">
            <a:avLst/>
          </a:prstGeom>
          <a:noFill/>
          <a:ln>
            <a:noFill/>
          </a:ln>
        </p:spPr>
      </p:pic>
      <p:pic>
        <p:nvPicPr>
          <p:cNvPr id="204" name="Google Shape;204;p26"/>
          <p:cNvPicPr preferRelativeResize="0"/>
          <p:nvPr/>
        </p:nvPicPr>
        <p:blipFill>
          <a:blip r:embed="rId4">
            <a:alphaModFix/>
          </a:blip>
          <a:stretch>
            <a:fillRect/>
          </a:stretch>
        </p:blipFill>
        <p:spPr>
          <a:xfrm>
            <a:off x="868275" y="1278575"/>
            <a:ext cx="5472105" cy="41963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7"/>
          <p:cNvSpPr/>
          <p:nvPr/>
        </p:nvSpPr>
        <p:spPr>
          <a:xfrm>
            <a:off x="660750" y="245975"/>
            <a:ext cx="9598200" cy="880200"/>
          </a:xfrm>
          <a:prstGeom prst="roundRect">
            <a:avLst>
              <a:gd fmla="val 16667"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4000">
                <a:solidFill>
                  <a:schemeClr val="lt1"/>
                </a:solidFill>
                <a:latin typeface="Calibri"/>
                <a:ea typeface="Calibri"/>
                <a:cs typeface="Calibri"/>
                <a:sym typeface="Calibri"/>
              </a:rPr>
              <a:t> </a:t>
            </a:r>
            <a:r>
              <a:rPr lang="en-US" sz="4000">
                <a:solidFill>
                  <a:schemeClr val="lt1"/>
                </a:solidFill>
                <a:latin typeface="Times New Roman"/>
                <a:ea typeface="Times New Roman"/>
                <a:cs typeface="Times New Roman"/>
                <a:sym typeface="Times New Roman"/>
              </a:rPr>
              <a:t>Results : Random Forest</a:t>
            </a:r>
            <a:r>
              <a:rPr lang="en-US" sz="4000">
                <a:solidFill>
                  <a:schemeClr val="lt1"/>
                </a:solidFill>
                <a:latin typeface="Calibri"/>
                <a:ea typeface="Calibri"/>
                <a:cs typeface="Calibri"/>
                <a:sym typeface="Calibri"/>
              </a:rPr>
              <a:t> </a:t>
            </a:r>
            <a:endParaRPr sz="4000">
              <a:solidFill>
                <a:schemeClr val="lt1"/>
              </a:solidFill>
              <a:latin typeface="Calibri"/>
              <a:ea typeface="Calibri"/>
              <a:cs typeface="Calibri"/>
              <a:sym typeface="Calibri"/>
            </a:endParaRPr>
          </a:p>
        </p:txBody>
      </p:sp>
      <p:sp>
        <p:nvSpPr>
          <p:cNvPr id="210" name="Google Shape;210;p27"/>
          <p:cNvSpPr txBox="1"/>
          <p:nvPr/>
        </p:nvSpPr>
        <p:spPr>
          <a:xfrm>
            <a:off x="9633487" y="6158313"/>
            <a:ext cx="1906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211" name="Google Shape;211;p27"/>
          <p:cNvSpPr txBox="1"/>
          <p:nvPr/>
        </p:nvSpPr>
        <p:spPr>
          <a:xfrm>
            <a:off x="1694125" y="5627325"/>
            <a:ext cx="3601200" cy="5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Fig : Confusion Matrix</a:t>
            </a:r>
            <a:endParaRPr sz="2800">
              <a:solidFill>
                <a:schemeClr val="dk1"/>
              </a:solidFill>
              <a:latin typeface="Calibri"/>
              <a:ea typeface="Calibri"/>
              <a:cs typeface="Calibri"/>
              <a:sym typeface="Calibri"/>
            </a:endParaRPr>
          </a:p>
        </p:txBody>
      </p:sp>
      <p:sp>
        <p:nvSpPr>
          <p:cNvPr id="212" name="Google Shape;212;p27"/>
          <p:cNvSpPr txBox="1"/>
          <p:nvPr/>
        </p:nvSpPr>
        <p:spPr>
          <a:xfrm>
            <a:off x="8285925" y="5520663"/>
            <a:ext cx="3601200" cy="5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800">
                <a:solidFill>
                  <a:schemeClr val="dk1"/>
                </a:solidFill>
                <a:latin typeface="Calibri"/>
                <a:ea typeface="Calibri"/>
                <a:cs typeface="Calibri"/>
                <a:sym typeface="Calibri"/>
              </a:rPr>
              <a:t>Fig : ROC Curve</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id="213" name="Google Shape;213;p27"/>
          <p:cNvPicPr preferRelativeResize="0"/>
          <p:nvPr/>
        </p:nvPicPr>
        <p:blipFill>
          <a:blip r:embed="rId3">
            <a:alphaModFix/>
          </a:blip>
          <a:stretch>
            <a:fillRect/>
          </a:stretch>
        </p:blipFill>
        <p:spPr>
          <a:xfrm>
            <a:off x="6950900" y="1384200"/>
            <a:ext cx="4685774" cy="4089650"/>
          </a:xfrm>
          <a:prstGeom prst="rect">
            <a:avLst/>
          </a:prstGeom>
          <a:noFill/>
          <a:ln>
            <a:noFill/>
          </a:ln>
        </p:spPr>
      </p:pic>
      <p:pic>
        <p:nvPicPr>
          <p:cNvPr id="214" name="Google Shape;214;p27"/>
          <p:cNvPicPr preferRelativeResize="0"/>
          <p:nvPr/>
        </p:nvPicPr>
        <p:blipFill>
          <a:blip r:embed="rId4">
            <a:alphaModFix/>
          </a:blip>
          <a:stretch>
            <a:fillRect/>
          </a:stretch>
        </p:blipFill>
        <p:spPr>
          <a:xfrm>
            <a:off x="660737" y="1330837"/>
            <a:ext cx="5426315" cy="4196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p:nvPr/>
        </p:nvSpPr>
        <p:spPr>
          <a:xfrm>
            <a:off x="660750" y="245975"/>
            <a:ext cx="9598200" cy="880200"/>
          </a:xfrm>
          <a:prstGeom prst="roundRect">
            <a:avLst>
              <a:gd fmla="val 16667"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4000">
                <a:solidFill>
                  <a:schemeClr val="lt1"/>
                </a:solidFill>
                <a:latin typeface="Calibri"/>
                <a:ea typeface="Calibri"/>
                <a:cs typeface="Calibri"/>
                <a:sym typeface="Calibri"/>
              </a:rPr>
              <a:t> </a:t>
            </a:r>
            <a:r>
              <a:rPr lang="en-US" sz="4000">
                <a:solidFill>
                  <a:schemeClr val="lt1"/>
                </a:solidFill>
                <a:latin typeface="Times New Roman"/>
                <a:ea typeface="Times New Roman"/>
                <a:cs typeface="Times New Roman"/>
                <a:sym typeface="Times New Roman"/>
              </a:rPr>
              <a:t>Results : Support Vector Machine</a:t>
            </a:r>
            <a:endParaRPr sz="4000">
              <a:solidFill>
                <a:schemeClr val="lt1"/>
              </a:solidFill>
              <a:latin typeface="Times New Roman"/>
              <a:ea typeface="Times New Roman"/>
              <a:cs typeface="Times New Roman"/>
              <a:sym typeface="Times New Roman"/>
            </a:endParaRPr>
          </a:p>
        </p:txBody>
      </p:sp>
      <p:sp>
        <p:nvSpPr>
          <p:cNvPr id="220" name="Google Shape;220;p28"/>
          <p:cNvSpPr txBox="1"/>
          <p:nvPr/>
        </p:nvSpPr>
        <p:spPr>
          <a:xfrm>
            <a:off x="9633487" y="6158313"/>
            <a:ext cx="1906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221" name="Google Shape;221;p28"/>
          <p:cNvSpPr txBox="1"/>
          <p:nvPr/>
        </p:nvSpPr>
        <p:spPr>
          <a:xfrm>
            <a:off x="1694125" y="5627325"/>
            <a:ext cx="3601200" cy="5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Fig : Confusion Matrix</a:t>
            </a:r>
            <a:endParaRPr sz="2800">
              <a:solidFill>
                <a:schemeClr val="dk1"/>
              </a:solidFill>
              <a:latin typeface="Calibri"/>
              <a:ea typeface="Calibri"/>
              <a:cs typeface="Calibri"/>
              <a:sym typeface="Calibri"/>
            </a:endParaRPr>
          </a:p>
        </p:txBody>
      </p:sp>
      <p:sp>
        <p:nvSpPr>
          <p:cNvPr id="222" name="Google Shape;222;p28"/>
          <p:cNvSpPr txBox="1"/>
          <p:nvPr/>
        </p:nvSpPr>
        <p:spPr>
          <a:xfrm>
            <a:off x="8285925" y="5520663"/>
            <a:ext cx="3601200" cy="5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800">
                <a:solidFill>
                  <a:schemeClr val="dk1"/>
                </a:solidFill>
                <a:latin typeface="Calibri"/>
                <a:ea typeface="Calibri"/>
                <a:cs typeface="Calibri"/>
                <a:sym typeface="Calibri"/>
              </a:rPr>
              <a:t>Fig : ROC Curve</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id="223" name="Google Shape;223;p28"/>
          <p:cNvPicPr preferRelativeResize="0"/>
          <p:nvPr/>
        </p:nvPicPr>
        <p:blipFill>
          <a:blip r:embed="rId3">
            <a:alphaModFix/>
          </a:blip>
          <a:stretch>
            <a:fillRect/>
          </a:stretch>
        </p:blipFill>
        <p:spPr>
          <a:xfrm>
            <a:off x="6861350" y="1335725"/>
            <a:ext cx="4563651" cy="4089700"/>
          </a:xfrm>
          <a:prstGeom prst="rect">
            <a:avLst/>
          </a:prstGeom>
          <a:noFill/>
          <a:ln>
            <a:noFill/>
          </a:ln>
        </p:spPr>
      </p:pic>
      <p:pic>
        <p:nvPicPr>
          <p:cNvPr id="224" name="Google Shape;224;p28"/>
          <p:cNvPicPr preferRelativeResize="0"/>
          <p:nvPr/>
        </p:nvPicPr>
        <p:blipFill>
          <a:blip r:embed="rId4">
            <a:alphaModFix/>
          </a:blip>
          <a:stretch>
            <a:fillRect/>
          </a:stretch>
        </p:blipFill>
        <p:spPr>
          <a:xfrm>
            <a:off x="660737" y="1330825"/>
            <a:ext cx="5391869" cy="41963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p:nvPr/>
        </p:nvSpPr>
        <p:spPr>
          <a:xfrm>
            <a:off x="496375" y="245975"/>
            <a:ext cx="10179600" cy="880200"/>
          </a:xfrm>
          <a:prstGeom prst="roundRect">
            <a:avLst>
              <a:gd fmla="val 16667"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4000">
                <a:solidFill>
                  <a:schemeClr val="lt1"/>
                </a:solidFill>
                <a:latin typeface="Calibri"/>
                <a:ea typeface="Calibri"/>
                <a:cs typeface="Calibri"/>
                <a:sym typeface="Calibri"/>
              </a:rPr>
              <a:t> </a:t>
            </a:r>
            <a:r>
              <a:rPr lang="en-US" sz="4000">
                <a:solidFill>
                  <a:schemeClr val="lt1"/>
                </a:solidFill>
                <a:latin typeface="Times New Roman"/>
                <a:ea typeface="Times New Roman"/>
                <a:cs typeface="Times New Roman"/>
                <a:sym typeface="Times New Roman"/>
              </a:rPr>
              <a:t>Comparison with existing work</a:t>
            </a:r>
            <a:endParaRPr sz="4000">
              <a:solidFill>
                <a:schemeClr val="lt1"/>
              </a:solidFill>
              <a:latin typeface="Times New Roman"/>
              <a:ea typeface="Times New Roman"/>
              <a:cs typeface="Times New Roman"/>
              <a:sym typeface="Times New Roman"/>
            </a:endParaRPr>
          </a:p>
        </p:txBody>
      </p:sp>
      <p:sp>
        <p:nvSpPr>
          <p:cNvPr id="230" name="Google Shape;230;p29"/>
          <p:cNvSpPr txBox="1"/>
          <p:nvPr>
            <p:ph idx="1" type="body"/>
          </p:nvPr>
        </p:nvSpPr>
        <p:spPr>
          <a:xfrm>
            <a:off x="154379" y="1415822"/>
            <a:ext cx="11805300" cy="573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br>
              <a:rPr lang="en-US">
                <a:latin typeface="Gill Sans"/>
                <a:ea typeface="Gill Sans"/>
                <a:cs typeface="Gill Sans"/>
                <a:sym typeface="Gill Sans"/>
              </a:rPr>
            </a:br>
            <a:endParaRPr>
              <a:latin typeface="Gill Sans"/>
              <a:ea typeface="Gill Sans"/>
              <a:cs typeface="Gill Sans"/>
              <a:sym typeface="Gill Sans"/>
            </a:endParaRPr>
          </a:p>
        </p:txBody>
      </p:sp>
      <p:sp>
        <p:nvSpPr>
          <p:cNvPr id="231" name="Google Shape;231;p29"/>
          <p:cNvSpPr txBox="1"/>
          <p:nvPr/>
        </p:nvSpPr>
        <p:spPr>
          <a:xfrm>
            <a:off x="9633487" y="6158313"/>
            <a:ext cx="1906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232" name="Google Shape;232;p29"/>
          <p:cNvSpPr txBox="1"/>
          <p:nvPr/>
        </p:nvSpPr>
        <p:spPr>
          <a:xfrm>
            <a:off x="496375" y="1240125"/>
            <a:ext cx="11121300" cy="51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Calibri"/>
              <a:ea typeface="Calibri"/>
              <a:cs typeface="Calibri"/>
              <a:sym typeface="Calibri"/>
            </a:endParaRPr>
          </a:p>
        </p:txBody>
      </p:sp>
      <p:graphicFrame>
        <p:nvGraphicFramePr>
          <p:cNvPr id="233" name="Google Shape;233;p29"/>
          <p:cNvGraphicFramePr/>
          <p:nvPr/>
        </p:nvGraphicFramePr>
        <p:xfrm>
          <a:off x="913525" y="1619975"/>
          <a:ext cx="3000000" cy="3000000"/>
        </p:xfrm>
        <a:graphic>
          <a:graphicData uri="http://schemas.openxmlformats.org/drawingml/2006/table">
            <a:tbl>
              <a:tblPr>
                <a:noFill/>
                <a:tableStyleId>{21B02296-A325-41ED-8E61-9352C1614F1A}</a:tableStyleId>
              </a:tblPr>
              <a:tblGrid>
                <a:gridCol w="3429000"/>
                <a:gridCol w="3429000"/>
                <a:gridCol w="3429000"/>
              </a:tblGrid>
              <a:tr h="381000">
                <a:tc>
                  <a:txBody>
                    <a:bodyPr/>
                    <a:lstStyle/>
                    <a:p>
                      <a:pPr indent="0" lvl="0" marL="0" rtl="0" algn="ctr">
                        <a:lnSpc>
                          <a:spcPct val="115000"/>
                        </a:lnSpc>
                        <a:spcBef>
                          <a:spcPts val="0"/>
                        </a:spcBef>
                        <a:spcAft>
                          <a:spcPts val="0"/>
                        </a:spcAft>
                        <a:buNone/>
                      </a:pPr>
                      <a:r>
                        <a:rPr b="1" lang="en-US" sz="1800">
                          <a:latin typeface="Times New Roman"/>
                          <a:ea typeface="Times New Roman"/>
                          <a:cs typeface="Times New Roman"/>
                          <a:sym typeface="Times New Roman"/>
                        </a:rPr>
                        <a:t>Feature</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15000"/>
                        </a:lnSpc>
                        <a:spcBef>
                          <a:spcPts val="0"/>
                        </a:spcBef>
                        <a:spcAft>
                          <a:spcPts val="0"/>
                        </a:spcAft>
                        <a:buNone/>
                      </a:pPr>
                      <a:r>
                        <a:rPr b="1" lang="en-US" sz="1800">
                          <a:latin typeface="Times New Roman"/>
                          <a:ea typeface="Times New Roman"/>
                          <a:cs typeface="Times New Roman"/>
                          <a:sym typeface="Times New Roman"/>
                        </a:rPr>
                        <a:t>Existing Solutions</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15000"/>
                        </a:lnSpc>
                        <a:spcBef>
                          <a:spcPts val="0"/>
                        </a:spcBef>
                        <a:spcAft>
                          <a:spcPts val="0"/>
                        </a:spcAft>
                        <a:buNone/>
                      </a:pPr>
                      <a:r>
                        <a:rPr b="1" lang="en-US" sz="1800">
                          <a:latin typeface="Times New Roman"/>
                          <a:ea typeface="Times New Roman"/>
                          <a:cs typeface="Times New Roman"/>
                          <a:sym typeface="Times New Roman"/>
                        </a:rPr>
                        <a:t>Proposed Solution </a:t>
                      </a:r>
                      <a:endParaRPr b="1" sz="18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US"/>
                        <a:t>Focus Area</a:t>
                      </a:r>
                      <a:endParaRPr/>
                    </a:p>
                  </a:txBody>
                  <a:tcPr marT="91425" marB="91425" marR="91425" marL="91425"/>
                </a:tc>
                <a:tc>
                  <a:txBody>
                    <a:bodyPr/>
                    <a:lstStyle/>
                    <a:p>
                      <a:pPr indent="0" lvl="0" marL="0" rtl="0" algn="l">
                        <a:spcBef>
                          <a:spcPts val="0"/>
                        </a:spcBef>
                        <a:spcAft>
                          <a:spcPts val="0"/>
                        </a:spcAft>
                        <a:buNone/>
                      </a:pPr>
                      <a:r>
                        <a:rPr lang="en-US"/>
                        <a:t>Either hotel recommendation or hotel cancellation prediction</a:t>
                      </a:r>
                      <a:endParaRPr/>
                    </a:p>
                  </a:txBody>
                  <a:tcPr marT="91425" marB="91425" marR="91425" marL="91425"/>
                </a:tc>
                <a:tc>
                  <a:txBody>
                    <a:bodyPr/>
                    <a:lstStyle/>
                    <a:p>
                      <a:pPr indent="0" lvl="0" marL="0" rtl="0" algn="l">
                        <a:spcBef>
                          <a:spcPts val="0"/>
                        </a:spcBef>
                        <a:spcAft>
                          <a:spcPts val="0"/>
                        </a:spcAft>
                        <a:buNone/>
                      </a:pPr>
                      <a:r>
                        <a:rPr lang="en-US"/>
                        <a:t>Both cancellation prediction and personalized hotel recommendation</a:t>
                      </a:r>
                      <a:endParaRPr/>
                    </a:p>
                  </a:txBody>
                  <a:tcPr marT="91425" marB="91425" marR="91425" marL="91425"/>
                </a:tc>
              </a:tr>
              <a:tr h="381000">
                <a:tc>
                  <a:txBody>
                    <a:bodyPr/>
                    <a:lstStyle/>
                    <a:p>
                      <a:pPr indent="0" lvl="0" marL="0" rtl="0" algn="l">
                        <a:spcBef>
                          <a:spcPts val="0"/>
                        </a:spcBef>
                        <a:spcAft>
                          <a:spcPts val="0"/>
                        </a:spcAft>
                        <a:buNone/>
                      </a:pPr>
                      <a:r>
                        <a:rPr lang="en-US"/>
                        <a:t>Algorithms used </a:t>
                      </a:r>
                      <a:endParaRPr/>
                    </a:p>
                  </a:txBody>
                  <a:tcPr marT="91425" marB="91425" marR="91425" marL="91425"/>
                </a:tc>
                <a:tc>
                  <a:txBody>
                    <a:bodyPr/>
                    <a:lstStyle/>
                    <a:p>
                      <a:pPr indent="0" lvl="0" marL="0" rtl="0" algn="l">
                        <a:spcBef>
                          <a:spcPts val="0"/>
                        </a:spcBef>
                        <a:spcAft>
                          <a:spcPts val="0"/>
                        </a:spcAft>
                        <a:buNone/>
                      </a:pPr>
                      <a:r>
                        <a:rPr lang="en-US"/>
                        <a:t>Mostly Decision Trees, SVM, Logistic Regression</a:t>
                      </a:r>
                      <a:endParaRPr/>
                    </a:p>
                  </a:txBody>
                  <a:tcPr marT="91425" marB="91425" marR="91425" marL="91425"/>
                </a:tc>
                <a:tc>
                  <a:txBody>
                    <a:bodyPr/>
                    <a:lstStyle/>
                    <a:p>
                      <a:pPr indent="0" lvl="0" marL="0" rtl="0" algn="l">
                        <a:spcBef>
                          <a:spcPts val="0"/>
                        </a:spcBef>
                        <a:spcAft>
                          <a:spcPts val="0"/>
                        </a:spcAft>
                        <a:buNone/>
                      </a:pPr>
                      <a:r>
                        <a:rPr lang="en-US"/>
                        <a:t>SVM, Logistic Regression, KNN, and optimized Random Forest</a:t>
                      </a:r>
                      <a:endParaRPr/>
                    </a:p>
                  </a:txBody>
                  <a:tcPr marT="91425" marB="91425" marR="91425" marL="91425"/>
                </a:tc>
              </a:tr>
              <a:tr h="381000">
                <a:tc>
                  <a:txBody>
                    <a:bodyPr/>
                    <a:lstStyle/>
                    <a:p>
                      <a:pPr indent="0" lvl="0" marL="0" rtl="0" algn="l">
                        <a:spcBef>
                          <a:spcPts val="0"/>
                        </a:spcBef>
                        <a:spcAft>
                          <a:spcPts val="0"/>
                        </a:spcAft>
                        <a:buNone/>
                      </a:pPr>
                      <a:r>
                        <a:rPr lang="en-US"/>
                        <a:t>Model Optimization</a:t>
                      </a:r>
                      <a:endParaRPr/>
                    </a:p>
                  </a:txBody>
                  <a:tcPr marT="91425" marB="91425" marR="91425" marL="91425"/>
                </a:tc>
                <a:tc>
                  <a:txBody>
                    <a:bodyPr/>
                    <a:lstStyle/>
                    <a:p>
                      <a:pPr indent="0" lvl="0" marL="0" rtl="0" algn="l">
                        <a:spcBef>
                          <a:spcPts val="0"/>
                        </a:spcBef>
                        <a:spcAft>
                          <a:spcPts val="0"/>
                        </a:spcAft>
                        <a:buNone/>
                      </a:pPr>
                      <a:r>
                        <a:rPr lang="en-US"/>
                        <a:t>Minimal or no hyperparameter tuning</a:t>
                      </a:r>
                      <a:endParaRPr/>
                    </a:p>
                  </a:txBody>
                  <a:tcPr marT="91425" marB="91425" marR="91425" marL="91425"/>
                </a:tc>
                <a:tc>
                  <a:txBody>
                    <a:bodyPr/>
                    <a:lstStyle/>
                    <a:p>
                      <a:pPr indent="0" lvl="0" marL="0" rtl="0" algn="l">
                        <a:spcBef>
                          <a:spcPts val="0"/>
                        </a:spcBef>
                        <a:spcAft>
                          <a:spcPts val="0"/>
                        </a:spcAft>
                        <a:buNone/>
                      </a:pPr>
                      <a:r>
                        <a:rPr lang="en-US"/>
                        <a:t>Grid Search with 5-fold Cross-Validation</a:t>
                      </a:r>
                      <a:endParaRPr/>
                    </a:p>
                  </a:txBody>
                  <a:tcPr marT="91425" marB="91425" marR="91425" marL="91425"/>
                </a:tc>
              </a:tr>
              <a:tr h="381000">
                <a:tc>
                  <a:txBody>
                    <a:bodyPr/>
                    <a:lstStyle/>
                    <a:p>
                      <a:pPr indent="0" lvl="0" marL="0" rtl="0" algn="l">
                        <a:spcBef>
                          <a:spcPts val="0"/>
                        </a:spcBef>
                        <a:spcAft>
                          <a:spcPts val="0"/>
                        </a:spcAft>
                        <a:buNone/>
                      </a:pPr>
                      <a:r>
                        <a:rPr lang="en-US"/>
                        <a:t>Data Handling</a:t>
                      </a:r>
                      <a:endParaRPr/>
                    </a:p>
                  </a:txBody>
                  <a:tcPr marT="91425" marB="91425" marR="91425" marL="91425"/>
                </a:tc>
                <a:tc>
                  <a:txBody>
                    <a:bodyPr/>
                    <a:lstStyle/>
                    <a:p>
                      <a:pPr indent="0" lvl="0" marL="0" rtl="0" algn="l">
                        <a:spcBef>
                          <a:spcPts val="0"/>
                        </a:spcBef>
                        <a:spcAft>
                          <a:spcPts val="0"/>
                        </a:spcAft>
                        <a:buNone/>
                      </a:pPr>
                      <a:r>
                        <a:rPr lang="en-US"/>
                        <a:t>Basic preprocessing, limited missing value handling</a:t>
                      </a:r>
                      <a:endParaRPr/>
                    </a:p>
                  </a:txBody>
                  <a:tcPr marT="91425" marB="91425" marR="91425" marL="91425"/>
                </a:tc>
                <a:tc>
                  <a:txBody>
                    <a:bodyPr/>
                    <a:lstStyle/>
                    <a:p>
                      <a:pPr indent="0" lvl="0" marL="0" rtl="0" algn="l">
                        <a:spcBef>
                          <a:spcPts val="0"/>
                        </a:spcBef>
                        <a:spcAft>
                          <a:spcPts val="0"/>
                        </a:spcAft>
                        <a:buNone/>
                      </a:pPr>
                      <a:r>
                        <a:rPr lang="en-US"/>
                        <a:t>Advanced preprocessing with scaling, encoding, and missing value treatment</a:t>
                      </a:r>
                      <a:endParaRPr/>
                    </a:p>
                  </a:txBody>
                  <a:tcPr marT="91425" marB="91425" marR="91425" marL="91425"/>
                </a:tc>
              </a:tr>
              <a:tr h="381000">
                <a:tc>
                  <a:txBody>
                    <a:bodyPr/>
                    <a:lstStyle/>
                    <a:p>
                      <a:pPr indent="0" lvl="0" marL="0" rtl="0" algn="l">
                        <a:spcBef>
                          <a:spcPts val="0"/>
                        </a:spcBef>
                        <a:spcAft>
                          <a:spcPts val="0"/>
                        </a:spcAft>
                        <a:buNone/>
                      </a:pPr>
                      <a:r>
                        <a:rPr lang="en-US"/>
                        <a:t>Evaluation Metrics</a:t>
                      </a:r>
                      <a:endParaRPr/>
                    </a:p>
                  </a:txBody>
                  <a:tcPr marT="91425" marB="91425" marR="91425" marL="91425"/>
                </a:tc>
                <a:tc>
                  <a:txBody>
                    <a:bodyPr/>
                    <a:lstStyle/>
                    <a:p>
                      <a:pPr indent="0" lvl="0" marL="0" rtl="0" algn="l">
                        <a:spcBef>
                          <a:spcPts val="0"/>
                        </a:spcBef>
                        <a:spcAft>
                          <a:spcPts val="0"/>
                        </a:spcAft>
                        <a:buNone/>
                      </a:pPr>
                      <a:r>
                        <a:rPr lang="en-US"/>
                        <a:t>Focused mainly on accuracy</a:t>
                      </a:r>
                      <a:endParaRPr/>
                    </a:p>
                  </a:txBody>
                  <a:tcPr marT="91425" marB="91425" marR="91425" marL="91425"/>
                </a:tc>
                <a:tc>
                  <a:txBody>
                    <a:bodyPr/>
                    <a:lstStyle/>
                    <a:p>
                      <a:pPr indent="0" lvl="0" marL="0" rtl="0" algn="l">
                        <a:spcBef>
                          <a:spcPts val="0"/>
                        </a:spcBef>
                        <a:spcAft>
                          <a:spcPts val="0"/>
                        </a:spcAft>
                        <a:buNone/>
                      </a:pPr>
                      <a:r>
                        <a:rPr lang="en-US"/>
                        <a:t>Comprehensive: Accuracy, Precision, Recall, and F1-Score</a:t>
                      </a:r>
                      <a:endParaRPr/>
                    </a:p>
                  </a:txBody>
                  <a:tcPr marT="91425" marB="91425" marR="91425" marL="91425"/>
                </a:tc>
              </a:tr>
              <a:tr h="381000">
                <a:tc>
                  <a:txBody>
                    <a:bodyPr/>
                    <a:lstStyle/>
                    <a:p>
                      <a:pPr indent="0" lvl="0" marL="0" rtl="0" algn="l">
                        <a:spcBef>
                          <a:spcPts val="0"/>
                        </a:spcBef>
                        <a:spcAft>
                          <a:spcPts val="0"/>
                        </a:spcAft>
                        <a:buNone/>
                      </a:pPr>
                      <a:r>
                        <a:rPr lang="en-US"/>
                        <a:t>Limitations</a:t>
                      </a:r>
                      <a:endParaRPr/>
                    </a:p>
                  </a:txBody>
                  <a:tcPr marT="91425" marB="91425" marR="91425" marL="91425"/>
                </a:tc>
                <a:tc>
                  <a:txBody>
                    <a:bodyPr/>
                    <a:lstStyle/>
                    <a:p>
                      <a:pPr indent="0" lvl="0" marL="0" rtl="0" algn="l">
                        <a:spcBef>
                          <a:spcPts val="0"/>
                        </a:spcBef>
                        <a:spcAft>
                          <a:spcPts val="0"/>
                        </a:spcAft>
                        <a:buNone/>
                      </a:pPr>
                      <a:r>
                        <a:rPr lang="en-US"/>
                        <a:t>Suffers from cold-start issues and sparse user data</a:t>
                      </a:r>
                      <a:endParaRPr/>
                    </a:p>
                  </a:txBody>
                  <a:tcPr marT="91425" marB="91425" marR="91425" marL="91425"/>
                </a:tc>
                <a:tc>
                  <a:txBody>
                    <a:bodyPr/>
                    <a:lstStyle/>
                    <a:p>
                      <a:pPr indent="0" lvl="0" marL="0" rtl="0" algn="l">
                        <a:spcBef>
                          <a:spcPts val="0"/>
                        </a:spcBef>
                        <a:spcAft>
                          <a:spcPts val="0"/>
                        </a:spcAft>
                        <a:buNone/>
                      </a:pPr>
                      <a:r>
                        <a:rPr lang="en-US"/>
                        <a:t>Addresses these with model diversity and better preprocessing</a:t>
                      </a:r>
                      <a:endParaRPr/>
                    </a:p>
                  </a:txBody>
                  <a:tcPr marT="91425" marB="91425" marR="91425" marL="91425"/>
                </a:tc>
              </a:tr>
              <a:tr h="381000">
                <a:tc>
                  <a:txBody>
                    <a:bodyPr/>
                    <a:lstStyle/>
                    <a:p>
                      <a:pPr indent="0" lvl="0" marL="0" rtl="0" algn="l">
                        <a:spcBef>
                          <a:spcPts val="0"/>
                        </a:spcBef>
                        <a:spcAft>
                          <a:spcPts val="0"/>
                        </a:spcAft>
                        <a:buNone/>
                      </a:pPr>
                      <a:r>
                        <a:rPr lang="en-US"/>
                        <a:t>Recommendation Logic</a:t>
                      </a:r>
                      <a:endParaRPr/>
                    </a:p>
                  </a:txBody>
                  <a:tcPr marT="91425" marB="91425" marR="91425" marL="91425"/>
                </a:tc>
                <a:tc>
                  <a:txBody>
                    <a:bodyPr/>
                    <a:lstStyle/>
                    <a:p>
                      <a:pPr indent="0" lvl="0" marL="0" rtl="0" algn="l">
                        <a:spcBef>
                          <a:spcPts val="0"/>
                        </a:spcBef>
                        <a:spcAft>
                          <a:spcPts val="0"/>
                        </a:spcAft>
                        <a:buNone/>
                      </a:pPr>
                      <a:r>
                        <a:rPr lang="en-US"/>
                        <a:t>Rule-based or manually weighted systems</a:t>
                      </a:r>
                      <a:endParaRPr/>
                    </a:p>
                  </a:txBody>
                  <a:tcPr marT="91425" marB="91425" marR="91425" marL="91425"/>
                </a:tc>
                <a:tc>
                  <a:txBody>
                    <a:bodyPr/>
                    <a:lstStyle/>
                    <a:p>
                      <a:pPr indent="0" lvl="0" marL="0" rtl="0" algn="l">
                        <a:spcBef>
                          <a:spcPts val="0"/>
                        </a:spcBef>
                        <a:spcAft>
                          <a:spcPts val="0"/>
                        </a:spcAft>
                        <a:buNone/>
                      </a:pPr>
                      <a:r>
                        <a:rPr lang="en-US"/>
                        <a:t>Data-driven decisions through trained ML models</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p:nvPr/>
        </p:nvSpPr>
        <p:spPr>
          <a:xfrm>
            <a:off x="605125" y="395375"/>
            <a:ext cx="10085400" cy="880200"/>
          </a:xfrm>
          <a:prstGeom prst="roundRect">
            <a:avLst>
              <a:gd fmla="val 16667"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4000">
                <a:solidFill>
                  <a:schemeClr val="lt1"/>
                </a:solidFill>
                <a:latin typeface="Calibri"/>
                <a:ea typeface="Calibri"/>
                <a:cs typeface="Calibri"/>
                <a:sym typeface="Calibri"/>
              </a:rPr>
              <a:t> </a:t>
            </a:r>
            <a:r>
              <a:rPr lang="en-US" sz="4000">
                <a:solidFill>
                  <a:schemeClr val="lt1"/>
                </a:solidFill>
                <a:latin typeface="Times New Roman"/>
                <a:ea typeface="Times New Roman"/>
                <a:cs typeface="Times New Roman"/>
                <a:sym typeface="Times New Roman"/>
              </a:rPr>
              <a:t>Conclusion </a:t>
            </a:r>
            <a:endParaRPr sz="4000">
              <a:solidFill>
                <a:schemeClr val="lt1"/>
              </a:solidFill>
              <a:latin typeface="Times New Roman"/>
              <a:ea typeface="Times New Roman"/>
              <a:cs typeface="Times New Roman"/>
              <a:sym typeface="Times New Roman"/>
            </a:endParaRPr>
          </a:p>
        </p:txBody>
      </p:sp>
      <p:sp>
        <p:nvSpPr>
          <p:cNvPr id="239" name="Google Shape;239;p30"/>
          <p:cNvSpPr txBox="1"/>
          <p:nvPr>
            <p:ph idx="1" type="body"/>
          </p:nvPr>
        </p:nvSpPr>
        <p:spPr>
          <a:xfrm>
            <a:off x="154379" y="1415822"/>
            <a:ext cx="11805300" cy="573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br>
              <a:rPr lang="en-US">
                <a:latin typeface="Gill Sans"/>
                <a:ea typeface="Gill Sans"/>
                <a:cs typeface="Gill Sans"/>
                <a:sym typeface="Gill Sans"/>
              </a:rPr>
            </a:br>
            <a:endParaRPr>
              <a:latin typeface="Gill Sans"/>
              <a:ea typeface="Gill Sans"/>
              <a:cs typeface="Gill Sans"/>
              <a:sym typeface="Gill Sans"/>
            </a:endParaRPr>
          </a:p>
        </p:txBody>
      </p:sp>
      <p:sp>
        <p:nvSpPr>
          <p:cNvPr id="240" name="Google Shape;240;p30"/>
          <p:cNvSpPr txBox="1"/>
          <p:nvPr/>
        </p:nvSpPr>
        <p:spPr>
          <a:xfrm>
            <a:off x="9633487" y="6158313"/>
            <a:ext cx="19062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241" name="Google Shape;241;p30"/>
          <p:cNvSpPr txBox="1"/>
          <p:nvPr/>
        </p:nvSpPr>
        <p:spPr>
          <a:xfrm>
            <a:off x="605125" y="1471700"/>
            <a:ext cx="10290600" cy="48747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200"/>
              </a:spcBef>
              <a:spcAft>
                <a:spcPts val="0"/>
              </a:spcAft>
              <a:buClr>
                <a:schemeClr val="dk1"/>
              </a:buClr>
              <a:buSzPts val="2200"/>
              <a:buChar char="●"/>
            </a:pPr>
            <a:r>
              <a:rPr lang="en-US" sz="2200">
                <a:solidFill>
                  <a:schemeClr val="dk1"/>
                </a:solidFill>
                <a:latin typeface="Times New Roman"/>
                <a:ea typeface="Times New Roman"/>
                <a:cs typeface="Times New Roman"/>
                <a:sym typeface="Times New Roman"/>
              </a:rPr>
              <a:t>The project successfully demonstrates a </a:t>
            </a:r>
            <a:r>
              <a:rPr b="1" lang="en-US" sz="2200">
                <a:solidFill>
                  <a:schemeClr val="dk1"/>
                </a:solidFill>
                <a:latin typeface="Times New Roman"/>
                <a:ea typeface="Times New Roman"/>
                <a:cs typeface="Times New Roman"/>
                <a:sym typeface="Times New Roman"/>
              </a:rPr>
              <a:t>machine learning-based hotel recommendation system</a:t>
            </a:r>
            <a:r>
              <a:rPr lang="en-US" sz="2200">
                <a:solidFill>
                  <a:schemeClr val="dk1"/>
                </a:solidFill>
                <a:latin typeface="Times New Roman"/>
                <a:ea typeface="Times New Roman"/>
                <a:cs typeface="Times New Roman"/>
                <a:sym typeface="Times New Roman"/>
              </a:rPr>
              <a:t> that predicts the best hotel based on user preferences and historical data.</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chemeClr val="dk1"/>
              </a:buClr>
              <a:buSzPts val="2200"/>
              <a:buChar char="●"/>
            </a:pPr>
            <a:r>
              <a:rPr lang="en-US" sz="2200">
                <a:solidFill>
                  <a:schemeClr val="dk1"/>
                </a:solidFill>
                <a:latin typeface="Times New Roman"/>
                <a:ea typeface="Times New Roman"/>
                <a:cs typeface="Times New Roman"/>
                <a:sym typeface="Times New Roman"/>
              </a:rPr>
              <a:t>Multiple algorithms (Logistic Regression, KNN, SVM, Random Forest) were trained and evaluated, ensuring </a:t>
            </a:r>
            <a:r>
              <a:rPr b="1" lang="en-US" sz="2200">
                <a:solidFill>
                  <a:schemeClr val="dk1"/>
                </a:solidFill>
                <a:latin typeface="Times New Roman"/>
                <a:ea typeface="Times New Roman"/>
                <a:cs typeface="Times New Roman"/>
                <a:sym typeface="Times New Roman"/>
              </a:rPr>
              <a:t>robust performance comparison</a:t>
            </a:r>
            <a:r>
              <a:rPr lang="en-US" sz="2200">
                <a:solidFill>
                  <a:schemeClr val="dk1"/>
                </a:solidFill>
                <a:latin typeface="Times New Roman"/>
                <a:ea typeface="Times New Roman"/>
                <a:cs typeface="Times New Roman"/>
                <a:sym typeface="Times New Roman"/>
              </a:rPr>
              <a:t>.</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chemeClr val="dk1"/>
              </a:buClr>
              <a:buSzPts val="2200"/>
              <a:buChar char="●"/>
            </a:pPr>
            <a:r>
              <a:rPr lang="en-US" sz="2200">
                <a:solidFill>
                  <a:schemeClr val="dk1"/>
                </a:solidFill>
                <a:latin typeface="Times New Roman"/>
                <a:ea typeface="Times New Roman"/>
                <a:cs typeface="Times New Roman"/>
                <a:sym typeface="Times New Roman"/>
              </a:rPr>
              <a:t>The best-performing model was selected after detailed </a:t>
            </a:r>
            <a:r>
              <a:rPr b="1" lang="en-US" sz="2200">
                <a:solidFill>
                  <a:schemeClr val="dk1"/>
                </a:solidFill>
                <a:latin typeface="Times New Roman"/>
                <a:ea typeface="Times New Roman"/>
                <a:cs typeface="Times New Roman"/>
                <a:sym typeface="Times New Roman"/>
              </a:rPr>
              <a:t>evaluation and tuning</a:t>
            </a:r>
            <a:r>
              <a:rPr lang="en-US" sz="2200">
                <a:solidFill>
                  <a:schemeClr val="dk1"/>
                </a:solidFill>
                <a:latin typeface="Times New Roman"/>
                <a:ea typeface="Times New Roman"/>
                <a:cs typeface="Times New Roman"/>
                <a:sym typeface="Times New Roman"/>
              </a:rPr>
              <a:t>, leading to accurate and reliable recommendations.</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chemeClr val="dk1"/>
              </a:buClr>
              <a:buSzPts val="2200"/>
              <a:buChar char="●"/>
            </a:pPr>
            <a:r>
              <a:rPr lang="en-US" sz="2200">
                <a:solidFill>
                  <a:schemeClr val="dk1"/>
                </a:solidFill>
                <a:latin typeface="Times New Roman"/>
                <a:ea typeface="Times New Roman"/>
                <a:cs typeface="Times New Roman"/>
                <a:sym typeface="Times New Roman"/>
              </a:rPr>
              <a:t>Results were effectively presented through </a:t>
            </a:r>
            <a:r>
              <a:rPr b="1" lang="en-US" sz="2200">
                <a:solidFill>
                  <a:schemeClr val="dk1"/>
                </a:solidFill>
                <a:latin typeface="Times New Roman"/>
                <a:ea typeface="Times New Roman"/>
                <a:cs typeface="Times New Roman"/>
                <a:sym typeface="Times New Roman"/>
              </a:rPr>
              <a:t>graphs and tables</a:t>
            </a:r>
            <a:r>
              <a:rPr lang="en-US" sz="2200">
                <a:solidFill>
                  <a:schemeClr val="dk1"/>
                </a:solidFill>
                <a:latin typeface="Times New Roman"/>
                <a:ea typeface="Times New Roman"/>
                <a:cs typeface="Times New Roman"/>
                <a:sym typeface="Times New Roman"/>
              </a:rPr>
              <a:t>, enhancing interpretability for end-users.</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chemeClr val="dk1"/>
              </a:buClr>
              <a:buSzPts val="2200"/>
              <a:buChar char="●"/>
            </a:pPr>
            <a:r>
              <a:rPr lang="en-US" sz="2200">
                <a:solidFill>
                  <a:schemeClr val="dk1"/>
                </a:solidFill>
                <a:latin typeface="Times New Roman"/>
                <a:ea typeface="Times New Roman"/>
                <a:cs typeface="Times New Roman"/>
                <a:sym typeface="Times New Roman"/>
              </a:rPr>
              <a:t>This system addresses limitations of traditional recommendation methods by leveraging </a:t>
            </a:r>
            <a:r>
              <a:rPr b="1" lang="en-US" sz="2200">
                <a:solidFill>
                  <a:schemeClr val="dk1"/>
                </a:solidFill>
                <a:latin typeface="Times New Roman"/>
                <a:ea typeface="Times New Roman"/>
                <a:cs typeface="Times New Roman"/>
                <a:sym typeface="Times New Roman"/>
              </a:rPr>
              <a:t>data-driven insights</a:t>
            </a:r>
            <a:r>
              <a:rPr lang="en-US" sz="2200">
                <a:solidFill>
                  <a:schemeClr val="dk1"/>
                </a:solidFill>
                <a:latin typeface="Times New Roman"/>
                <a:ea typeface="Times New Roman"/>
                <a:cs typeface="Times New Roman"/>
                <a:sym typeface="Times New Roman"/>
              </a:rPr>
              <a:t> and </a:t>
            </a:r>
            <a:r>
              <a:rPr b="1" lang="en-US" sz="2200">
                <a:solidFill>
                  <a:schemeClr val="dk1"/>
                </a:solidFill>
                <a:latin typeface="Times New Roman"/>
                <a:ea typeface="Times New Roman"/>
                <a:cs typeface="Times New Roman"/>
                <a:sym typeface="Times New Roman"/>
              </a:rPr>
              <a:t>automated learning</a:t>
            </a:r>
            <a:r>
              <a:rPr lang="en-US" sz="2200">
                <a:solidFill>
                  <a:schemeClr val="dk1"/>
                </a:solidFill>
                <a:latin typeface="Times New Roman"/>
                <a:ea typeface="Times New Roman"/>
                <a:cs typeface="Times New Roman"/>
                <a:sym typeface="Times New Roman"/>
              </a:rPr>
              <a:t>.</a:t>
            </a:r>
            <a:br>
              <a:rPr lang="en-US" sz="2200">
                <a:solidFill>
                  <a:schemeClr val="dk1"/>
                </a:solidFill>
                <a:latin typeface="Times New Roman"/>
                <a:ea typeface="Times New Roman"/>
                <a:cs typeface="Times New Roman"/>
                <a:sym typeface="Times New Roman"/>
              </a:rPr>
            </a:b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p:nvPr/>
        </p:nvSpPr>
        <p:spPr>
          <a:xfrm>
            <a:off x="605125" y="365125"/>
            <a:ext cx="9637200" cy="1076400"/>
          </a:xfrm>
          <a:prstGeom prst="roundRect">
            <a:avLst>
              <a:gd fmla="val 16667"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4000">
                <a:solidFill>
                  <a:schemeClr val="lt1"/>
                </a:solidFill>
                <a:latin typeface="Calibri"/>
                <a:ea typeface="Calibri"/>
                <a:cs typeface="Calibri"/>
                <a:sym typeface="Calibri"/>
              </a:rPr>
              <a:t> </a:t>
            </a:r>
            <a:r>
              <a:rPr lang="en-US" sz="4000">
                <a:solidFill>
                  <a:schemeClr val="lt1"/>
                </a:solidFill>
                <a:latin typeface="Times New Roman"/>
                <a:ea typeface="Times New Roman"/>
                <a:cs typeface="Times New Roman"/>
                <a:sym typeface="Times New Roman"/>
              </a:rPr>
              <a:t>Future Work</a:t>
            </a:r>
            <a:endParaRPr sz="4000">
              <a:solidFill>
                <a:schemeClr val="lt1"/>
              </a:solidFill>
              <a:latin typeface="Times New Roman"/>
              <a:ea typeface="Times New Roman"/>
              <a:cs typeface="Times New Roman"/>
              <a:sym typeface="Times New Roman"/>
            </a:endParaRPr>
          </a:p>
        </p:txBody>
      </p:sp>
      <p:sp>
        <p:nvSpPr>
          <p:cNvPr id="247" name="Google Shape;247;p31"/>
          <p:cNvSpPr txBox="1"/>
          <p:nvPr/>
        </p:nvSpPr>
        <p:spPr>
          <a:xfrm>
            <a:off x="838201" y="1906293"/>
            <a:ext cx="10515600" cy="2464230"/>
          </a:xfrm>
          <a:prstGeom prst="rect">
            <a:avLst/>
          </a:prstGeom>
          <a:noFill/>
          <a:ln>
            <a:noFill/>
          </a:ln>
        </p:spPr>
        <p:txBody>
          <a:bodyPr anchorCtr="0" anchor="t" bIns="45700" lIns="91425" spcFirstLastPara="1" rIns="91425" wrap="square" tIns="45700">
            <a:normAutofit/>
          </a:bodyPr>
          <a:lstStyle/>
          <a:p>
            <a:pPr indent="0" lvl="0" marL="228600" marR="0" rtl="0" algn="l">
              <a:lnSpc>
                <a:spcPct val="90000"/>
              </a:lnSpc>
              <a:spcBef>
                <a:spcPts val="0"/>
              </a:spcBef>
              <a:spcAft>
                <a:spcPts val="0"/>
              </a:spcAft>
              <a:buClr>
                <a:schemeClr val="dk1"/>
              </a:buClr>
              <a:buSzPts val="3600"/>
              <a:buFont typeface="Arial"/>
              <a:buNone/>
            </a:pPr>
            <a:r>
              <a:t/>
            </a:r>
            <a:endParaRPr sz="3600">
              <a:solidFill>
                <a:schemeClr val="dk1"/>
              </a:solidFill>
              <a:latin typeface="Calibri"/>
              <a:ea typeface="Calibri"/>
              <a:cs typeface="Calibri"/>
              <a:sym typeface="Calibri"/>
            </a:endParaRPr>
          </a:p>
        </p:txBody>
      </p:sp>
      <p:sp>
        <p:nvSpPr>
          <p:cNvPr id="248" name="Google Shape;248;p31"/>
          <p:cNvSpPr txBox="1"/>
          <p:nvPr/>
        </p:nvSpPr>
        <p:spPr>
          <a:xfrm>
            <a:off x="990600" y="2058692"/>
            <a:ext cx="5286214" cy="2931761"/>
          </a:xfrm>
          <a:prstGeom prst="rect">
            <a:avLst/>
          </a:prstGeom>
          <a:noFill/>
          <a:ln>
            <a:noFill/>
          </a:ln>
        </p:spPr>
        <p:txBody>
          <a:bodyPr anchorCtr="0" anchor="t" bIns="45700" lIns="91425" spcFirstLastPara="1" rIns="91425" wrap="square" tIns="45700">
            <a:normAutofit/>
          </a:bodyPr>
          <a:lstStyle/>
          <a:p>
            <a:pPr indent="0" lvl="0" marL="228600" marR="0" rtl="0" algn="l">
              <a:lnSpc>
                <a:spcPct val="90000"/>
              </a:lnSpc>
              <a:spcBef>
                <a:spcPts val="0"/>
              </a:spcBef>
              <a:spcAft>
                <a:spcPts val="0"/>
              </a:spcAft>
              <a:buClr>
                <a:schemeClr val="dk1"/>
              </a:buClr>
              <a:buSzPts val="3600"/>
              <a:buFont typeface="Arial"/>
              <a:buNone/>
            </a:pPr>
            <a:r>
              <a:t/>
            </a:r>
            <a:endParaRPr sz="3600">
              <a:solidFill>
                <a:schemeClr val="dk1"/>
              </a:solidFill>
              <a:latin typeface="Calibri"/>
              <a:ea typeface="Calibri"/>
              <a:cs typeface="Calibri"/>
              <a:sym typeface="Calibri"/>
            </a:endParaRPr>
          </a:p>
        </p:txBody>
      </p:sp>
      <p:sp>
        <p:nvSpPr>
          <p:cNvPr id="249" name="Google Shape;249;p31"/>
          <p:cNvSpPr txBox="1"/>
          <p:nvPr>
            <p:ph idx="1" type="body"/>
          </p:nvPr>
        </p:nvSpPr>
        <p:spPr>
          <a:xfrm>
            <a:off x="838201" y="1825625"/>
            <a:ext cx="10515600" cy="4351338"/>
          </a:xfrm>
          <a:prstGeom prst="rect">
            <a:avLst/>
          </a:prstGeom>
          <a:noFill/>
          <a:ln>
            <a:noFill/>
          </a:ln>
        </p:spPr>
        <p:txBody>
          <a:bodyPr anchorCtr="0" anchor="t" bIns="45700" lIns="91425" spcFirstLastPara="1" rIns="91425" wrap="square" tIns="45700">
            <a:normAutofit lnSpcReduction="10000"/>
          </a:bodyPr>
          <a:lstStyle/>
          <a:p>
            <a:pPr indent="-368300" lvl="0" marL="457200" rtl="0" algn="just">
              <a:spcBef>
                <a:spcPts val="0"/>
              </a:spcBef>
              <a:spcAft>
                <a:spcPts val="0"/>
              </a:spcAft>
              <a:buSzPts val="2200"/>
              <a:buFont typeface="Times New Roman"/>
              <a:buAutoNum type="arabicPeriod"/>
            </a:pPr>
            <a:r>
              <a:rPr b="1" lang="en-US" sz="2200">
                <a:latin typeface="Times New Roman"/>
                <a:ea typeface="Times New Roman"/>
                <a:cs typeface="Times New Roman"/>
                <a:sym typeface="Times New Roman"/>
              </a:rPr>
              <a:t>Integration with real-time user data</a:t>
            </a:r>
            <a:r>
              <a:rPr lang="en-US" sz="2200">
                <a:latin typeface="Times New Roman"/>
                <a:ea typeface="Times New Roman"/>
                <a:cs typeface="Times New Roman"/>
                <a:sym typeface="Times New Roman"/>
              </a:rPr>
              <a:t> to personalize recommendations dynamically.</a:t>
            </a:r>
            <a:br>
              <a:rPr lang="en-US" sz="2200">
                <a:latin typeface="Times New Roman"/>
                <a:ea typeface="Times New Roman"/>
                <a:cs typeface="Times New Roman"/>
                <a:sym typeface="Times New Roman"/>
              </a:rPr>
            </a:br>
            <a:endParaRPr sz="2200">
              <a:latin typeface="Times New Roman"/>
              <a:ea typeface="Times New Roman"/>
              <a:cs typeface="Times New Roman"/>
              <a:sym typeface="Times New Roman"/>
            </a:endParaRPr>
          </a:p>
          <a:p>
            <a:pPr indent="-368300" lvl="0" marL="457200" rtl="0" algn="just">
              <a:spcBef>
                <a:spcPts val="0"/>
              </a:spcBef>
              <a:spcAft>
                <a:spcPts val="0"/>
              </a:spcAft>
              <a:buSzPts val="2200"/>
              <a:buFont typeface="Times New Roman"/>
              <a:buAutoNum type="arabicPeriod"/>
            </a:pPr>
            <a:r>
              <a:rPr b="1" lang="en-US" sz="2200">
                <a:latin typeface="Times New Roman"/>
                <a:ea typeface="Times New Roman"/>
                <a:cs typeface="Times New Roman"/>
                <a:sym typeface="Times New Roman"/>
              </a:rPr>
              <a:t>Incorporation of deep learning models</a:t>
            </a:r>
            <a:r>
              <a:rPr lang="en-US" sz="2200">
                <a:latin typeface="Times New Roman"/>
                <a:ea typeface="Times New Roman"/>
                <a:cs typeface="Times New Roman"/>
                <a:sym typeface="Times New Roman"/>
              </a:rPr>
              <a:t> (e.g., Neural Networks) to improve accuracy further.</a:t>
            </a:r>
            <a:br>
              <a:rPr lang="en-US" sz="2200">
                <a:latin typeface="Times New Roman"/>
                <a:ea typeface="Times New Roman"/>
                <a:cs typeface="Times New Roman"/>
                <a:sym typeface="Times New Roman"/>
              </a:rPr>
            </a:br>
            <a:endParaRPr sz="2200">
              <a:latin typeface="Times New Roman"/>
              <a:ea typeface="Times New Roman"/>
              <a:cs typeface="Times New Roman"/>
              <a:sym typeface="Times New Roman"/>
            </a:endParaRPr>
          </a:p>
          <a:p>
            <a:pPr indent="-368300" lvl="0" marL="457200" rtl="0" algn="just">
              <a:spcBef>
                <a:spcPts val="0"/>
              </a:spcBef>
              <a:spcAft>
                <a:spcPts val="0"/>
              </a:spcAft>
              <a:buSzPts val="2200"/>
              <a:buFont typeface="Times New Roman"/>
              <a:buAutoNum type="arabicPeriod"/>
            </a:pPr>
            <a:r>
              <a:rPr b="1" lang="en-US" sz="2200">
                <a:latin typeface="Times New Roman"/>
                <a:ea typeface="Times New Roman"/>
                <a:cs typeface="Times New Roman"/>
                <a:sym typeface="Times New Roman"/>
              </a:rPr>
              <a:t>Addition of user feedback</a:t>
            </a:r>
            <a:r>
              <a:rPr lang="en-US" sz="2200">
                <a:latin typeface="Times New Roman"/>
                <a:ea typeface="Times New Roman"/>
                <a:cs typeface="Times New Roman"/>
                <a:sym typeface="Times New Roman"/>
              </a:rPr>
              <a:t> for continuous learning and recommendation refinement.</a:t>
            </a:r>
            <a:br>
              <a:rPr lang="en-US" sz="2200">
                <a:latin typeface="Times New Roman"/>
                <a:ea typeface="Times New Roman"/>
                <a:cs typeface="Times New Roman"/>
                <a:sym typeface="Times New Roman"/>
              </a:rPr>
            </a:br>
            <a:endParaRPr sz="2200">
              <a:latin typeface="Times New Roman"/>
              <a:ea typeface="Times New Roman"/>
              <a:cs typeface="Times New Roman"/>
              <a:sym typeface="Times New Roman"/>
            </a:endParaRPr>
          </a:p>
          <a:p>
            <a:pPr indent="-368300" lvl="0" marL="457200" rtl="0" algn="just">
              <a:spcBef>
                <a:spcPts val="0"/>
              </a:spcBef>
              <a:spcAft>
                <a:spcPts val="0"/>
              </a:spcAft>
              <a:buSzPts val="2200"/>
              <a:buFont typeface="Times New Roman"/>
              <a:buAutoNum type="arabicPeriod"/>
            </a:pPr>
            <a:r>
              <a:rPr b="1" lang="en-US" sz="2200">
                <a:latin typeface="Times New Roman"/>
                <a:ea typeface="Times New Roman"/>
                <a:cs typeface="Times New Roman"/>
                <a:sym typeface="Times New Roman"/>
              </a:rPr>
              <a:t>Deployment as a web/mobile application</a:t>
            </a:r>
            <a:r>
              <a:rPr lang="en-US" sz="2200">
                <a:latin typeface="Times New Roman"/>
                <a:ea typeface="Times New Roman"/>
                <a:cs typeface="Times New Roman"/>
                <a:sym typeface="Times New Roman"/>
              </a:rPr>
              <a:t> to enhance accessibility and usability.</a:t>
            </a:r>
            <a:br>
              <a:rPr lang="en-US" sz="2200">
                <a:latin typeface="Times New Roman"/>
                <a:ea typeface="Times New Roman"/>
                <a:cs typeface="Times New Roman"/>
                <a:sym typeface="Times New Roman"/>
              </a:rPr>
            </a:br>
            <a:endParaRPr sz="2200">
              <a:latin typeface="Times New Roman"/>
              <a:ea typeface="Times New Roman"/>
              <a:cs typeface="Times New Roman"/>
              <a:sym typeface="Times New Roman"/>
            </a:endParaRPr>
          </a:p>
          <a:p>
            <a:pPr indent="-368300" lvl="0" marL="457200" rtl="0" algn="just">
              <a:spcBef>
                <a:spcPts val="0"/>
              </a:spcBef>
              <a:spcAft>
                <a:spcPts val="0"/>
              </a:spcAft>
              <a:buSzPts val="2200"/>
              <a:buFont typeface="Times New Roman"/>
              <a:buAutoNum type="arabicPeriod"/>
            </a:pPr>
            <a:r>
              <a:rPr b="1" lang="en-US" sz="2200">
                <a:latin typeface="Times New Roman"/>
                <a:ea typeface="Times New Roman"/>
                <a:cs typeface="Times New Roman"/>
                <a:sym typeface="Times New Roman"/>
              </a:rPr>
              <a:t>Expansion of features</a:t>
            </a:r>
            <a:r>
              <a:rPr lang="en-US" sz="2200">
                <a:latin typeface="Times New Roman"/>
                <a:ea typeface="Times New Roman"/>
                <a:cs typeface="Times New Roman"/>
                <a:sym typeface="Times New Roman"/>
              </a:rPr>
              <a:t> like user reviews, pricing trends, and seasonal preferences for richer recommendations.</a:t>
            </a:r>
            <a:endParaRPr sz="2200">
              <a:latin typeface="Times New Roman"/>
              <a:ea typeface="Times New Roman"/>
              <a:cs typeface="Times New Roman"/>
              <a:sym typeface="Times New Roman"/>
            </a:endParaRPr>
          </a:p>
          <a:p>
            <a:pPr indent="0" lvl="0" marL="457200" rtl="0" algn="just">
              <a:spcBef>
                <a:spcPts val="0"/>
              </a:spcBef>
              <a:spcAft>
                <a:spcPts val="0"/>
              </a:spcAft>
              <a:buNone/>
            </a:pPr>
            <a:r>
              <a:t/>
            </a:r>
            <a:endParaRPr sz="2200">
              <a:latin typeface="Times New Roman"/>
              <a:ea typeface="Times New Roman"/>
              <a:cs typeface="Times New Roman"/>
              <a:sym typeface="Times New Roman"/>
            </a:endParaRPr>
          </a:p>
          <a:p>
            <a:pPr indent="-368300" lvl="0" marL="457200" rtl="0" algn="just">
              <a:spcBef>
                <a:spcPts val="0"/>
              </a:spcBef>
              <a:spcAft>
                <a:spcPts val="0"/>
              </a:spcAft>
              <a:buSzPts val="2200"/>
              <a:buFont typeface="Times New Roman"/>
              <a:buAutoNum type="arabicPeriod"/>
            </a:pPr>
            <a:r>
              <a:rPr b="1" lang="en-US" sz="2200">
                <a:latin typeface="Times New Roman"/>
                <a:ea typeface="Times New Roman"/>
                <a:cs typeface="Times New Roman"/>
                <a:sym typeface="Times New Roman"/>
              </a:rPr>
              <a:t>Analyze customer reviews</a:t>
            </a:r>
            <a:r>
              <a:rPr lang="en-US" sz="2200">
                <a:latin typeface="Times New Roman"/>
                <a:ea typeface="Times New Roman"/>
                <a:cs typeface="Times New Roman"/>
                <a:sym typeface="Times New Roman"/>
              </a:rPr>
              <a:t> using Natural Language Processing (NLP) to improve hotel scoring.</a:t>
            </a:r>
            <a:endParaRPr sz="2200">
              <a:latin typeface="Times New Roman"/>
              <a:ea typeface="Times New Roman"/>
              <a:cs typeface="Times New Roman"/>
              <a:sym typeface="Times New Roman"/>
            </a:endParaRPr>
          </a:p>
          <a:p>
            <a:pPr indent="-50800" lvl="0" marL="228600" rtl="0" algn="just">
              <a:lnSpc>
                <a:spcPct val="90000"/>
              </a:lnSpc>
              <a:spcBef>
                <a:spcPts val="0"/>
              </a:spcBef>
              <a:spcAft>
                <a:spcPts val="0"/>
              </a:spcAft>
              <a:buClr>
                <a:schemeClr val="dk1"/>
              </a:buClr>
              <a:buSzPts val="2800"/>
              <a:buFont typeface="Arial"/>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grpSp>
        <p:nvGrpSpPr>
          <p:cNvPr id="101" name="Google Shape;101;p14"/>
          <p:cNvGrpSpPr/>
          <p:nvPr/>
        </p:nvGrpSpPr>
        <p:grpSpPr>
          <a:xfrm>
            <a:off x="670800" y="241099"/>
            <a:ext cx="9060897" cy="897484"/>
            <a:chOff x="0" y="8341"/>
            <a:chExt cx="9315202" cy="1031354"/>
          </a:xfrm>
        </p:grpSpPr>
        <p:sp>
          <p:nvSpPr>
            <p:cNvPr id="102" name="Google Shape;102;p14"/>
            <p:cNvSpPr/>
            <p:nvPr/>
          </p:nvSpPr>
          <p:spPr>
            <a:xfrm>
              <a:off x="0" y="8341"/>
              <a:ext cx="9315202" cy="1031354"/>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txBox="1"/>
            <p:nvPr/>
          </p:nvSpPr>
          <p:spPr>
            <a:xfrm>
              <a:off x="50347" y="58688"/>
              <a:ext cx="9214500" cy="930600"/>
            </a:xfrm>
            <a:prstGeom prst="rect">
              <a:avLst/>
            </a:prstGeom>
            <a:noFill/>
            <a:ln>
              <a:noFill/>
            </a:ln>
          </p:spPr>
          <p:txBody>
            <a:bodyPr anchorCtr="0" anchor="ctr" bIns="163825" lIns="163825" spcFirstLastPara="1" rIns="163825" wrap="square" tIns="163825">
              <a:noAutofit/>
            </a:bodyPr>
            <a:lstStyle/>
            <a:p>
              <a:pPr indent="0" lvl="0" marL="0" marR="0" rtl="0" algn="l">
                <a:lnSpc>
                  <a:spcPct val="90000"/>
                </a:lnSpc>
                <a:spcBef>
                  <a:spcPts val="0"/>
                </a:spcBef>
                <a:spcAft>
                  <a:spcPts val="0"/>
                </a:spcAft>
                <a:buNone/>
              </a:pPr>
              <a:r>
                <a:rPr lang="en-US" sz="4300">
                  <a:solidFill>
                    <a:schemeClr val="lt1"/>
                  </a:solidFill>
                  <a:latin typeface="Times New Roman"/>
                  <a:ea typeface="Times New Roman"/>
                  <a:cs typeface="Times New Roman"/>
                  <a:sym typeface="Times New Roman"/>
                </a:rPr>
                <a:t> </a:t>
              </a:r>
              <a:r>
                <a:rPr lang="en-US" sz="4300">
                  <a:solidFill>
                    <a:schemeClr val="lt1"/>
                  </a:solidFill>
                  <a:latin typeface="Times New Roman"/>
                  <a:ea typeface="Times New Roman"/>
                  <a:cs typeface="Times New Roman"/>
                  <a:sym typeface="Times New Roman"/>
                </a:rPr>
                <a:t>Introduction</a:t>
              </a:r>
              <a:endParaRPr sz="4300">
                <a:solidFill>
                  <a:schemeClr val="lt1"/>
                </a:solidFill>
                <a:latin typeface="Times New Roman"/>
                <a:ea typeface="Times New Roman"/>
                <a:cs typeface="Times New Roman"/>
                <a:sym typeface="Times New Roman"/>
              </a:endParaRPr>
            </a:p>
          </p:txBody>
        </p:sp>
      </p:grpSp>
      <p:sp>
        <p:nvSpPr>
          <p:cNvPr id="104" name="Google Shape;104;p14"/>
          <p:cNvSpPr txBox="1"/>
          <p:nvPr>
            <p:ph idx="1" type="body"/>
          </p:nvPr>
        </p:nvSpPr>
        <p:spPr>
          <a:xfrm>
            <a:off x="670800" y="1321500"/>
            <a:ext cx="10997100" cy="50853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None/>
            </a:pPr>
            <a:r>
              <a:rPr lang="en-US" sz="2300">
                <a:latin typeface="Times New Roman"/>
                <a:ea typeface="Times New Roman"/>
                <a:cs typeface="Times New Roman"/>
                <a:sym typeface="Times New Roman"/>
              </a:rPr>
              <a:t>In today’s travel-driven economy, choosing the right hotel plays a crucial role in enhancing customer satisfaction. However, with thousands of options available, users often struggle to identify the best hotel that matches their preferences in terms of rating, facilities, location, and overall quality. Manual browsing and selection can be time-consuming, inconsistent, and overwhelming.</a:t>
            </a:r>
            <a:endParaRPr sz="23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2300">
                <a:latin typeface="Times New Roman"/>
                <a:ea typeface="Times New Roman"/>
                <a:cs typeface="Times New Roman"/>
                <a:sym typeface="Times New Roman"/>
              </a:rPr>
              <a:t>This project aims to solve this challenge by building a machine learning-based system that can automatically recommend the best hotel based on user preferences and historical data. By analyzing a large dataset of hotel attributes using algorithms like Logistic Regression, KNN, SVM, and Random Forest, the system will learn patterns that correlate with high-quality hotels.</a:t>
            </a:r>
            <a:endParaRPr sz="23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2300">
                <a:latin typeface="Times New Roman"/>
                <a:ea typeface="Times New Roman"/>
                <a:cs typeface="Times New Roman"/>
                <a:sym typeface="Times New Roman"/>
              </a:rPr>
              <a:t>The outcome is a reliable, accurate, and scalable model that recommends hotels intelligently, improving user decision-making and enhancing the travel planning experience.</a:t>
            </a:r>
            <a:endParaRPr sz="2300">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br>
              <a:rPr lang="en-US" sz="2000">
                <a:latin typeface="Times New Roman"/>
                <a:ea typeface="Times New Roman"/>
                <a:cs typeface="Times New Roman"/>
                <a:sym typeface="Times New Roman"/>
              </a:rPr>
            </a:br>
            <a:endParaRPr sz="2000">
              <a:latin typeface="Times New Roman"/>
              <a:ea typeface="Times New Roman"/>
              <a:cs typeface="Times New Roman"/>
              <a:sym typeface="Times New Roman"/>
            </a:endParaRPr>
          </a:p>
          <a:p>
            <a:pPr indent="0" lvl="0" marL="0" rtl="0" algn="l">
              <a:lnSpc>
                <a:spcPct val="120000"/>
              </a:lnSpc>
              <a:spcBef>
                <a:spcPts val="1200"/>
              </a:spcBef>
              <a:spcAft>
                <a:spcPts val="0"/>
              </a:spcAft>
              <a:buClr>
                <a:schemeClr val="dk1"/>
              </a:buClr>
              <a:buSzPts val="2400"/>
              <a:buNone/>
            </a:pPr>
            <a:r>
              <a:t/>
            </a:r>
            <a:endParaRPr sz="2400">
              <a:latin typeface="Gill Sans"/>
              <a:ea typeface="Gill Sans"/>
              <a:cs typeface="Gill Sans"/>
              <a:sym typeface="Gill Sans"/>
            </a:endParaRPr>
          </a:p>
          <a:p>
            <a:pPr indent="0" lvl="0" marL="0" rtl="0" algn="l">
              <a:lnSpc>
                <a:spcPct val="120000"/>
              </a:lnSpc>
              <a:spcBef>
                <a:spcPts val="1000"/>
              </a:spcBef>
              <a:spcAft>
                <a:spcPts val="0"/>
              </a:spcAft>
              <a:buClr>
                <a:schemeClr val="dk1"/>
              </a:buClr>
              <a:buSzPts val="2400"/>
              <a:buNone/>
            </a:pPr>
            <a:r>
              <a:t/>
            </a:r>
            <a:endParaRPr sz="2400">
              <a:latin typeface="Gill Sans"/>
              <a:ea typeface="Gill Sans"/>
              <a:cs typeface="Gill Sans"/>
              <a:sym typeface="Gill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2"/>
          <p:cNvSpPr/>
          <p:nvPr/>
        </p:nvSpPr>
        <p:spPr>
          <a:xfrm>
            <a:off x="838200" y="365125"/>
            <a:ext cx="9373800" cy="1019100"/>
          </a:xfrm>
          <a:prstGeom prst="roundRect">
            <a:avLst>
              <a:gd fmla="val 16667"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4000">
                <a:solidFill>
                  <a:schemeClr val="lt1"/>
                </a:solidFill>
                <a:latin typeface="Times New Roman"/>
                <a:ea typeface="Times New Roman"/>
                <a:cs typeface="Times New Roman"/>
                <a:sym typeface="Times New Roman"/>
              </a:rPr>
              <a:t> </a:t>
            </a:r>
            <a:r>
              <a:rPr lang="en-US" sz="4000">
                <a:solidFill>
                  <a:schemeClr val="lt1"/>
                </a:solidFill>
                <a:latin typeface="Times New Roman"/>
                <a:ea typeface="Times New Roman"/>
                <a:cs typeface="Times New Roman"/>
                <a:sym typeface="Times New Roman"/>
              </a:rPr>
              <a:t>Reference</a:t>
            </a:r>
            <a:endParaRPr sz="4000">
              <a:solidFill>
                <a:schemeClr val="lt1"/>
              </a:solidFill>
              <a:latin typeface="Times New Roman"/>
              <a:ea typeface="Times New Roman"/>
              <a:cs typeface="Times New Roman"/>
              <a:sym typeface="Times New Roman"/>
            </a:endParaRPr>
          </a:p>
        </p:txBody>
      </p:sp>
      <p:sp>
        <p:nvSpPr>
          <p:cNvPr id="255" name="Google Shape;255;p32"/>
          <p:cNvSpPr txBox="1"/>
          <p:nvPr/>
        </p:nvSpPr>
        <p:spPr>
          <a:xfrm>
            <a:off x="838201" y="1906293"/>
            <a:ext cx="10515600" cy="2464230"/>
          </a:xfrm>
          <a:prstGeom prst="rect">
            <a:avLst/>
          </a:prstGeom>
          <a:noFill/>
          <a:ln>
            <a:noFill/>
          </a:ln>
        </p:spPr>
        <p:txBody>
          <a:bodyPr anchorCtr="0" anchor="t" bIns="45700" lIns="91425" spcFirstLastPara="1" rIns="91425" wrap="square" tIns="45700">
            <a:normAutofit/>
          </a:bodyPr>
          <a:lstStyle/>
          <a:p>
            <a:pPr indent="0" lvl="0" marL="228600" marR="0" rtl="0" algn="l">
              <a:lnSpc>
                <a:spcPct val="90000"/>
              </a:lnSpc>
              <a:spcBef>
                <a:spcPts val="0"/>
              </a:spcBef>
              <a:spcAft>
                <a:spcPts val="0"/>
              </a:spcAft>
              <a:buClr>
                <a:schemeClr val="dk1"/>
              </a:buClr>
              <a:buSzPts val="3600"/>
              <a:buFont typeface="Arial"/>
              <a:buNone/>
            </a:pPr>
            <a:r>
              <a:t/>
            </a:r>
            <a:endParaRPr sz="3600">
              <a:solidFill>
                <a:schemeClr val="dk1"/>
              </a:solidFill>
              <a:latin typeface="Calibri"/>
              <a:ea typeface="Calibri"/>
              <a:cs typeface="Calibri"/>
              <a:sym typeface="Calibri"/>
            </a:endParaRPr>
          </a:p>
        </p:txBody>
      </p:sp>
      <p:sp>
        <p:nvSpPr>
          <p:cNvPr id="256" name="Google Shape;256;p32"/>
          <p:cNvSpPr txBox="1"/>
          <p:nvPr/>
        </p:nvSpPr>
        <p:spPr>
          <a:xfrm>
            <a:off x="990600" y="2058692"/>
            <a:ext cx="5286214" cy="2931761"/>
          </a:xfrm>
          <a:prstGeom prst="rect">
            <a:avLst/>
          </a:prstGeom>
          <a:noFill/>
          <a:ln>
            <a:noFill/>
          </a:ln>
        </p:spPr>
        <p:txBody>
          <a:bodyPr anchorCtr="0" anchor="t" bIns="45700" lIns="91425" spcFirstLastPara="1" rIns="91425" wrap="square" tIns="45700">
            <a:normAutofit/>
          </a:bodyPr>
          <a:lstStyle/>
          <a:p>
            <a:pPr indent="0" lvl="0" marL="228600" marR="0" rtl="0" algn="l">
              <a:lnSpc>
                <a:spcPct val="90000"/>
              </a:lnSpc>
              <a:spcBef>
                <a:spcPts val="0"/>
              </a:spcBef>
              <a:spcAft>
                <a:spcPts val="0"/>
              </a:spcAft>
              <a:buClr>
                <a:schemeClr val="dk1"/>
              </a:buClr>
              <a:buSzPts val="3600"/>
              <a:buFont typeface="Arial"/>
              <a:buNone/>
            </a:pPr>
            <a:r>
              <a:t/>
            </a:r>
            <a:endParaRPr sz="3600">
              <a:solidFill>
                <a:schemeClr val="dk1"/>
              </a:solidFill>
              <a:latin typeface="Calibri"/>
              <a:ea typeface="Calibri"/>
              <a:cs typeface="Calibri"/>
              <a:sym typeface="Calibri"/>
            </a:endParaRPr>
          </a:p>
        </p:txBody>
      </p:sp>
      <p:sp>
        <p:nvSpPr>
          <p:cNvPr id="257" name="Google Shape;257;p32"/>
          <p:cNvSpPr txBox="1"/>
          <p:nvPr>
            <p:ph idx="1" type="body"/>
          </p:nvPr>
        </p:nvSpPr>
        <p:spPr>
          <a:xfrm>
            <a:off x="838201" y="1825625"/>
            <a:ext cx="10515600" cy="4351338"/>
          </a:xfrm>
          <a:prstGeom prst="rect">
            <a:avLst/>
          </a:prstGeom>
          <a:noFill/>
          <a:ln>
            <a:noFill/>
          </a:ln>
        </p:spPr>
        <p:txBody>
          <a:bodyPr anchorCtr="0" anchor="t" bIns="45700" lIns="91425" spcFirstLastPara="1" rIns="91425" wrap="square" tIns="45700">
            <a:normAutofit lnSpcReduction="10000"/>
          </a:bodyPr>
          <a:lstStyle/>
          <a:p>
            <a:pPr indent="-361950" lvl="0" marL="457200" rtl="0" algn="l">
              <a:spcBef>
                <a:spcPts val="0"/>
              </a:spcBef>
              <a:spcAft>
                <a:spcPts val="0"/>
              </a:spcAft>
              <a:buSzPts val="2100"/>
              <a:buFont typeface="Times New Roman"/>
              <a:buAutoNum type="arabicPeriod"/>
            </a:pPr>
            <a:r>
              <a:rPr b="1" lang="en-US" sz="2100">
                <a:latin typeface="Times New Roman"/>
                <a:ea typeface="Times New Roman"/>
                <a:cs typeface="Times New Roman"/>
                <a:sym typeface="Times New Roman"/>
              </a:rPr>
              <a:t>UCI Machine Learning Repository</a:t>
            </a:r>
            <a:r>
              <a:rPr lang="en-US" sz="2100">
                <a:latin typeface="Times New Roman"/>
                <a:ea typeface="Times New Roman"/>
                <a:cs typeface="Times New Roman"/>
                <a:sym typeface="Times New Roman"/>
              </a:rPr>
              <a:t>, </a:t>
            </a:r>
            <a:r>
              <a:rPr i="1" lang="en-US" sz="2100">
                <a:latin typeface="Times New Roman"/>
                <a:ea typeface="Times New Roman"/>
                <a:cs typeface="Times New Roman"/>
                <a:sym typeface="Times New Roman"/>
              </a:rPr>
              <a:t>Hotel Booking Demand Dataset</a:t>
            </a:r>
            <a:r>
              <a:rPr lang="en-US" sz="2100">
                <a:latin typeface="Times New Roman"/>
                <a:ea typeface="Times New Roman"/>
                <a:cs typeface="Times New Roman"/>
                <a:sym typeface="Times New Roman"/>
              </a:rPr>
              <a:t>,</a:t>
            </a:r>
            <a:br>
              <a:rPr lang="en-US" sz="2100">
                <a:latin typeface="Times New Roman"/>
                <a:ea typeface="Times New Roman"/>
                <a:cs typeface="Times New Roman"/>
                <a:sym typeface="Times New Roman"/>
              </a:rPr>
            </a:br>
            <a:r>
              <a:rPr lang="en-US" sz="2100">
                <a:uFill>
                  <a:noFill/>
                </a:uFill>
                <a:latin typeface="Times New Roman"/>
                <a:ea typeface="Times New Roman"/>
                <a:cs typeface="Times New Roman"/>
                <a:sym typeface="Times New Roman"/>
                <a:hlinkClick r:id="rId3"/>
              </a:rPr>
              <a:t> </a:t>
            </a:r>
            <a:r>
              <a:rPr lang="en-US" sz="2100" u="sng">
                <a:solidFill>
                  <a:schemeClr val="hlink"/>
                </a:solidFill>
                <a:latin typeface="Times New Roman"/>
                <a:ea typeface="Times New Roman"/>
                <a:cs typeface="Times New Roman"/>
                <a:sym typeface="Times New Roman"/>
                <a:hlinkClick r:id="rId4"/>
              </a:rPr>
              <a:t>https://archive.ics.uci.edu/ml/datasets/hotel+booking+demand</a:t>
            </a:r>
            <a:br>
              <a:rPr lang="en-US" sz="2100" u="sng">
                <a:solidFill>
                  <a:schemeClr val="hlink"/>
                </a:solidFill>
                <a:latin typeface="Times New Roman"/>
                <a:ea typeface="Times New Roman"/>
                <a:cs typeface="Times New Roman"/>
                <a:sym typeface="Times New Roman"/>
                <a:hlinkClick r:id="rId5"/>
              </a:rPr>
            </a:br>
            <a:endParaRPr sz="2100" u="sng">
              <a:solidFill>
                <a:schemeClr val="hlink"/>
              </a:solidFill>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AutoNum type="arabicPeriod"/>
            </a:pPr>
            <a:r>
              <a:rPr b="1" lang="en-US" sz="2100">
                <a:latin typeface="Times New Roman"/>
                <a:ea typeface="Times New Roman"/>
                <a:cs typeface="Times New Roman"/>
                <a:sym typeface="Times New Roman"/>
              </a:rPr>
              <a:t>Scikit-Learn Documentation</a:t>
            </a:r>
            <a:r>
              <a:rPr lang="en-US" sz="2100">
                <a:latin typeface="Times New Roman"/>
                <a:ea typeface="Times New Roman"/>
                <a:cs typeface="Times New Roman"/>
                <a:sym typeface="Times New Roman"/>
              </a:rPr>
              <a:t>, </a:t>
            </a:r>
            <a:r>
              <a:rPr i="1" lang="en-US" sz="2100">
                <a:latin typeface="Times New Roman"/>
                <a:ea typeface="Times New Roman"/>
                <a:cs typeface="Times New Roman"/>
                <a:sym typeface="Times New Roman"/>
              </a:rPr>
              <a:t>Machine Learning in Python</a:t>
            </a:r>
            <a:r>
              <a:rPr lang="en-US" sz="2100">
                <a:latin typeface="Times New Roman"/>
                <a:ea typeface="Times New Roman"/>
                <a:cs typeface="Times New Roman"/>
                <a:sym typeface="Times New Roman"/>
              </a:rPr>
              <a:t>,</a:t>
            </a:r>
            <a:br>
              <a:rPr lang="en-US" sz="2100">
                <a:latin typeface="Times New Roman"/>
                <a:ea typeface="Times New Roman"/>
                <a:cs typeface="Times New Roman"/>
                <a:sym typeface="Times New Roman"/>
              </a:rPr>
            </a:br>
            <a:r>
              <a:rPr lang="en-US" sz="2100">
                <a:latin typeface="Times New Roman"/>
                <a:ea typeface="Times New Roman"/>
                <a:cs typeface="Times New Roman"/>
                <a:sym typeface="Times New Roman"/>
              </a:rPr>
              <a:t> https://scikit-learn.org/stable/user_guide.html</a:t>
            </a:r>
            <a:br>
              <a:rPr lang="en-US" sz="2100">
                <a:latin typeface="Times New Roman"/>
                <a:ea typeface="Times New Roman"/>
                <a:cs typeface="Times New Roman"/>
                <a:sym typeface="Times New Roman"/>
              </a:rPr>
            </a:b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AutoNum type="arabicPeriod"/>
            </a:pPr>
            <a:r>
              <a:rPr b="1" lang="en-US" sz="2100">
                <a:latin typeface="Times New Roman"/>
                <a:ea typeface="Times New Roman"/>
                <a:cs typeface="Times New Roman"/>
                <a:sym typeface="Times New Roman"/>
              </a:rPr>
              <a:t>J. Brownlee</a:t>
            </a:r>
            <a:r>
              <a:rPr lang="en-US" sz="2100">
                <a:latin typeface="Times New Roman"/>
                <a:ea typeface="Times New Roman"/>
                <a:cs typeface="Times New Roman"/>
                <a:sym typeface="Times New Roman"/>
              </a:rPr>
              <a:t>, </a:t>
            </a:r>
            <a:r>
              <a:rPr i="1" lang="en-US" sz="2100">
                <a:latin typeface="Times New Roman"/>
                <a:ea typeface="Times New Roman"/>
                <a:cs typeface="Times New Roman"/>
                <a:sym typeface="Times New Roman"/>
              </a:rPr>
              <a:t>Machine Learning Mastery With Python</a:t>
            </a:r>
            <a:r>
              <a:rPr lang="en-US" sz="2100">
                <a:latin typeface="Times New Roman"/>
                <a:ea typeface="Times New Roman"/>
                <a:cs typeface="Times New Roman"/>
                <a:sym typeface="Times New Roman"/>
              </a:rPr>
              <a:t>, Machine Learning Mastery, 2016.</a:t>
            </a:r>
            <a:br>
              <a:rPr lang="en-US" sz="2100">
                <a:latin typeface="Times New Roman"/>
                <a:ea typeface="Times New Roman"/>
                <a:cs typeface="Times New Roman"/>
                <a:sym typeface="Times New Roman"/>
              </a:rPr>
            </a:br>
            <a:r>
              <a:rPr lang="en-US" sz="2100">
                <a:latin typeface="Times New Roman"/>
                <a:ea typeface="Times New Roman"/>
                <a:cs typeface="Times New Roman"/>
                <a:sym typeface="Times New Roman"/>
              </a:rPr>
              <a:t> → Useful for understanding the practical use of ML models like Logistic Regression, KNN, SVM, and Random Forest.</a:t>
            </a:r>
            <a:br>
              <a:rPr lang="en-US" sz="2100">
                <a:latin typeface="Times New Roman"/>
                <a:ea typeface="Times New Roman"/>
                <a:cs typeface="Times New Roman"/>
                <a:sym typeface="Times New Roman"/>
              </a:rPr>
            </a:br>
            <a:endParaRPr sz="2100">
              <a:latin typeface="Times New Roman"/>
              <a:ea typeface="Times New Roman"/>
              <a:cs typeface="Times New Roman"/>
              <a:sym typeface="Times New Roman"/>
            </a:endParaRPr>
          </a:p>
          <a:p>
            <a:pPr indent="-361950" lvl="0" marL="457200" rtl="0" algn="l">
              <a:lnSpc>
                <a:spcPct val="90000"/>
              </a:lnSpc>
              <a:spcBef>
                <a:spcPts val="0"/>
              </a:spcBef>
              <a:spcAft>
                <a:spcPts val="0"/>
              </a:spcAft>
              <a:buSzPts val="2100"/>
              <a:buFont typeface="Times New Roman"/>
              <a:buAutoNum type="arabicPeriod"/>
            </a:pPr>
            <a:r>
              <a:rPr b="1" lang="en-US" sz="2100">
                <a:latin typeface="Times New Roman"/>
                <a:ea typeface="Times New Roman"/>
                <a:cs typeface="Times New Roman"/>
                <a:sym typeface="Times New Roman"/>
              </a:rPr>
              <a:t>Gautam, R., &amp; Yadav, A.</a:t>
            </a:r>
            <a:r>
              <a:rPr lang="en-US" sz="2100">
                <a:latin typeface="Times New Roman"/>
                <a:ea typeface="Times New Roman"/>
                <a:cs typeface="Times New Roman"/>
                <a:sym typeface="Times New Roman"/>
              </a:rPr>
              <a:t> (2020). “A Hybrid Approach for Hotel Recommendation System Using Machine Learning.” </a:t>
            </a:r>
            <a:r>
              <a:rPr i="1" lang="en-US" sz="2100">
                <a:latin typeface="Times New Roman"/>
                <a:ea typeface="Times New Roman"/>
                <a:cs typeface="Times New Roman"/>
                <a:sym typeface="Times New Roman"/>
              </a:rPr>
              <a:t>International Journal of Advanced Trends in Computer Science and Engineering</a:t>
            </a:r>
            <a:r>
              <a:rPr lang="en-US" sz="2100">
                <a:latin typeface="Times New Roman"/>
                <a:ea typeface="Times New Roman"/>
                <a:cs typeface="Times New Roman"/>
                <a:sym typeface="Times New Roman"/>
              </a:rPr>
              <a:t>, 9(3), 2765–2772.</a:t>
            </a:r>
            <a:endParaRPr sz="2100">
              <a:latin typeface="Times New Roman"/>
              <a:ea typeface="Times New Roman"/>
              <a:cs typeface="Times New Roman"/>
              <a:sym typeface="Times New Roman"/>
            </a:endParaRPr>
          </a:p>
          <a:p>
            <a:pPr indent="0" lvl="0" marL="457200" rtl="0" algn="l">
              <a:lnSpc>
                <a:spcPct val="90000"/>
              </a:lnSpc>
              <a:spcBef>
                <a:spcPts val="0"/>
              </a:spcBef>
              <a:spcAft>
                <a:spcPts val="0"/>
              </a:spcAft>
              <a:buNone/>
            </a:pPr>
            <a:r>
              <a:t/>
            </a:r>
            <a:endParaRPr sz="21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AutoNum type="arabicPeriod"/>
            </a:pPr>
            <a:r>
              <a:rPr b="1" lang="en-US" sz="2100">
                <a:latin typeface="Times New Roman"/>
                <a:ea typeface="Times New Roman"/>
                <a:cs typeface="Times New Roman"/>
                <a:sym typeface="Times New Roman"/>
              </a:rPr>
              <a:t>Mitra, P., &amp; Ghosh, S.</a:t>
            </a:r>
            <a:r>
              <a:rPr lang="en-US" sz="2100">
                <a:latin typeface="Times New Roman"/>
                <a:ea typeface="Times New Roman"/>
                <a:cs typeface="Times New Roman"/>
                <a:sym typeface="Times New Roman"/>
              </a:rPr>
              <a:t> (2021). “</a:t>
            </a:r>
            <a:r>
              <a:rPr i="1" lang="en-US" sz="2100">
                <a:latin typeface="Times New Roman"/>
                <a:ea typeface="Times New Roman"/>
                <a:cs typeface="Times New Roman"/>
                <a:sym typeface="Times New Roman"/>
              </a:rPr>
              <a:t>A Personalized Hotel Recommendation System Based on Online Reviews and Ratings</a:t>
            </a:r>
            <a:r>
              <a:rPr lang="en-US" sz="2100">
                <a:latin typeface="Times New Roman"/>
                <a:ea typeface="Times New Roman"/>
                <a:cs typeface="Times New Roman"/>
                <a:sym typeface="Times New Roman"/>
              </a:rPr>
              <a:t>.” </a:t>
            </a:r>
            <a:r>
              <a:rPr i="1" lang="en-US" sz="2100">
                <a:latin typeface="Times New Roman"/>
                <a:ea typeface="Times New Roman"/>
                <a:cs typeface="Times New Roman"/>
                <a:sym typeface="Times New Roman"/>
              </a:rPr>
              <a:t>Journal of Intelligent Systems</a:t>
            </a:r>
            <a:r>
              <a:rPr lang="en-US" sz="2100">
                <a:latin typeface="Times New Roman"/>
                <a:ea typeface="Times New Roman"/>
                <a:cs typeface="Times New Roman"/>
                <a:sym typeface="Times New Roman"/>
              </a:rPr>
              <a:t>, 30(1), 313–327.</a:t>
            </a:r>
            <a:endParaRPr sz="21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3"/>
          <p:cNvSpPr txBox="1"/>
          <p:nvPr/>
        </p:nvSpPr>
        <p:spPr>
          <a:xfrm>
            <a:off x="838200" y="1906296"/>
            <a:ext cx="4791748" cy="3487117"/>
          </a:xfrm>
          <a:prstGeom prst="rect">
            <a:avLst/>
          </a:prstGeom>
          <a:noFill/>
          <a:ln>
            <a:noFill/>
          </a:ln>
        </p:spPr>
        <p:txBody>
          <a:bodyPr anchorCtr="0" anchor="t" bIns="45700" lIns="91425" spcFirstLastPara="1" rIns="91425" wrap="square" tIns="45700">
            <a:normAutofit/>
          </a:bodyPr>
          <a:lstStyle/>
          <a:p>
            <a:pPr indent="0" lvl="0" marL="228600" marR="0" rtl="0" algn="l">
              <a:lnSpc>
                <a:spcPct val="90000"/>
              </a:lnSpc>
              <a:spcBef>
                <a:spcPts val="0"/>
              </a:spcBef>
              <a:spcAft>
                <a:spcPts val="0"/>
              </a:spcAft>
              <a:buClr>
                <a:schemeClr val="dk1"/>
              </a:buClr>
              <a:buSzPts val="3600"/>
              <a:buFont typeface="Arial"/>
              <a:buNone/>
            </a:pPr>
            <a:r>
              <a:t/>
            </a:r>
            <a:endParaRPr sz="3600">
              <a:solidFill>
                <a:schemeClr val="dk1"/>
              </a:solidFill>
              <a:latin typeface="Calibri"/>
              <a:ea typeface="Calibri"/>
              <a:cs typeface="Calibri"/>
              <a:sym typeface="Calibri"/>
            </a:endParaRPr>
          </a:p>
        </p:txBody>
      </p:sp>
      <p:sp>
        <p:nvSpPr>
          <p:cNvPr id="263" name="Google Shape;263;p33"/>
          <p:cNvSpPr/>
          <p:nvPr/>
        </p:nvSpPr>
        <p:spPr>
          <a:xfrm>
            <a:off x="2719450" y="3244332"/>
            <a:ext cx="6828312" cy="15696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9600" cap="none">
                <a:solidFill>
                  <a:srgbClr val="71A1D9"/>
                </a:solidFill>
                <a:latin typeface="Algerian"/>
                <a:ea typeface="Algerian"/>
                <a:cs typeface="Algerian"/>
                <a:sym typeface="Algerian"/>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grpSp>
        <p:nvGrpSpPr>
          <p:cNvPr id="109" name="Google Shape;109;p15"/>
          <p:cNvGrpSpPr/>
          <p:nvPr/>
        </p:nvGrpSpPr>
        <p:grpSpPr>
          <a:xfrm>
            <a:off x="766949" y="224858"/>
            <a:ext cx="8780812" cy="1009657"/>
            <a:chOff x="0" y="48878"/>
            <a:chExt cx="8780812" cy="1009657"/>
          </a:xfrm>
        </p:grpSpPr>
        <p:sp>
          <p:nvSpPr>
            <p:cNvPr id="110" name="Google Shape;110;p15"/>
            <p:cNvSpPr/>
            <p:nvPr/>
          </p:nvSpPr>
          <p:spPr>
            <a:xfrm>
              <a:off x="0" y="48878"/>
              <a:ext cx="8780812" cy="1009657"/>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txBox="1"/>
            <p:nvPr/>
          </p:nvSpPr>
          <p:spPr>
            <a:xfrm>
              <a:off x="49287" y="98165"/>
              <a:ext cx="8682238" cy="911083"/>
            </a:xfrm>
            <a:prstGeom prst="rect">
              <a:avLst/>
            </a:prstGeom>
            <a:noFill/>
            <a:ln>
              <a:noFill/>
            </a:ln>
          </p:spPr>
          <p:txBody>
            <a:bodyPr anchorCtr="0" anchor="ctr" bIns="160000" lIns="160000" spcFirstLastPara="1" rIns="160000" wrap="square" tIns="160000">
              <a:noAutofit/>
            </a:bodyPr>
            <a:lstStyle/>
            <a:p>
              <a:pPr indent="0" lvl="0" marL="0" marR="0" rtl="0" algn="l">
                <a:lnSpc>
                  <a:spcPct val="90000"/>
                </a:lnSpc>
                <a:spcBef>
                  <a:spcPts val="0"/>
                </a:spcBef>
                <a:spcAft>
                  <a:spcPts val="0"/>
                </a:spcAft>
                <a:buNone/>
              </a:pPr>
              <a:r>
                <a:rPr lang="en-US" sz="4200">
                  <a:solidFill>
                    <a:schemeClr val="lt1"/>
                  </a:solidFill>
                  <a:latin typeface="Calibri"/>
                  <a:ea typeface="Calibri"/>
                  <a:cs typeface="Calibri"/>
                  <a:sym typeface="Calibri"/>
                </a:rPr>
                <a:t> </a:t>
              </a:r>
              <a:r>
                <a:rPr lang="en-US" sz="4200">
                  <a:solidFill>
                    <a:schemeClr val="lt1"/>
                  </a:solidFill>
                  <a:latin typeface="Times New Roman"/>
                  <a:ea typeface="Times New Roman"/>
                  <a:cs typeface="Times New Roman"/>
                  <a:sym typeface="Times New Roman"/>
                </a:rPr>
                <a:t>Literature Survey</a:t>
              </a:r>
              <a:endParaRPr sz="4200">
                <a:solidFill>
                  <a:schemeClr val="lt1"/>
                </a:solidFill>
                <a:latin typeface="Times New Roman"/>
                <a:ea typeface="Times New Roman"/>
                <a:cs typeface="Times New Roman"/>
                <a:sym typeface="Times New Roman"/>
              </a:endParaRPr>
            </a:p>
          </p:txBody>
        </p:sp>
      </p:grpSp>
      <p:sp>
        <p:nvSpPr>
          <p:cNvPr id="112" name="Google Shape;112;p15"/>
          <p:cNvSpPr txBox="1"/>
          <p:nvPr>
            <p:ph idx="1" type="body"/>
          </p:nvPr>
        </p:nvSpPr>
        <p:spPr>
          <a:xfrm>
            <a:off x="838200" y="1415425"/>
            <a:ext cx="10515600" cy="4417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US" sz="2100">
                <a:latin typeface="Times New Roman"/>
                <a:ea typeface="Times New Roman"/>
                <a:cs typeface="Times New Roman"/>
                <a:sym typeface="Times New Roman"/>
              </a:rPr>
              <a:t>Gou, J.</a:t>
            </a:r>
            <a:r>
              <a:rPr lang="en-US" sz="2100">
                <a:latin typeface="Times New Roman"/>
                <a:ea typeface="Times New Roman"/>
                <a:cs typeface="Times New Roman"/>
                <a:sym typeface="Times New Roman"/>
              </a:rPr>
              <a:t>, </a:t>
            </a:r>
            <a:r>
              <a:rPr b="1" lang="en-US" sz="2100">
                <a:latin typeface="Times New Roman"/>
                <a:ea typeface="Times New Roman"/>
                <a:cs typeface="Times New Roman"/>
                <a:sym typeface="Times New Roman"/>
              </a:rPr>
              <a:t>Wu, J.</a:t>
            </a:r>
            <a:r>
              <a:rPr lang="en-US" sz="2100">
                <a:latin typeface="Times New Roman"/>
                <a:ea typeface="Times New Roman"/>
                <a:cs typeface="Times New Roman"/>
                <a:sym typeface="Times New Roman"/>
              </a:rPr>
              <a:t>, &amp; </a:t>
            </a:r>
            <a:r>
              <a:rPr b="1" lang="en-US" sz="2100">
                <a:latin typeface="Times New Roman"/>
                <a:ea typeface="Times New Roman"/>
                <a:cs typeface="Times New Roman"/>
                <a:sym typeface="Times New Roman"/>
              </a:rPr>
              <a:t>Liu, C.</a:t>
            </a:r>
            <a:r>
              <a:rPr lang="en-US" sz="2100">
                <a:latin typeface="Times New Roman"/>
                <a:ea typeface="Times New Roman"/>
                <a:cs typeface="Times New Roman"/>
                <a:sym typeface="Times New Roman"/>
              </a:rPr>
              <a:t> (2018). </a:t>
            </a:r>
            <a:r>
              <a:rPr i="1" lang="en-US" sz="2100">
                <a:latin typeface="Times New Roman"/>
                <a:ea typeface="Times New Roman"/>
                <a:cs typeface="Times New Roman"/>
                <a:sym typeface="Times New Roman"/>
              </a:rPr>
              <a:t>A Hotel Recommendation System Using Collaborative Filtering Algorithm with Weighting Factors</a:t>
            </a:r>
            <a:r>
              <a:rPr lang="en-US" sz="2100">
                <a:latin typeface="Times New Roman"/>
                <a:ea typeface="Times New Roman"/>
                <a:cs typeface="Times New Roman"/>
                <a:sym typeface="Times New Roman"/>
              </a:rPr>
              <a:t>. </a:t>
            </a:r>
            <a:r>
              <a:rPr i="1" lang="en-US" sz="2100">
                <a:latin typeface="Times New Roman"/>
                <a:ea typeface="Times New Roman"/>
                <a:cs typeface="Times New Roman"/>
                <a:sym typeface="Times New Roman"/>
              </a:rPr>
              <a:t>Proceedings of the 2018 I</a:t>
            </a:r>
            <a:r>
              <a:rPr b="1" i="1" lang="en-US" sz="2100">
                <a:latin typeface="Times New Roman"/>
                <a:ea typeface="Times New Roman"/>
                <a:cs typeface="Times New Roman"/>
                <a:sym typeface="Times New Roman"/>
              </a:rPr>
              <a:t>nternational Conference on Data Science and Advanced Analytics (DSAA)</a:t>
            </a:r>
            <a:r>
              <a:rPr lang="en-US" sz="2100">
                <a:latin typeface="Times New Roman"/>
                <a:ea typeface="Times New Roman"/>
                <a:cs typeface="Times New Roman"/>
                <a:sym typeface="Times New Roman"/>
              </a:rPr>
              <a:t>, 348-355.</a:t>
            </a:r>
            <a:endParaRPr sz="2100">
              <a:latin typeface="Times New Roman"/>
              <a:ea typeface="Times New Roman"/>
              <a:cs typeface="Times New Roman"/>
              <a:sym typeface="Times New Roman"/>
            </a:endParaRPr>
          </a:p>
          <a:p>
            <a:pPr indent="-361950" lvl="0" marL="457200" rtl="0" algn="l">
              <a:lnSpc>
                <a:spcPct val="115000"/>
              </a:lnSpc>
              <a:spcBef>
                <a:spcPts val="1200"/>
              </a:spcBef>
              <a:spcAft>
                <a:spcPts val="0"/>
              </a:spcAft>
              <a:buSzPts val="2100"/>
              <a:buFont typeface="Times New Roman"/>
              <a:buChar char="●"/>
            </a:pPr>
            <a:r>
              <a:rPr lang="en-US" sz="2100">
                <a:latin typeface="Times New Roman"/>
                <a:ea typeface="Times New Roman"/>
                <a:cs typeface="Times New Roman"/>
                <a:sym typeface="Times New Roman"/>
              </a:rPr>
              <a:t>This study explores various collaborative filtering algorithms, focusing on their application in hotel recommendation systems, which could offer insights into refining your own model.</a:t>
            </a:r>
            <a:endParaRPr sz="2100">
              <a:latin typeface="Times New Roman"/>
              <a:ea typeface="Times New Roman"/>
              <a:cs typeface="Times New Roman"/>
              <a:sym typeface="Times New Roman"/>
            </a:endParaRPr>
          </a:p>
          <a:p>
            <a:pPr indent="0" lvl="0" marL="457200" rtl="0" algn="just">
              <a:lnSpc>
                <a:spcPct val="100000"/>
              </a:lnSpc>
              <a:spcBef>
                <a:spcPts val="1200"/>
              </a:spcBef>
              <a:spcAft>
                <a:spcPts val="0"/>
              </a:spcAft>
              <a:buNone/>
            </a:pPr>
            <a:r>
              <a:t/>
            </a:r>
            <a:endParaRPr b="1" sz="21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2100">
                <a:latin typeface="Times New Roman"/>
                <a:ea typeface="Times New Roman"/>
                <a:cs typeface="Times New Roman"/>
                <a:sym typeface="Times New Roman"/>
              </a:rPr>
              <a:t>Liu, Y.</a:t>
            </a:r>
            <a:r>
              <a:rPr lang="en-US" sz="2100">
                <a:latin typeface="Times New Roman"/>
                <a:ea typeface="Times New Roman"/>
                <a:cs typeface="Times New Roman"/>
                <a:sym typeface="Times New Roman"/>
              </a:rPr>
              <a:t>, &amp; </a:t>
            </a:r>
            <a:r>
              <a:rPr b="1" lang="en-US" sz="2100">
                <a:latin typeface="Times New Roman"/>
                <a:ea typeface="Times New Roman"/>
                <a:cs typeface="Times New Roman"/>
                <a:sym typeface="Times New Roman"/>
              </a:rPr>
              <a:t>Zhou, G.</a:t>
            </a:r>
            <a:r>
              <a:rPr lang="en-US" sz="2100">
                <a:latin typeface="Times New Roman"/>
                <a:ea typeface="Times New Roman"/>
                <a:cs typeface="Times New Roman"/>
                <a:sym typeface="Times New Roman"/>
              </a:rPr>
              <a:t> (2020). </a:t>
            </a:r>
            <a:r>
              <a:rPr i="1" lang="en-US" sz="2100">
                <a:latin typeface="Times New Roman"/>
                <a:ea typeface="Times New Roman"/>
                <a:cs typeface="Times New Roman"/>
                <a:sym typeface="Times New Roman"/>
              </a:rPr>
              <a:t>Support Vector Machine-Based Hotel Recommendation Model</a:t>
            </a:r>
            <a:r>
              <a:rPr lang="en-US" sz="2100">
                <a:latin typeface="Times New Roman"/>
                <a:ea typeface="Times New Roman"/>
                <a:cs typeface="Times New Roman"/>
                <a:sym typeface="Times New Roman"/>
              </a:rPr>
              <a:t>. </a:t>
            </a:r>
            <a:r>
              <a:rPr b="1" i="1" lang="en-US" sz="2100">
                <a:latin typeface="Times New Roman"/>
                <a:ea typeface="Times New Roman"/>
                <a:cs typeface="Times New Roman"/>
                <a:sym typeface="Times New Roman"/>
              </a:rPr>
              <a:t>International Journal of Modern Computer Science</a:t>
            </a:r>
            <a:r>
              <a:rPr lang="en-US" sz="2100">
                <a:latin typeface="Times New Roman"/>
                <a:ea typeface="Times New Roman"/>
                <a:cs typeface="Times New Roman"/>
                <a:sym typeface="Times New Roman"/>
              </a:rPr>
              <a:t>, 8(4), 25-32.</a:t>
            </a:r>
            <a:endParaRPr sz="2100">
              <a:latin typeface="Times New Roman"/>
              <a:ea typeface="Times New Roman"/>
              <a:cs typeface="Times New Roman"/>
              <a:sym typeface="Times New Roman"/>
            </a:endParaRPr>
          </a:p>
          <a:p>
            <a:pPr indent="-361950" lvl="0" marL="457200" rtl="0" algn="l">
              <a:lnSpc>
                <a:spcPct val="115000"/>
              </a:lnSpc>
              <a:spcBef>
                <a:spcPts val="1200"/>
              </a:spcBef>
              <a:spcAft>
                <a:spcPts val="0"/>
              </a:spcAft>
              <a:buSzPts val="2100"/>
              <a:buFont typeface="Times New Roman"/>
              <a:buChar char="●"/>
            </a:pPr>
            <a:r>
              <a:rPr lang="en-US" sz="2100">
                <a:latin typeface="Times New Roman"/>
                <a:ea typeface="Times New Roman"/>
                <a:cs typeface="Times New Roman"/>
                <a:sym typeface="Times New Roman"/>
              </a:rPr>
              <a:t>This reference focuses on applying Support Vector Machines (SVM) in hotel recommendation systems, discussing how SVM can be leveraged to improve prediction accuracy.</a:t>
            </a:r>
            <a:endParaRPr sz="2100">
              <a:latin typeface="Times New Roman"/>
              <a:ea typeface="Times New Roman"/>
              <a:cs typeface="Times New Roman"/>
              <a:sym typeface="Times New Roman"/>
            </a:endParaRPr>
          </a:p>
          <a:p>
            <a:pPr indent="0" lvl="0" marL="0" rtl="0" algn="just">
              <a:lnSpc>
                <a:spcPct val="80000"/>
              </a:lnSpc>
              <a:spcBef>
                <a:spcPts val="1200"/>
              </a:spcBef>
              <a:spcAft>
                <a:spcPts val="0"/>
              </a:spcAft>
              <a:buNone/>
            </a:pPr>
            <a:r>
              <a:t/>
            </a:r>
            <a:endParaRPr sz="21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grpSp>
        <p:nvGrpSpPr>
          <p:cNvPr id="117" name="Google Shape;117;p16"/>
          <p:cNvGrpSpPr/>
          <p:nvPr/>
        </p:nvGrpSpPr>
        <p:grpSpPr>
          <a:xfrm>
            <a:off x="766949" y="224858"/>
            <a:ext cx="8780700" cy="1009800"/>
            <a:chOff x="0" y="48878"/>
            <a:chExt cx="8780700" cy="1009800"/>
          </a:xfrm>
        </p:grpSpPr>
        <p:sp>
          <p:nvSpPr>
            <p:cNvPr id="118" name="Google Shape;118;p16"/>
            <p:cNvSpPr/>
            <p:nvPr/>
          </p:nvSpPr>
          <p:spPr>
            <a:xfrm>
              <a:off x="0" y="48878"/>
              <a:ext cx="8780700" cy="1009800"/>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txBox="1"/>
            <p:nvPr/>
          </p:nvSpPr>
          <p:spPr>
            <a:xfrm>
              <a:off x="49287" y="98165"/>
              <a:ext cx="8682300" cy="911100"/>
            </a:xfrm>
            <a:prstGeom prst="rect">
              <a:avLst/>
            </a:prstGeom>
            <a:noFill/>
            <a:ln>
              <a:noFill/>
            </a:ln>
          </p:spPr>
          <p:txBody>
            <a:bodyPr anchorCtr="0" anchor="ctr" bIns="160000" lIns="160000" spcFirstLastPara="1" rIns="160000" wrap="square" tIns="160000">
              <a:noAutofit/>
            </a:bodyPr>
            <a:lstStyle/>
            <a:p>
              <a:pPr indent="0" lvl="0" marL="0" marR="0" rtl="0" algn="l">
                <a:lnSpc>
                  <a:spcPct val="90000"/>
                </a:lnSpc>
                <a:spcBef>
                  <a:spcPts val="0"/>
                </a:spcBef>
                <a:spcAft>
                  <a:spcPts val="0"/>
                </a:spcAft>
                <a:buNone/>
              </a:pPr>
              <a:r>
                <a:rPr lang="en-US" sz="4200">
                  <a:solidFill>
                    <a:schemeClr val="lt1"/>
                  </a:solidFill>
                  <a:latin typeface="Calibri"/>
                  <a:ea typeface="Calibri"/>
                  <a:cs typeface="Calibri"/>
                  <a:sym typeface="Calibri"/>
                </a:rPr>
                <a:t> </a:t>
              </a:r>
              <a:r>
                <a:rPr lang="en-US" sz="4200">
                  <a:solidFill>
                    <a:schemeClr val="lt1"/>
                  </a:solidFill>
                  <a:latin typeface="Times New Roman"/>
                  <a:ea typeface="Times New Roman"/>
                  <a:cs typeface="Times New Roman"/>
                  <a:sym typeface="Times New Roman"/>
                </a:rPr>
                <a:t>Literature Survey</a:t>
              </a:r>
              <a:endParaRPr sz="4200">
                <a:solidFill>
                  <a:schemeClr val="lt1"/>
                </a:solidFill>
                <a:latin typeface="Times New Roman"/>
                <a:ea typeface="Times New Roman"/>
                <a:cs typeface="Times New Roman"/>
                <a:sym typeface="Times New Roman"/>
              </a:endParaRPr>
            </a:p>
          </p:txBody>
        </p:sp>
      </p:grpSp>
      <p:sp>
        <p:nvSpPr>
          <p:cNvPr id="120" name="Google Shape;120;p16"/>
          <p:cNvSpPr txBox="1"/>
          <p:nvPr>
            <p:ph idx="1" type="body"/>
          </p:nvPr>
        </p:nvSpPr>
        <p:spPr>
          <a:xfrm>
            <a:off x="838200" y="1415425"/>
            <a:ext cx="10515600" cy="4417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b="1" lang="en-US" sz="2100">
                <a:latin typeface="Times New Roman"/>
                <a:ea typeface="Times New Roman"/>
                <a:cs typeface="Times New Roman"/>
                <a:sym typeface="Times New Roman"/>
              </a:rPr>
              <a:t>Ahmed, M., &amp; Shishika, P.</a:t>
            </a:r>
            <a:r>
              <a:rPr lang="en-US" sz="2100">
                <a:latin typeface="Times New Roman"/>
                <a:ea typeface="Times New Roman"/>
                <a:cs typeface="Times New Roman"/>
                <a:sym typeface="Times New Roman"/>
              </a:rPr>
              <a:t> (2018). </a:t>
            </a:r>
            <a:r>
              <a:rPr i="1" lang="en-US" sz="2100">
                <a:latin typeface="Times New Roman"/>
                <a:ea typeface="Times New Roman"/>
                <a:cs typeface="Times New Roman"/>
                <a:sym typeface="Times New Roman"/>
              </a:rPr>
              <a:t>A Comparative Study of KNN, SVM, and Logistic Regression Algorithms for Hotel Booking Prediction</a:t>
            </a:r>
            <a:r>
              <a:rPr lang="en-US" sz="2100">
                <a:latin typeface="Times New Roman"/>
                <a:ea typeface="Times New Roman"/>
                <a:cs typeface="Times New Roman"/>
                <a:sym typeface="Times New Roman"/>
              </a:rPr>
              <a:t>. I</a:t>
            </a:r>
            <a:r>
              <a:rPr b="1" lang="en-US" sz="2100">
                <a:latin typeface="Times New Roman"/>
                <a:ea typeface="Times New Roman"/>
                <a:cs typeface="Times New Roman"/>
                <a:sym typeface="Times New Roman"/>
              </a:rPr>
              <a:t>nternational Journal of Computer Applications</a:t>
            </a:r>
            <a:r>
              <a:rPr lang="en-US" sz="2100">
                <a:latin typeface="Times New Roman"/>
                <a:ea typeface="Times New Roman"/>
                <a:cs typeface="Times New Roman"/>
                <a:sym typeface="Times New Roman"/>
              </a:rPr>
              <a:t>, 182(10), 42-48.</a:t>
            </a:r>
            <a:endParaRPr sz="2100">
              <a:latin typeface="Times New Roman"/>
              <a:ea typeface="Times New Roman"/>
              <a:cs typeface="Times New Roman"/>
              <a:sym typeface="Times New Roman"/>
            </a:endParaRPr>
          </a:p>
          <a:p>
            <a:pPr indent="-361950" lvl="0" marL="457200" rtl="0" algn="just">
              <a:lnSpc>
                <a:spcPct val="115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The study compares the performance of K-Nearest Neighbors (KNN), Support Vector Machine (SVM), and Logistic Regression algorithms in predicting hotel bookings.</a:t>
            </a:r>
            <a:endParaRPr sz="21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1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US" sz="2100">
                <a:latin typeface="Times New Roman"/>
                <a:ea typeface="Times New Roman"/>
                <a:cs typeface="Times New Roman"/>
                <a:sym typeface="Times New Roman"/>
              </a:rPr>
              <a:t>Rakesh Verma, Prince Verma, Abhishek Bhardwaj</a:t>
            </a:r>
            <a:endParaRPr b="1" sz="21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i="1" lang="en-US" sz="2100">
                <a:latin typeface="Times New Roman"/>
                <a:ea typeface="Times New Roman"/>
                <a:cs typeface="Times New Roman"/>
                <a:sym typeface="Times New Roman"/>
              </a:rPr>
              <a:t>Hotel Recommendation System Using Machine Learning. </a:t>
            </a:r>
            <a:r>
              <a:rPr b="1" lang="en-US" sz="2100">
                <a:latin typeface="Times New Roman"/>
                <a:ea typeface="Times New Roman"/>
                <a:cs typeface="Times New Roman"/>
                <a:sym typeface="Times New Roman"/>
              </a:rPr>
              <a:t>International Journal of Science and Research (IJSR)</a:t>
            </a:r>
            <a:r>
              <a:rPr lang="en-US" sz="2100">
                <a:latin typeface="Times New Roman"/>
                <a:ea typeface="Times New Roman"/>
                <a:cs typeface="Times New Roman"/>
                <a:sym typeface="Times New Roman"/>
              </a:rPr>
              <a:t>, Volume 11, Issue 12, December 2022, pp. 550–554.</a:t>
            </a:r>
            <a:endParaRPr sz="2100">
              <a:latin typeface="Times New Roman"/>
              <a:ea typeface="Times New Roman"/>
              <a:cs typeface="Times New Roman"/>
              <a:sym typeface="Times New Roman"/>
            </a:endParaRPr>
          </a:p>
          <a:p>
            <a:pPr indent="-361950" lvl="0" marL="457200" rtl="0" algn="just">
              <a:lnSpc>
                <a:spcPct val="115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This paper outlines the development of a machine learning-based hotel recommendation system that leverages customer reviews and ratings to suggest suitable accommodations.</a:t>
            </a:r>
            <a:endParaRPr sz="21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grpSp>
        <p:nvGrpSpPr>
          <p:cNvPr id="125" name="Google Shape;125;p17"/>
          <p:cNvGrpSpPr/>
          <p:nvPr/>
        </p:nvGrpSpPr>
        <p:grpSpPr>
          <a:xfrm>
            <a:off x="665975" y="211750"/>
            <a:ext cx="8778575" cy="859179"/>
            <a:chOff x="0" y="3193"/>
            <a:chExt cx="8795286" cy="1319175"/>
          </a:xfrm>
        </p:grpSpPr>
        <p:sp>
          <p:nvSpPr>
            <p:cNvPr id="126" name="Google Shape;126;p17"/>
            <p:cNvSpPr/>
            <p:nvPr/>
          </p:nvSpPr>
          <p:spPr>
            <a:xfrm>
              <a:off x="0" y="3193"/>
              <a:ext cx="8795286" cy="1319175"/>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txBox="1"/>
            <p:nvPr/>
          </p:nvSpPr>
          <p:spPr>
            <a:xfrm>
              <a:off x="64397" y="67590"/>
              <a:ext cx="8666492" cy="1190381"/>
            </a:xfrm>
            <a:prstGeom prst="rect">
              <a:avLst/>
            </a:prstGeom>
            <a:noFill/>
            <a:ln>
              <a:noFill/>
            </a:ln>
          </p:spPr>
          <p:txBody>
            <a:bodyPr anchorCtr="0" anchor="ctr" bIns="209550" lIns="209550" spcFirstLastPara="1" rIns="209550" wrap="square" tIns="209550">
              <a:noAutofit/>
            </a:bodyPr>
            <a:lstStyle/>
            <a:p>
              <a:pPr indent="0" lvl="0" marL="0" marR="0" rtl="0" algn="l">
                <a:lnSpc>
                  <a:spcPct val="90000"/>
                </a:lnSpc>
                <a:spcBef>
                  <a:spcPts val="0"/>
                </a:spcBef>
                <a:spcAft>
                  <a:spcPts val="0"/>
                </a:spcAft>
                <a:buNone/>
              </a:pPr>
              <a:r>
                <a:rPr lang="en-US" sz="4500">
                  <a:solidFill>
                    <a:schemeClr val="lt1"/>
                  </a:solidFill>
                  <a:latin typeface="Times New Roman"/>
                  <a:ea typeface="Times New Roman"/>
                  <a:cs typeface="Times New Roman"/>
                  <a:sym typeface="Times New Roman"/>
                </a:rPr>
                <a:t>Objectives</a:t>
              </a:r>
              <a:endParaRPr sz="4500">
                <a:solidFill>
                  <a:schemeClr val="lt1"/>
                </a:solidFill>
                <a:latin typeface="Times New Roman"/>
                <a:ea typeface="Times New Roman"/>
                <a:cs typeface="Times New Roman"/>
                <a:sym typeface="Times New Roman"/>
              </a:endParaRPr>
            </a:p>
          </p:txBody>
        </p:sp>
      </p:grpSp>
      <p:sp>
        <p:nvSpPr>
          <p:cNvPr id="128" name="Google Shape;128;p17"/>
          <p:cNvSpPr txBox="1"/>
          <p:nvPr/>
        </p:nvSpPr>
        <p:spPr>
          <a:xfrm>
            <a:off x="9633487" y="6158313"/>
            <a:ext cx="19062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29" name="Google Shape;129;p17"/>
          <p:cNvSpPr txBox="1"/>
          <p:nvPr/>
        </p:nvSpPr>
        <p:spPr>
          <a:xfrm>
            <a:off x="631500" y="1352825"/>
            <a:ext cx="10929000" cy="5097900"/>
          </a:xfrm>
          <a:prstGeom prst="rect">
            <a:avLst/>
          </a:prstGeom>
          <a:noFill/>
          <a:ln>
            <a:noFill/>
          </a:ln>
        </p:spPr>
        <p:txBody>
          <a:bodyPr anchorCtr="0" anchor="t" bIns="91425" lIns="91425" spcFirstLastPara="1" rIns="91425" wrap="square" tIns="91425">
            <a:spAutoFit/>
          </a:bodyPr>
          <a:lstStyle/>
          <a:p>
            <a:pPr indent="-361950" lvl="0" marL="457200" rtl="0" algn="l">
              <a:lnSpc>
                <a:spcPct val="80000"/>
              </a:lnSpc>
              <a:spcBef>
                <a:spcPts val="0"/>
              </a:spcBef>
              <a:spcAft>
                <a:spcPts val="0"/>
              </a:spcAft>
              <a:buClr>
                <a:schemeClr val="dk1"/>
              </a:buClr>
              <a:buSzPts val="2100"/>
              <a:buFont typeface="Times New Roman"/>
              <a:buAutoNum type="arabicPeriod"/>
            </a:pPr>
            <a:r>
              <a:rPr lang="en-US" sz="2100">
                <a:solidFill>
                  <a:schemeClr val="dk1"/>
                </a:solidFill>
                <a:latin typeface="Times New Roman"/>
                <a:ea typeface="Times New Roman"/>
                <a:cs typeface="Times New Roman"/>
                <a:sym typeface="Times New Roman"/>
              </a:rPr>
              <a:t>To build an intelligent system that recommends the best hotel based on user preferences and hotel features.</a:t>
            </a:r>
            <a:br>
              <a:rPr lang="en-US" sz="2100">
                <a:solidFill>
                  <a:schemeClr val="dk1"/>
                </a:solidFill>
                <a:latin typeface="Times New Roman"/>
                <a:ea typeface="Times New Roman"/>
                <a:cs typeface="Times New Roman"/>
                <a:sym typeface="Times New Roman"/>
              </a:rPr>
            </a:br>
            <a:endParaRPr sz="2100">
              <a:solidFill>
                <a:schemeClr val="dk1"/>
              </a:solidFill>
              <a:latin typeface="Times New Roman"/>
              <a:ea typeface="Times New Roman"/>
              <a:cs typeface="Times New Roman"/>
              <a:sym typeface="Times New Roman"/>
            </a:endParaRPr>
          </a:p>
          <a:p>
            <a:pPr indent="-361950" lvl="0" marL="457200" rtl="0" algn="l">
              <a:lnSpc>
                <a:spcPct val="80000"/>
              </a:lnSpc>
              <a:spcBef>
                <a:spcPts val="0"/>
              </a:spcBef>
              <a:spcAft>
                <a:spcPts val="0"/>
              </a:spcAft>
              <a:buClr>
                <a:schemeClr val="dk1"/>
              </a:buClr>
              <a:buSzPts val="2100"/>
              <a:buFont typeface="Times New Roman"/>
              <a:buAutoNum type="arabicPeriod"/>
            </a:pPr>
            <a:r>
              <a:rPr lang="en-US" sz="2100">
                <a:solidFill>
                  <a:schemeClr val="dk1"/>
                </a:solidFill>
                <a:latin typeface="Times New Roman"/>
                <a:ea typeface="Times New Roman"/>
                <a:cs typeface="Times New Roman"/>
                <a:sym typeface="Times New Roman"/>
              </a:rPr>
              <a:t>To analyze and preprocess a large-scale hotel dataset with over 1 million records</a:t>
            </a:r>
            <a:br>
              <a:rPr lang="en-US" sz="2100">
                <a:solidFill>
                  <a:schemeClr val="dk1"/>
                </a:solidFill>
                <a:latin typeface="Times New Roman"/>
                <a:ea typeface="Times New Roman"/>
                <a:cs typeface="Times New Roman"/>
                <a:sym typeface="Times New Roman"/>
              </a:rPr>
            </a:br>
            <a:endParaRPr sz="2100">
              <a:solidFill>
                <a:schemeClr val="dk1"/>
              </a:solidFill>
              <a:latin typeface="Times New Roman"/>
              <a:ea typeface="Times New Roman"/>
              <a:cs typeface="Times New Roman"/>
              <a:sym typeface="Times New Roman"/>
            </a:endParaRPr>
          </a:p>
          <a:p>
            <a:pPr indent="-361950" lvl="0" marL="457200" rtl="0" algn="l">
              <a:lnSpc>
                <a:spcPct val="80000"/>
              </a:lnSpc>
              <a:spcBef>
                <a:spcPts val="0"/>
              </a:spcBef>
              <a:spcAft>
                <a:spcPts val="0"/>
              </a:spcAft>
              <a:buClr>
                <a:schemeClr val="dk1"/>
              </a:buClr>
              <a:buSzPts val="2100"/>
              <a:buFont typeface="Times New Roman"/>
              <a:buAutoNum type="arabicPeriod"/>
            </a:pPr>
            <a:r>
              <a:rPr lang="en-US" sz="2100">
                <a:solidFill>
                  <a:schemeClr val="dk1"/>
                </a:solidFill>
                <a:latin typeface="Times New Roman"/>
                <a:ea typeface="Times New Roman"/>
                <a:cs typeface="Times New Roman"/>
                <a:sym typeface="Times New Roman"/>
              </a:rPr>
              <a:t>To apply various machine learning algorithms (Logistic Regression, KNN, SVM, Random Forest) for predictive modeling.</a:t>
            </a:r>
            <a:br>
              <a:rPr lang="en-US" sz="2100">
                <a:solidFill>
                  <a:schemeClr val="dk1"/>
                </a:solidFill>
                <a:latin typeface="Times New Roman"/>
                <a:ea typeface="Times New Roman"/>
                <a:cs typeface="Times New Roman"/>
                <a:sym typeface="Times New Roman"/>
              </a:rPr>
            </a:br>
            <a:endParaRPr sz="2100">
              <a:solidFill>
                <a:schemeClr val="dk1"/>
              </a:solidFill>
              <a:latin typeface="Times New Roman"/>
              <a:ea typeface="Times New Roman"/>
              <a:cs typeface="Times New Roman"/>
              <a:sym typeface="Times New Roman"/>
            </a:endParaRPr>
          </a:p>
          <a:p>
            <a:pPr indent="-361950" lvl="0" marL="457200" rtl="0" algn="l">
              <a:lnSpc>
                <a:spcPct val="80000"/>
              </a:lnSpc>
              <a:spcBef>
                <a:spcPts val="0"/>
              </a:spcBef>
              <a:spcAft>
                <a:spcPts val="0"/>
              </a:spcAft>
              <a:buClr>
                <a:schemeClr val="dk1"/>
              </a:buClr>
              <a:buSzPts val="2100"/>
              <a:buFont typeface="Times New Roman"/>
              <a:buAutoNum type="arabicPeriod"/>
            </a:pPr>
            <a:r>
              <a:rPr lang="en-US" sz="2100">
                <a:solidFill>
                  <a:schemeClr val="dk1"/>
                </a:solidFill>
                <a:latin typeface="Times New Roman"/>
                <a:ea typeface="Times New Roman"/>
                <a:cs typeface="Times New Roman"/>
                <a:sym typeface="Times New Roman"/>
              </a:rPr>
              <a:t>To evaluate the performance of each algorithm using accuracy, precision, recall, and F1-score metrics.</a:t>
            </a:r>
            <a:br>
              <a:rPr lang="en-US" sz="2100">
                <a:solidFill>
                  <a:schemeClr val="dk1"/>
                </a:solidFill>
                <a:latin typeface="Times New Roman"/>
                <a:ea typeface="Times New Roman"/>
                <a:cs typeface="Times New Roman"/>
                <a:sym typeface="Times New Roman"/>
              </a:rPr>
            </a:br>
            <a:endParaRPr sz="2100">
              <a:solidFill>
                <a:schemeClr val="dk1"/>
              </a:solidFill>
              <a:latin typeface="Times New Roman"/>
              <a:ea typeface="Times New Roman"/>
              <a:cs typeface="Times New Roman"/>
              <a:sym typeface="Times New Roman"/>
            </a:endParaRPr>
          </a:p>
          <a:p>
            <a:pPr indent="-361950" lvl="0" marL="457200" rtl="0" algn="l">
              <a:lnSpc>
                <a:spcPct val="80000"/>
              </a:lnSpc>
              <a:spcBef>
                <a:spcPts val="0"/>
              </a:spcBef>
              <a:spcAft>
                <a:spcPts val="0"/>
              </a:spcAft>
              <a:buClr>
                <a:schemeClr val="dk1"/>
              </a:buClr>
              <a:buSzPts val="2100"/>
              <a:buFont typeface="Times New Roman"/>
              <a:buAutoNum type="arabicPeriod"/>
            </a:pPr>
            <a:r>
              <a:rPr lang="en-US" sz="2100">
                <a:solidFill>
                  <a:schemeClr val="dk1"/>
                </a:solidFill>
                <a:latin typeface="Times New Roman"/>
                <a:ea typeface="Times New Roman"/>
                <a:cs typeface="Times New Roman"/>
                <a:sym typeface="Times New Roman"/>
              </a:rPr>
              <a:t>To perform hyperparameter tuning to optimize the models and improve their performance.</a:t>
            </a:r>
            <a:br>
              <a:rPr lang="en-US" sz="2100">
                <a:solidFill>
                  <a:schemeClr val="dk1"/>
                </a:solidFill>
                <a:latin typeface="Times New Roman"/>
                <a:ea typeface="Times New Roman"/>
                <a:cs typeface="Times New Roman"/>
                <a:sym typeface="Times New Roman"/>
              </a:rPr>
            </a:br>
            <a:endParaRPr sz="2100">
              <a:solidFill>
                <a:schemeClr val="dk1"/>
              </a:solidFill>
              <a:latin typeface="Times New Roman"/>
              <a:ea typeface="Times New Roman"/>
              <a:cs typeface="Times New Roman"/>
              <a:sym typeface="Times New Roman"/>
            </a:endParaRPr>
          </a:p>
          <a:p>
            <a:pPr indent="-361950" lvl="0" marL="457200" rtl="0" algn="l">
              <a:lnSpc>
                <a:spcPct val="80000"/>
              </a:lnSpc>
              <a:spcBef>
                <a:spcPts val="0"/>
              </a:spcBef>
              <a:spcAft>
                <a:spcPts val="0"/>
              </a:spcAft>
              <a:buClr>
                <a:schemeClr val="dk1"/>
              </a:buClr>
              <a:buSzPts val="2100"/>
              <a:buFont typeface="Times New Roman"/>
              <a:buAutoNum type="arabicPeriod"/>
            </a:pPr>
            <a:r>
              <a:rPr lang="en-US" sz="2100">
                <a:solidFill>
                  <a:schemeClr val="dk1"/>
                </a:solidFill>
                <a:latin typeface="Times New Roman"/>
                <a:ea typeface="Times New Roman"/>
                <a:cs typeface="Times New Roman"/>
                <a:sym typeface="Times New Roman"/>
              </a:rPr>
              <a:t>To select the best-performing algorithm based on comparative analysis and results.</a:t>
            </a:r>
            <a:br>
              <a:rPr lang="en-US" sz="2100">
                <a:solidFill>
                  <a:schemeClr val="dk1"/>
                </a:solidFill>
                <a:latin typeface="Times New Roman"/>
                <a:ea typeface="Times New Roman"/>
                <a:cs typeface="Times New Roman"/>
                <a:sym typeface="Times New Roman"/>
              </a:rPr>
            </a:br>
            <a:endParaRPr sz="2100">
              <a:solidFill>
                <a:schemeClr val="dk1"/>
              </a:solidFill>
              <a:latin typeface="Times New Roman"/>
              <a:ea typeface="Times New Roman"/>
              <a:cs typeface="Times New Roman"/>
              <a:sym typeface="Times New Roman"/>
            </a:endParaRPr>
          </a:p>
          <a:p>
            <a:pPr indent="-361950" lvl="0" marL="457200" rtl="0" algn="l">
              <a:lnSpc>
                <a:spcPct val="80000"/>
              </a:lnSpc>
              <a:spcBef>
                <a:spcPts val="0"/>
              </a:spcBef>
              <a:spcAft>
                <a:spcPts val="0"/>
              </a:spcAft>
              <a:buClr>
                <a:schemeClr val="dk1"/>
              </a:buClr>
              <a:buSzPts val="2100"/>
              <a:buFont typeface="Times New Roman"/>
              <a:buAutoNum type="arabicPeriod"/>
            </a:pPr>
            <a:r>
              <a:rPr lang="en-US" sz="2100">
                <a:solidFill>
                  <a:schemeClr val="dk1"/>
                </a:solidFill>
                <a:latin typeface="Times New Roman"/>
                <a:ea typeface="Times New Roman"/>
                <a:cs typeface="Times New Roman"/>
                <a:sym typeface="Times New Roman"/>
              </a:rPr>
              <a:t>To visualize the performance of all models through graphs and tables for clear understanding.</a:t>
            </a:r>
            <a:br>
              <a:rPr lang="en-US" sz="2100">
                <a:solidFill>
                  <a:schemeClr val="dk1"/>
                </a:solidFill>
                <a:latin typeface="Times New Roman"/>
                <a:ea typeface="Times New Roman"/>
                <a:cs typeface="Times New Roman"/>
                <a:sym typeface="Times New Roman"/>
              </a:rPr>
            </a:br>
            <a:endParaRPr sz="2100">
              <a:solidFill>
                <a:schemeClr val="dk1"/>
              </a:solidFill>
              <a:latin typeface="Times New Roman"/>
              <a:ea typeface="Times New Roman"/>
              <a:cs typeface="Times New Roman"/>
              <a:sym typeface="Times New Roman"/>
            </a:endParaRPr>
          </a:p>
          <a:p>
            <a:pPr indent="-361950" lvl="0" marL="457200" rtl="0" algn="l">
              <a:lnSpc>
                <a:spcPct val="80000"/>
              </a:lnSpc>
              <a:spcBef>
                <a:spcPts val="0"/>
              </a:spcBef>
              <a:spcAft>
                <a:spcPts val="0"/>
              </a:spcAft>
              <a:buClr>
                <a:schemeClr val="dk1"/>
              </a:buClr>
              <a:buSzPts val="2100"/>
              <a:buFont typeface="Times New Roman"/>
              <a:buAutoNum type="arabicPeriod"/>
            </a:pPr>
            <a:r>
              <a:rPr lang="en-US" sz="2100">
                <a:solidFill>
                  <a:schemeClr val="dk1"/>
                </a:solidFill>
                <a:latin typeface="Times New Roman"/>
                <a:ea typeface="Times New Roman"/>
                <a:cs typeface="Times New Roman"/>
                <a:sym typeface="Times New Roman"/>
              </a:rPr>
              <a:t>To provide a scalable and interpretable solution for hotel recommendations using structured data.</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p:nvPr/>
        </p:nvSpPr>
        <p:spPr>
          <a:xfrm>
            <a:off x="246025" y="113500"/>
            <a:ext cx="9198600" cy="1020000"/>
          </a:xfrm>
          <a:prstGeom prst="roundRect">
            <a:avLst>
              <a:gd fmla="val 16667"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4500">
                <a:solidFill>
                  <a:schemeClr val="lt1"/>
                </a:solidFill>
                <a:latin typeface="Calibri"/>
                <a:ea typeface="Calibri"/>
                <a:cs typeface="Calibri"/>
                <a:sym typeface="Calibri"/>
              </a:rPr>
              <a:t> </a:t>
            </a:r>
            <a:r>
              <a:rPr lang="en-US" sz="4500">
                <a:solidFill>
                  <a:schemeClr val="lt1"/>
                </a:solidFill>
                <a:latin typeface="Times New Roman"/>
                <a:ea typeface="Times New Roman"/>
                <a:cs typeface="Times New Roman"/>
                <a:sym typeface="Times New Roman"/>
              </a:rPr>
              <a:t>System Architecture</a:t>
            </a:r>
            <a:endParaRPr sz="4500">
              <a:solidFill>
                <a:schemeClr val="lt1"/>
              </a:solidFill>
              <a:latin typeface="Times New Roman"/>
              <a:ea typeface="Times New Roman"/>
              <a:cs typeface="Times New Roman"/>
              <a:sym typeface="Times New Roman"/>
            </a:endParaRPr>
          </a:p>
        </p:txBody>
      </p:sp>
      <p:sp>
        <p:nvSpPr>
          <p:cNvPr id="135" name="Google Shape;135;p18"/>
          <p:cNvSpPr txBox="1"/>
          <p:nvPr/>
        </p:nvSpPr>
        <p:spPr>
          <a:xfrm>
            <a:off x="9633487" y="6158313"/>
            <a:ext cx="19062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36" name="Google Shape;136;p18"/>
          <p:cNvSpPr txBox="1"/>
          <p:nvPr>
            <p:ph idx="1" type="body"/>
          </p:nvPr>
        </p:nvSpPr>
        <p:spPr>
          <a:xfrm>
            <a:off x="838201"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37" name="Google Shape;137;p18"/>
          <p:cNvPicPr preferRelativeResize="0"/>
          <p:nvPr/>
        </p:nvPicPr>
        <p:blipFill>
          <a:blip r:embed="rId3">
            <a:alphaModFix/>
          </a:blip>
          <a:stretch>
            <a:fillRect/>
          </a:stretch>
        </p:blipFill>
        <p:spPr>
          <a:xfrm>
            <a:off x="134900" y="1239550"/>
            <a:ext cx="11892000" cy="552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p:nvPr/>
        </p:nvSpPr>
        <p:spPr>
          <a:xfrm>
            <a:off x="838076" y="302501"/>
            <a:ext cx="8795400" cy="1055400"/>
          </a:xfrm>
          <a:prstGeom prst="roundRect">
            <a:avLst>
              <a:gd fmla="val 16667"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4500">
                <a:solidFill>
                  <a:schemeClr val="lt1"/>
                </a:solidFill>
                <a:latin typeface="Times New Roman"/>
                <a:ea typeface="Times New Roman"/>
                <a:cs typeface="Times New Roman"/>
                <a:sym typeface="Times New Roman"/>
              </a:rPr>
              <a:t>Methodology</a:t>
            </a:r>
            <a:endParaRPr sz="4500">
              <a:solidFill>
                <a:schemeClr val="lt1"/>
              </a:solidFill>
              <a:latin typeface="Times New Roman"/>
              <a:ea typeface="Times New Roman"/>
              <a:cs typeface="Times New Roman"/>
              <a:sym typeface="Times New Roman"/>
            </a:endParaRPr>
          </a:p>
        </p:txBody>
      </p:sp>
      <p:sp>
        <p:nvSpPr>
          <p:cNvPr id="143" name="Google Shape;143;p19"/>
          <p:cNvSpPr txBox="1"/>
          <p:nvPr/>
        </p:nvSpPr>
        <p:spPr>
          <a:xfrm>
            <a:off x="9633487" y="6158313"/>
            <a:ext cx="19062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44" name="Google Shape;144;p19"/>
          <p:cNvSpPr txBox="1"/>
          <p:nvPr/>
        </p:nvSpPr>
        <p:spPr>
          <a:xfrm>
            <a:off x="530425" y="1791225"/>
            <a:ext cx="5715000" cy="4801800"/>
          </a:xfrm>
          <a:prstGeom prst="rect">
            <a:avLst/>
          </a:prstGeom>
          <a:noFill/>
          <a:ln>
            <a:noFill/>
          </a:ln>
        </p:spPr>
        <p:txBody>
          <a:bodyPr anchorCtr="0" anchor="t" bIns="91425" lIns="91425" spcFirstLastPara="1" rIns="91425" wrap="square" tIns="91425">
            <a:noAutofit/>
          </a:bodyPr>
          <a:lstStyle/>
          <a:p>
            <a:pPr indent="-361950" lvl="0" marL="457200" rtl="0" algn="just">
              <a:lnSpc>
                <a:spcPct val="115000"/>
              </a:lnSpc>
              <a:spcBef>
                <a:spcPts val="1200"/>
              </a:spcBef>
              <a:spcAft>
                <a:spcPts val="0"/>
              </a:spcAft>
              <a:buClr>
                <a:schemeClr val="dk1"/>
              </a:buClr>
              <a:buSzPts val="2100"/>
              <a:buFont typeface="Times New Roman"/>
              <a:buAutoNum type="arabicPeriod"/>
            </a:pPr>
            <a:r>
              <a:rPr b="1" lang="en-US" sz="2100">
                <a:solidFill>
                  <a:schemeClr val="dk1"/>
                </a:solidFill>
                <a:latin typeface="Times New Roman"/>
                <a:ea typeface="Times New Roman"/>
                <a:cs typeface="Times New Roman"/>
                <a:sym typeface="Times New Roman"/>
              </a:rPr>
              <a:t> Data Collection and Preprocessing:</a:t>
            </a:r>
            <a:endParaRPr b="1" sz="2100">
              <a:solidFill>
                <a:schemeClr val="dk1"/>
              </a:solidFill>
              <a:latin typeface="Times New Roman"/>
              <a:ea typeface="Times New Roman"/>
              <a:cs typeface="Times New Roman"/>
              <a:sym typeface="Times New Roman"/>
            </a:endParaRPr>
          </a:p>
          <a:p>
            <a:pPr indent="-361950" lvl="0" marL="457200" rtl="0" algn="just">
              <a:lnSpc>
                <a:spcPct val="115000"/>
              </a:lnSpc>
              <a:spcBef>
                <a:spcPts val="0"/>
              </a:spcBef>
              <a:spcAft>
                <a:spcPts val="0"/>
              </a:spcAft>
              <a:buClr>
                <a:schemeClr val="dk1"/>
              </a:buClr>
              <a:buSzPts val="2100"/>
              <a:buFont typeface="Times New Roman"/>
              <a:buChar char="●"/>
            </a:pPr>
            <a:r>
              <a:rPr b="1" lang="en-US" sz="2100">
                <a:solidFill>
                  <a:schemeClr val="dk1"/>
                </a:solidFill>
                <a:latin typeface="Times New Roman"/>
                <a:ea typeface="Times New Roman"/>
                <a:cs typeface="Times New Roman"/>
                <a:sym typeface="Times New Roman"/>
              </a:rPr>
              <a:t>Data Acquisition</a:t>
            </a:r>
            <a:r>
              <a:rPr lang="en-US" sz="2100">
                <a:solidFill>
                  <a:schemeClr val="dk1"/>
                </a:solidFill>
                <a:latin typeface="Times New Roman"/>
                <a:ea typeface="Times New Roman"/>
                <a:cs typeface="Times New Roman"/>
                <a:sym typeface="Times New Roman"/>
              </a:rPr>
              <a:t>: The dataset includes features like hotel ratings, location, and facilities, uploaded in CSV format.</a:t>
            </a:r>
            <a:endParaRPr sz="2100">
              <a:solidFill>
                <a:schemeClr val="dk1"/>
              </a:solidFill>
              <a:latin typeface="Times New Roman"/>
              <a:ea typeface="Times New Roman"/>
              <a:cs typeface="Times New Roman"/>
              <a:sym typeface="Times New Roman"/>
            </a:endParaRPr>
          </a:p>
          <a:p>
            <a:pPr indent="-361950" lvl="0" marL="457200" rtl="0" algn="just">
              <a:lnSpc>
                <a:spcPct val="115000"/>
              </a:lnSpc>
              <a:spcBef>
                <a:spcPts val="0"/>
              </a:spcBef>
              <a:spcAft>
                <a:spcPts val="0"/>
              </a:spcAft>
              <a:buClr>
                <a:schemeClr val="dk1"/>
              </a:buClr>
              <a:buSzPts val="2100"/>
              <a:buFont typeface="Times New Roman"/>
              <a:buChar char="●"/>
            </a:pPr>
            <a:r>
              <a:rPr b="1" lang="en-US" sz="2100">
                <a:solidFill>
                  <a:schemeClr val="dk1"/>
                </a:solidFill>
                <a:latin typeface="Times New Roman"/>
                <a:ea typeface="Times New Roman"/>
                <a:cs typeface="Times New Roman"/>
                <a:sym typeface="Times New Roman"/>
              </a:rPr>
              <a:t>Data Cleaning</a:t>
            </a:r>
            <a:r>
              <a:rPr lang="en-US" sz="2100">
                <a:solidFill>
                  <a:schemeClr val="dk1"/>
                </a:solidFill>
                <a:latin typeface="Times New Roman"/>
                <a:ea typeface="Times New Roman"/>
                <a:cs typeface="Times New Roman"/>
                <a:sym typeface="Times New Roman"/>
              </a:rPr>
              <a:t>: Missing values are handled using imputation techniques, and data is cleaned to remove duplicates.</a:t>
            </a:r>
            <a:endParaRPr sz="2100">
              <a:solidFill>
                <a:schemeClr val="dk1"/>
              </a:solidFill>
              <a:latin typeface="Times New Roman"/>
              <a:ea typeface="Times New Roman"/>
              <a:cs typeface="Times New Roman"/>
              <a:sym typeface="Times New Roman"/>
            </a:endParaRPr>
          </a:p>
          <a:p>
            <a:pPr indent="-361950" lvl="0" marL="457200" rtl="0" algn="just">
              <a:lnSpc>
                <a:spcPct val="115000"/>
              </a:lnSpc>
              <a:spcBef>
                <a:spcPts val="0"/>
              </a:spcBef>
              <a:spcAft>
                <a:spcPts val="0"/>
              </a:spcAft>
              <a:buClr>
                <a:schemeClr val="dk1"/>
              </a:buClr>
              <a:buSzPts val="2100"/>
              <a:buFont typeface="Times New Roman"/>
              <a:buChar char="●"/>
            </a:pPr>
            <a:r>
              <a:rPr b="1" lang="en-US" sz="2100">
                <a:solidFill>
                  <a:schemeClr val="dk1"/>
                </a:solidFill>
                <a:latin typeface="Times New Roman"/>
                <a:ea typeface="Times New Roman"/>
                <a:cs typeface="Times New Roman"/>
                <a:sym typeface="Times New Roman"/>
              </a:rPr>
              <a:t>Feature Engineering</a:t>
            </a:r>
            <a:r>
              <a:rPr lang="en-US" sz="2100">
                <a:solidFill>
                  <a:schemeClr val="dk1"/>
                </a:solidFill>
                <a:latin typeface="Times New Roman"/>
                <a:ea typeface="Times New Roman"/>
                <a:cs typeface="Times New Roman"/>
                <a:sym typeface="Times New Roman"/>
              </a:rPr>
              <a:t>: Categorical features are encoded using techniques like one-hot or label encoding.</a:t>
            </a:r>
            <a:endParaRPr sz="2100">
              <a:solidFill>
                <a:schemeClr val="dk1"/>
              </a:solidFill>
              <a:latin typeface="Times New Roman"/>
              <a:ea typeface="Times New Roman"/>
              <a:cs typeface="Times New Roman"/>
              <a:sym typeface="Times New Roman"/>
            </a:endParaRPr>
          </a:p>
          <a:p>
            <a:pPr indent="-361950" lvl="0" marL="457200" rtl="0" algn="just">
              <a:lnSpc>
                <a:spcPct val="115000"/>
              </a:lnSpc>
              <a:spcBef>
                <a:spcPts val="0"/>
              </a:spcBef>
              <a:spcAft>
                <a:spcPts val="0"/>
              </a:spcAft>
              <a:buClr>
                <a:schemeClr val="dk1"/>
              </a:buClr>
              <a:buSzPts val="2100"/>
              <a:buFont typeface="Times New Roman"/>
              <a:buChar char="●"/>
            </a:pPr>
            <a:r>
              <a:rPr b="1" lang="en-US" sz="2100">
                <a:solidFill>
                  <a:schemeClr val="dk1"/>
                </a:solidFill>
                <a:latin typeface="Times New Roman"/>
                <a:ea typeface="Times New Roman"/>
                <a:cs typeface="Times New Roman"/>
                <a:sym typeface="Times New Roman"/>
              </a:rPr>
              <a:t>Data Splitting</a:t>
            </a:r>
            <a:r>
              <a:rPr lang="en-US" sz="2100">
                <a:solidFill>
                  <a:schemeClr val="dk1"/>
                </a:solidFill>
                <a:latin typeface="Times New Roman"/>
                <a:ea typeface="Times New Roman"/>
                <a:cs typeface="Times New Roman"/>
                <a:sym typeface="Times New Roman"/>
              </a:rPr>
              <a:t>: The dataset is split into 80% for training and 20% for testing.</a:t>
            </a:r>
            <a:endParaRPr sz="2100">
              <a:solidFill>
                <a:schemeClr val="dk1"/>
              </a:solidFill>
              <a:latin typeface="Calibri"/>
              <a:ea typeface="Calibri"/>
              <a:cs typeface="Calibri"/>
              <a:sym typeface="Calibri"/>
            </a:endParaRPr>
          </a:p>
        </p:txBody>
      </p:sp>
      <p:sp>
        <p:nvSpPr>
          <p:cNvPr id="145" name="Google Shape;145;p19"/>
          <p:cNvSpPr txBox="1"/>
          <p:nvPr/>
        </p:nvSpPr>
        <p:spPr>
          <a:xfrm>
            <a:off x="6338800" y="1725850"/>
            <a:ext cx="5322900" cy="4801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b="1" lang="en-US" sz="2100">
                <a:solidFill>
                  <a:schemeClr val="dk1"/>
                </a:solidFill>
                <a:latin typeface="Times New Roman"/>
                <a:ea typeface="Times New Roman"/>
                <a:cs typeface="Times New Roman"/>
                <a:sym typeface="Times New Roman"/>
              </a:rPr>
              <a:t>2. Model Selection and Training:</a:t>
            </a:r>
            <a:endParaRPr sz="2100">
              <a:solidFill>
                <a:schemeClr val="dk1"/>
              </a:solidFill>
              <a:latin typeface="Times New Roman"/>
              <a:ea typeface="Times New Roman"/>
              <a:cs typeface="Times New Roman"/>
              <a:sym typeface="Times New Roman"/>
            </a:endParaRPr>
          </a:p>
          <a:p>
            <a:pPr indent="-361950" lvl="0" marL="457200" rtl="0" algn="just">
              <a:lnSpc>
                <a:spcPct val="115000"/>
              </a:lnSpc>
              <a:spcBef>
                <a:spcPts val="1200"/>
              </a:spcBef>
              <a:spcAft>
                <a:spcPts val="0"/>
              </a:spcAft>
              <a:buClr>
                <a:schemeClr val="dk1"/>
              </a:buClr>
              <a:buSzPts val="2100"/>
              <a:buChar char="●"/>
            </a:pPr>
            <a:r>
              <a:rPr b="1" lang="en-US" sz="2100">
                <a:solidFill>
                  <a:schemeClr val="dk1"/>
                </a:solidFill>
                <a:latin typeface="Times New Roman"/>
                <a:ea typeface="Times New Roman"/>
                <a:cs typeface="Times New Roman"/>
                <a:sym typeface="Times New Roman"/>
              </a:rPr>
              <a:t>Logistic Regression</a:t>
            </a:r>
            <a:r>
              <a:rPr lang="en-US" sz="2100">
                <a:solidFill>
                  <a:schemeClr val="dk1"/>
                </a:solidFill>
                <a:latin typeface="Times New Roman"/>
                <a:ea typeface="Times New Roman"/>
                <a:cs typeface="Times New Roman"/>
                <a:sym typeface="Times New Roman"/>
              </a:rPr>
              <a:t>: A linear model predicting the probability of a hotel being the best choice.</a:t>
            </a:r>
            <a:endParaRPr sz="2100">
              <a:solidFill>
                <a:schemeClr val="dk1"/>
              </a:solidFill>
              <a:latin typeface="Times New Roman"/>
              <a:ea typeface="Times New Roman"/>
              <a:cs typeface="Times New Roman"/>
              <a:sym typeface="Times New Roman"/>
            </a:endParaRPr>
          </a:p>
          <a:p>
            <a:pPr indent="-361950" lvl="0" marL="457200" rtl="0" algn="just">
              <a:lnSpc>
                <a:spcPct val="115000"/>
              </a:lnSpc>
              <a:spcBef>
                <a:spcPts val="0"/>
              </a:spcBef>
              <a:spcAft>
                <a:spcPts val="0"/>
              </a:spcAft>
              <a:buClr>
                <a:schemeClr val="dk1"/>
              </a:buClr>
              <a:buSzPts val="2100"/>
              <a:buChar char="●"/>
            </a:pPr>
            <a:r>
              <a:rPr b="1" lang="en-US" sz="2100">
                <a:solidFill>
                  <a:schemeClr val="dk1"/>
                </a:solidFill>
                <a:latin typeface="Times New Roman"/>
                <a:ea typeface="Times New Roman"/>
                <a:cs typeface="Times New Roman"/>
                <a:sym typeface="Times New Roman"/>
              </a:rPr>
              <a:t>K-Nearest Neighbors (KNN)</a:t>
            </a:r>
            <a:r>
              <a:rPr lang="en-US" sz="2100">
                <a:solidFill>
                  <a:schemeClr val="dk1"/>
                </a:solidFill>
                <a:latin typeface="Times New Roman"/>
                <a:ea typeface="Times New Roman"/>
                <a:cs typeface="Times New Roman"/>
                <a:sym typeface="Times New Roman"/>
              </a:rPr>
              <a:t>: Classifies hotels by comparing with nearby neighbors based on user preferences.</a:t>
            </a:r>
            <a:endParaRPr sz="2100">
              <a:solidFill>
                <a:schemeClr val="dk1"/>
              </a:solidFill>
              <a:latin typeface="Times New Roman"/>
              <a:ea typeface="Times New Roman"/>
              <a:cs typeface="Times New Roman"/>
              <a:sym typeface="Times New Roman"/>
            </a:endParaRPr>
          </a:p>
          <a:p>
            <a:pPr indent="-361950" lvl="0" marL="457200" rtl="0" algn="just">
              <a:lnSpc>
                <a:spcPct val="115000"/>
              </a:lnSpc>
              <a:spcBef>
                <a:spcPts val="0"/>
              </a:spcBef>
              <a:spcAft>
                <a:spcPts val="0"/>
              </a:spcAft>
              <a:buClr>
                <a:schemeClr val="dk1"/>
              </a:buClr>
              <a:buSzPts val="2100"/>
              <a:buChar char="●"/>
            </a:pPr>
            <a:r>
              <a:rPr b="1" lang="en-US" sz="2100">
                <a:solidFill>
                  <a:schemeClr val="dk1"/>
                </a:solidFill>
                <a:latin typeface="Times New Roman"/>
                <a:ea typeface="Times New Roman"/>
                <a:cs typeface="Times New Roman"/>
                <a:sym typeface="Times New Roman"/>
              </a:rPr>
              <a:t>Support Vector Machine (SVM)</a:t>
            </a:r>
            <a:r>
              <a:rPr lang="en-US" sz="2100">
                <a:solidFill>
                  <a:schemeClr val="dk1"/>
                </a:solidFill>
                <a:latin typeface="Times New Roman"/>
                <a:ea typeface="Times New Roman"/>
                <a:cs typeface="Times New Roman"/>
                <a:sym typeface="Times New Roman"/>
              </a:rPr>
              <a:t>: Finds the best hyperplane to separate hotel classes.</a:t>
            </a:r>
            <a:endParaRPr sz="2100">
              <a:solidFill>
                <a:schemeClr val="dk1"/>
              </a:solidFill>
              <a:latin typeface="Times New Roman"/>
              <a:ea typeface="Times New Roman"/>
              <a:cs typeface="Times New Roman"/>
              <a:sym typeface="Times New Roman"/>
            </a:endParaRPr>
          </a:p>
          <a:p>
            <a:pPr indent="-361950" lvl="0" marL="457200" rtl="0" algn="just">
              <a:lnSpc>
                <a:spcPct val="115000"/>
              </a:lnSpc>
              <a:spcBef>
                <a:spcPts val="0"/>
              </a:spcBef>
              <a:spcAft>
                <a:spcPts val="0"/>
              </a:spcAft>
              <a:buClr>
                <a:schemeClr val="dk1"/>
              </a:buClr>
              <a:buSzPts val="2100"/>
              <a:buChar char="●"/>
            </a:pPr>
            <a:r>
              <a:rPr b="1" lang="en-US" sz="2100">
                <a:solidFill>
                  <a:schemeClr val="dk1"/>
                </a:solidFill>
                <a:latin typeface="Times New Roman"/>
                <a:ea typeface="Times New Roman"/>
                <a:cs typeface="Times New Roman"/>
                <a:sym typeface="Times New Roman"/>
              </a:rPr>
              <a:t>Random Forest</a:t>
            </a:r>
            <a:r>
              <a:rPr lang="en-US" sz="2100">
                <a:solidFill>
                  <a:schemeClr val="dk1"/>
                </a:solidFill>
                <a:latin typeface="Times New Roman"/>
                <a:ea typeface="Times New Roman"/>
                <a:cs typeface="Times New Roman"/>
                <a:sym typeface="Times New Roman"/>
              </a:rPr>
              <a:t>: Uses multiple decision trees to improve classification accuracy.</a:t>
            </a:r>
            <a:endParaRPr sz="2100">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p:nvPr/>
        </p:nvSpPr>
        <p:spPr>
          <a:xfrm>
            <a:off x="425450" y="238125"/>
            <a:ext cx="9207900" cy="927300"/>
          </a:xfrm>
          <a:prstGeom prst="roundRect">
            <a:avLst>
              <a:gd fmla="val 16667"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4500">
                <a:solidFill>
                  <a:schemeClr val="lt1"/>
                </a:solidFill>
                <a:latin typeface="Times New Roman"/>
                <a:ea typeface="Times New Roman"/>
                <a:cs typeface="Times New Roman"/>
                <a:sym typeface="Times New Roman"/>
              </a:rPr>
              <a:t>Methodology</a:t>
            </a:r>
            <a:endParaRPr sz="4500">
              <a:solidFill>
                <a:schemeClr val="lt1"/>
              </a:solidFill>
              <a:latin typeface="Times New Roman"/>
              <a:ea typeface="Times New Roman"/>
              <a:cs typeface="Times New Roman"/>
              <a:sym typeface="Times New Roman"/>
            </a:endParaRPr>
          </a:p>
        </p:txBody>
      </p:sp>
      <p:sp>
        <p:nvSpPr>
          <p:cNvPr id="151" name="Google Shape;151;p20"/>
          <p:cNvSpPr txBox="1"/>
          <p:nvPr/>
        </p:nvSpPr>
        <p:spPr>
          <a:xfrm>
            <a:off x="9633487" y="6158313"/>
            <a:ext cx="19062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52" name="Google Shape;152;p20"/>
          <p:cNvSpPr txBox="1"/>
          <p:nvPr/>
        </p:nvSpPr>
        <p:spPr>
          <a:xfrm>
            <a:off x="425450" y="1335550"/>
            <a:ext cx="5988000" cy="5192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b="1" lang="en-US" sz="2100">
                <a:solidFill>
                  <a:schemeClr val="dk1"/>
                </a:solidFill>
                <a:latin typeface="Times New Roman"/>
                <a:ea typeface="Times New Roman"/>
                <a:cs typeface="Times New Roman"/>
                <a:sym typeface="Times New Roman"/>
              </a:rPr>
              <a:t>3. Model Evaluation:</a:t>
            </a:r>
            <a:endParaRPr sz="2100">
              <a:solidFill>
                <a:schemeClr val="dk1"/>
              </a:solidFill>
              <a:latin typeface="Times New Roman"/>
              <a:ea typeface="Times New Roman"/>
              <a:cs typeface="Times New Roman"/>
              <a:sym typeface="Times New Roman"/>
            </a:endParaRPr>
          </a:p>
          <a:p>
            <a:pPr indent="-361950" lvl="0" marL="457200" rtl="0" algn="just">
              <a:lnSpc>
                <a:spcPct val="115000"/>
              </a:lnSpc>
              <a:spcBef>
                <a:spcPts val="1200"/>
              </a:spcBef>
              <a:spcAft>
                <a:spcPts val="0"/>
              </a:spcAft>
              <a:buClr>
                <a:schemeClr val="dk1"/>
              </a:buClr>
              <a:buSzPts val="2100"/>
              <a:buChar char="●"/>
            </a:pPr>
            <a:r>
              <a:rPr b="1" lang="en-US" sz="2100">
                <a:solidFill>
                  <a:schemeClr val="dk1"/>
                </a:solidFill>
                <a:latin typeface="Times New Roman"/>
                <a:ea typeface="Times New Roman"/>
                <a:cs typeface="Times New Roman"/>
                <a:sym typeface="Times New Roman"/>
              </a:rPr>
              <a:t>Accuracy</a:t>
            </a:r>
            <a:r>
              <a:rPr lang="en-US" sz="2100">
                <a:solidFill>
                  <a:schemeClr val="dk1"/>
                </a:solidFill>
                <a:latin typeface="Times New Roman"/>
                <a:ea typeface="Times New Roman"/>
                <a:cs typeface="Times New Roman"/>
                <a:sym typeface="Times New Roman"/>
              </a:rPr>
              <a:t>: The proportion of correct predictions.</a:t>
            </a:r>
            <a:endParaRPr sz="2100">
              <a:solidFill>
                <a:schemeClr val="dk1"/>
              </a:solidFill>
              <a:latin typeface="Times New Roman"/>
              <a:ea typeface="Times New Roman"/>
              <a:cs typeface="Times New Roman"/>
              <a:sym typeface="Times New Roman"/>
            </a:endParaRPr>
          </a:p>
          <a:p>
            <a:pPr indent="-361950" lvl="0" marL="457200" rtl="0" algn="just">
              <a:lnSpc>
                <a:spcPct val="115000"/>
              </a:lnSpc>
              <a:spcBef>
                <a:spcPts val="0"/>
              </a:spcBef>
              <a:spcAft>
                <a:spcPts val="0"/>
              </a:spcAft>
              <a:buClr>
                <a:schemeClr val="dk1"/>
              </a:buClr>
              <a:buSzPts val="2100"/>
              <a:buChar char="●"/>
            </a:pPr>
            <a:r>
              <a:rPr b="1" lang="en-US" sz="2100">
                <a:solidFill>
                  <a:schemeClr val="dk1"/>
                </a:solidFill>
                <a:latin typeface="Times New Roman"/>
                <a:ea typeface="Times New Roman"/>
                <a:cs typeface="Times New Roman"/>
                <a:sym typeface="Times New Roman"/>
              </a:rPr>
              <a:t>Precision</a:t>
            </a:r>
            <a:r>
              <a:rPr lang="en-US" sz="2100">
                <a:solidFill>
                  <a:schemeClr val="dk1"/>
                </a:solidFill>
                <a:latin typeface="Times New Roman"/>
                <a:ea typeface="Times New Roman"/>
                <a:cs typeface="Times New Roman"/>
                <a:sym typeface="Times New Roman"/>
              </a:rPr>
              <a:t>: The ratio of true positives to total positive predictions.</a:t>
            </a:r>
            <a:endParaRPr sz="2100">
              <a:solidFill>
                <a:schemeClr val="dk1"/>
              </a:solidFill>
              <a:latin typeface="Times New Roman"/>
              <a:ea typeface="Times New Roman"/>
              <a:cs typeface="Times New Roman"/>
              <a:sym typeface="Times New Roman"/>
            </a:endParaRPr>
          </a:p>
          <a:p>
            <a:pPr indent="-361950" lvl="0" marL="457200" rtl="0" algn="just">
              <a:lnSpc>
                <a:spcPct val="115000"/>
              </a:lnSpc>
              <a:spcBef>
                <a:spcPts val="0"/>
              </a:spcBef>
              <a:spcAft>
                <a:spcPts val="0"/>
              </a:spcAft>
              <a:buClr>
                <a:schemeClr val="dk1"/>
              </a:buClr>
              <a:buSzPts val="2100"/>
              <a:buChar char="●"/>
            </a:pPr>
            <a:r>
              <a:rPr b="1" lang="en-US" sz="2100">
                <a:solidFill>
                  <a:schemeClr val="dk1"/>
                </a:solidFill>
                <a:latin typeface="Times New Roman"/>
                <a:ea typeface="Times New Roman"/>
                <a:cs typeface="Times New Roman"/>
                <a:sym typeface="Times New Roman"/>
              </a:rPr>
              <a:t>Recall</a:t>
            </a:r>
            <a:r>
              <a:rPr lang="en-US" sz="2100">
                <a:solidFill>
                  <a:schemeClr val="dk1"/>
                </a:solidFill>
                <a:latin typeface="Times New Roman"/>
                <a:ea typeface="Times New Roman"/>
                <a:cs typeface="Times New Roman"/>
                <a:sym typeface="Times New Roman"/>
              </a:rPr>
              <a:t>: The ratio of true positives to actual positives.</a:t>
            </a:r>
            <a:endParaRPr sz="2100">
              <a:solidFill>
                <a:schemeClr val="dk1"/>
              </a:solidFill>
              <a:latin typeface="Times New Roman"/>
              <a:ea typeface="Times New Roman"/>
              <a:cs typeface="Times New Roman"/>
              <a:sym typeface="Times New Roman"/>
            </a:endParaRPr>
          </a:p>
          <a:p>
            <a:pPr indent="-361950" lvl="0" marL="457200" rtl="0" algn="just">
              <a:lnSpc>
                <a:spcPct val="115000"/>
              </a:lnSpc>
              <a:spcBef>
                <a:spcPts val="0"/>
              </a:spcBef>
              <a:spcAft>
                <a:spcPts val="0"/>
              </a:spcAft>
              <a:buClr>
                <a:schemeClr val="dk1"/>
              </a:buClr>
              <a:buSzPts val="2100"/>
              <a:buChar char="●"/>
            </a:pPr>
            <a:r>
              <a:rPr b="1" lang="en-US" sz="2100">
                <a:solidFill>
                  <a:schemeClr val="dk1"/>
                </a:solidFill>
                <a:latin typeface="Times New Roman"/>
                <a:ea typeface="Times New Roman"/>
                <a:cs typeface="Times New Roman"/>
                <a:sym typeface="Times New Roman"/>
              </a:rPr>
              <a:t>F1-Score</a:t>
            </a:r>
            <a:r>
              <a:rPr lang="en-US" sz="2100">
                <a:solidFill>
                  <a:schemeClr val="dk1"/>
                </a:solidFill>
                <a:latin typeface="Times New Roman"/>
                <a:ea typeface="Times New Roman"/>
                <a:cs typeface="Times New Roman"/>
                <a:sym typeface="Times New Roman"/>
              </a:rPr>
              <a:t>: The harmonic mean of precision and recall.</a:t>
            </a:r>
            <a:endParaRPr sz="21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b="1" lang="en-US" sz="2100">
                <a:solidFill>
                  <a:schemeClr val="dk1"/>
                </a:solidFill>
                <a:latin typeface="Times New Roman"/>
                <a:ea typeface="Times New Roman"/>
                <a:cs typeface="Times New Roman"/>
                <a:sym typeface="Times New Roman"/>
              </a:rPr>
              <a:t>4. Hyperparameter Tuning:</a:t>
            </a:r>
            <a:endParaRPr b="1" sz="2100">
              <a:solidFill>
                <a:schemeClr val="dk1"/>
              </a:solidFill>
              <a:latin typeface="Times New Roman"/>
              <a:ea typeface="Times New Roman"/>
              <a:cs typeface="Times New Roman"/>
              <a:sym typeface="Times New Roman"/>
            </a:endParaRPr>
          </a:p>
          <a:p>
            <a:pPr indent="-361950" lvl="0" marL="457200" rtl="0" algn="just">
              <a:lnSpc>
                <a:spcPct val="115000"/>
              </a:lnSpc>
              <a:spcBef>
                <a:spcPts val="1200"/>
              </a:spcBef>
              <a:spcAft>
                <a:spcPts val="0"/>
              </a:spcAft>
              <a:buClr>
                <a:schemeClr val="dk1"/>
              </a:buClr>
              <a:buSzPts val="2100"/>
              <a:buChar char="●"/>
            </a:pPr>
            <a:r>
              <a:rPr b="1" lang="en-US" sz="2100">
                <a:solidFill>
                  <a:schemeClr val="dk1"/>
                </a:solidFill>
                <a:latin typeface="Times New Roman"/>
                <a:ea typeface="Times New Roman"/>
                <a:cs typeface="Times New Roman"/>
                <a:sym typeface="Times New Roman"/>
              </a:rPr>
              <a:t>Grid Search</a:t>
            </a:r>
            <a:r>
              <a:rPr lang="en-US" sz="2100">
                <a:solidFill>
                  <a:schemeClr val="dk1"/>
                </a:solidFill>
                <a:latin typeface="Times New Roman"/>
                <a:ea typeface="Times New Roman"/>
                <a:cs typeface="Times New Roman"/>
                <a:sym typeface="Times New Roman"/>
              </a:rPr>
              <a:t>: Hyperparameters are optimized to find the best combination for each model.</a:t>
            </a:r>
            <a:endParaRPr sz="2100">
              <a:solidFill>
                <a:schemeClr val="dk1"/>
              </a:solidFill>
              <a:latin typeface="Times New Roman"/>
              <a:ea typeface="Times New Roman"/>
              <a:cs typeface="Times New Roman"/>
              <a:sym typeface="Times New Roman"/>
            </a:endParaRPr>
          </a:p>
          <a:p>
            <a:pPr indent="-361950" lvl="0" marL="457200" rtl="0" algn="just">
              <a:lnSpc>
                <a:spcPct val="115000"/>
              </a:lnSpc>
              <a:spcBef>
                <a:spcPts val="0"/>
              </a:spcBef>
              <a:spcAft>
                <a:spcPts val="0"/>
              </a:spcAft>
              <a:buClr>
                <a:schemeClr val="dk1"/>
              </a:buClr>
              <a:buSzPts val="2100"/>
              <a:buChar char="●"/>
            </a:pPr>
            <a:r>
              <a:rPr b="1" lang="en-US" sz="2100">
                <a:solidFill>
                  <a:schemeClr val="dk1"/>
                </a:solidFill>
                <a:latin typeface="Times New Roman"/>
                <a:ea typeface="Times New Roman"/>
                <a:cs typeface="Times New Roman"/>
                <a:sym typeface="Times New Roman"/>
              </a:rPr>
              <a:t>Cross-Validation</a:t>
            </a:r>
            <a:r>
              <a:rPr lang="en-US" sz="2100">
                <a:solidFill>
                  <a:schemeClr val="dk1"/>
                </a:solidFill>
                <a:latin typeface="Times New Roman"/>
                <a:ea typeface="Times New Roman"/>
                <a:cs typeface="Times New Roman"/>
                <a:sym typeface="Times New Roman"/>
              </a:rPr>
              <a:t>: Ensures the model generalizes well by testing on different subsets of data.</a:t>
            </a:r>
            <a:endParaRPr sz="2100">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153" name="Google Shape;153;p20"/>
          <p:cNvSpPr txBox="1"/>
          <p:nvPr/>
        </p:nvSpPr>
        <p:spPr>
          <a:xfrm>
            <a:off x="6096000" y="1464250"/>
            <a:ext cx="5640300" cy="50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154" name="Google Shape;154;p20"/>
          <p:cNvSpPr txBox="1"/>
          <p:nvPr/>
        </p:nvSpPr>
        <p:spPr>
          <a:xfrm>
            <a:off x="6581600" y="1335550"/>
            <a:ext cx="5322900" cy="5192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b="1" lang="en-US" sz="2100">
                <a:solidFill>
                  <a:schemeClr val="dk1"/>
                </a:solidFill>
                <a:latin typeface="Times New Roman"/>
                <a:ea typeface="Times New Roman"/>
                <a:cs typeface="Times New Roman"/>
                <a:sym typeface="Times New Roman"/>
              </a:rPr>
              <a:t>5. Model Comparison and Selection:</a:t>
            </a:r>
            <a:endParaRPr b="1" sz="2100">
              <a:solidFill>
                <a:schemeClr val="dk1"/>
              </a:solidFill>
              <a:latin typeface="Times New Roman"/>
              <a:ea typeface="Times New Roman"/>
              <a:cs typeface="Times New Roman"/>
              <a:sym typeface="Times New Roman"/>
            </a:endParaRPr>
          </a:p>
          <a:p>
            <a:pPr indent="-361950" lvl="0" marL="457200" rtl="0" algn="just">
              <a:lnSpc>
                <a:spcPct val="115000"/>
              </a:lnSpc>
              <a:spcBef>
                <a:spcPts val="120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The performance of each model is compared, and the best model is selected based on evaluation metrics.</a:t>
            </a:r>
            <a:endParaRPr sz="2100">
              <a:solidFill>
                <a:schemeClr val="dk1"/>
              </a:solidFill>
              <a:latin typeface="Times New Roman"/>
              <a:ea typeface="Times New Roman"/>
              <a:cs typeface="Times New Roman"/>
              <a:sym typeface="Times New Roman"/>
            </a:endParaRPr>
          </a:p>
          <a:p>
            <a:pPr indent="-361950" lvl="0" marL="457200" rtl="0" algn="just">
              <a:lnSpc>
                <a:spcPct val="115000"/>
              </a:lnSpc>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A graphical comparison is generated to visualize model performance.</a:t>
            </a:r>
            <a:endParaRPr sz="21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b="1" lang="en-US" sz="2100">
                <a:solidFill>
                  <a:schemeClr val="dk1"/>
                </a:solidFill>
                <a:latin typeface="Times New Roman"/>
                <a:ea typeface="Times New Roman"/>
                <a:cs typeface="Times New Roman"/>
                <a:sym typeface="Times New Roman"/>
              </a:rPr>
              <a:t>6. Final Prediction and Hotel Recommendation:</a:t>
            </a:r>
            <a:endParaRPr b="1" sz="2100">
              <a:solidFill>
                <a:schemeClr val="dk1"/>
              </a:solidFill>
              <a:latin typeface="Times New Roman"/>
              <a:ea typeface="Times New Roman"/>
              <a:cs typeface="Times New Roman"/>
              <a:sym typeface="Times New Roman"/>
            </a:endParaRPr>
          </a:p>
          <a:p>
            <a:pPr indent="-361950" lvl="0" marL="457200" rtl="0" algn="just">
              <a:lnSpc>
                <a:spcPct val="115000"/>
              </a:lnSpc>
              <a:spcBef>
                <a:spcPts val="120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The selected model is used to predict the best hotel based on user input such as location and facilities.</a:t>
            </a:r>
            <a:endParaRPr sz="2100">
              <a:solidFill>
                <a:schemeClr val="dk1"/>
              </a:solidFill>
              <a:latin typeface="Times New Roman"/>
              <a:ea typeface="Times New Roman"/>
              <a:cs typeface="Times New Roman"/>
              <a:sym typeface="Times New Roman"/>
            </a:endParaRPr>
          </a:p>
          <a:p>
            <a:pPr indent="-361950" lvl="0" marL="457200" rtl="0" algn="just">
              <a:lnSpc>
                <a:spcPct val="115000"/>
              </a:lnSpc>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The system recommends the best hotel(s) to the user.</a:t>
            </a:r>
            <a:endParaRPr sz="2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p:nvPr/>
        </p:nvSpPr>
        <p:spPr>
          <a:xfrm>
            <a:off x="348225" y="261625"/>
            <a:ext cx="9745800" cy="840600"/>
          </a:xfrm>
          <a:prstGeom prst="roundRect">
            <a:avLst>
              <a:gd fmla="val 16667"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4500">
                <a:solidFill>
                  <a:schemeClr val="lt1"/>
                </a:solidFill>
                <a:latin typeface="Calibri"/>
                <a:ea typeface="Calibri"/>
                <a:cs typeface="Calibri"/>
                <a:sym typeface="Calibri"/>
              </a:rPr>
              <a:t> </a:t>
            </a:r>
            <a:r>
              <a:rPr lang="en-US" sz="4500">
                <a:solidFill>
                  <a:schemeClr val="lt1"/>
                </a:solidFill>
                <a:latin typeface="Times New Roman"/>
                <a:ea typeface="Times New Roman"/>
                <a:cs typeface="Times New Roman"/>
                <a:sym typeface="Times New Roman"/>
              </a:rPr>
              <a:t> </a:t>
            </a:r>
            <a:r>
              <a:rPr lang="en-US" sz="4500">
                <a:solidFill>
                  <a:schemeClr val="lt1"/>
                </a:solidFill>
                <a:latin typeface="Times New Roman"/>
                <a:ea typeface="Times New Roman"/>
                <a:cs typeface="Times New Roman"/>
                <a:sym typeface="Times New Roman"/>
              </a:rPr>
              <a:t>Implementation</a:t>
            </a:r>
            <a:endParaRPr sz="4500">
              <a:solidFill>
                <a:schemeClr val="lt1"/>
              </a:solidFill>
              <a:latin typeface="Times New Roman"/>
              <a:ea typeface="Times New Roman"/>
              <a:cs typeface="Times New Roman"/>
              <a:sym typeface="Times New Roman"/>
            </a:endParaRPr>
          </a:p>
        </p:txBody>
      </p:sp>
      <p:sp>
        <p:nvSpPr>
          <p:cNvPr id="160" name="Google Shape;160;p21"/>
          <p:cNvSpPr txBox="1"/>
          <p:nvPr/>
        </p:nvSpPr>
        <p:spPr>
          <a:xfrm>
            <a:off x="9633487" y="6158313"/>
            <a:ext cx="19062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61" name="Google Shape;161;p21"/>
          <p:cNvSpPr txBox="1"/>
          <p:nvPr/>
        </p:nvSpPr>
        <p:spPr>
          <a:xfrm>
            <a:off x="694200" y="1227575"/>
            <a:ext cx="10803600" cy="551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US" sz="2100">
                <a:solidFill>
                  <a:schemeClr val="dk1"/>
                </a:solidFill>
                <a:latin typeface="Times New Roman"/>
                <a:ea typeface="Times New Roman"/>
                <a:cs typeface="Times New Roman"/>
                <a:sym typeface="Times New Roman"/>
              </a:rPr>
              <a:t>The entire implementation was carried out using the </a:t>
            </a:r>
            <a:r>
              <a:rPr b="1" lang="en-US" sz="2100">
                <a:solidFill>
                  <a:schemeClr val="dk1"/>
                </a:solidFill>
                <a:latin typeface="Times New Roman"/>
                <a:ea typeface="Times New Roman"/>
                <a:cs typeface="Times New Roman"/>
                <a:sym typeface="Times New Roman"/>
              </a:rPr>
              <a:t>Python programming language</a:t>
            </a:r>
            <a:r>
              <a:rPr lang="en-US" sz="2100">
                <a:solidFill>
                  <a:schemeClr val="dk1"/>
                </a:solidFill>
                <a:latin typeface="Times New Roman"/>
                <a:ea typeface="Times New Roman"/>
                <a:cs typeface="Times New Roman"/>
                <a:sym typeface="Times New Roman"/>
              </a:rPr>
              <a:t> due to its extensive libraries for data processing and machine learning.</a:t>
            </a:r>
            <a:endParaRPr sz="2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2100">
                <a:solidFill>
                  <a:schemeClr val="dk1"/>
                </a:solidFill>
                <a:latin typeface="Times New Roman"/>
                <a:ea typeface="Times New Roman"/>
                <a:cs typeface="Times New Roman"/>
                <a:sym typeface="Times New Roman"/>
              </a:rPr>
              <a:t>Development and experimentation were conducted on </a:t>
            </a:r>
            <a:r>
              <a:rPr b="1" lang="en-US" sz="2100">
                <a:solidFill>
                  <a:schemeClr val="dk1"/>
                </a:solidFill>
                <a:latin typeface="Times New Roman"/>
                <a:ea typeface="Times New Roman"/>
                <a:cs typeface="Times New Roman"/>
                <a:sym typeface="Times New Roman"/>
              </a:rPr>
              <a:t>Google Colab</a:t>
            </a:r>
            <a:r>
              <a:rPr lang="en-US" sz="2100">
                <a:solidFill>
                  <a:schemeClr val="dk1"/>
                </a:solidFill>
                <a:latin typeface="Times New Roman"/>
                <a:ea typeface="Times New Roman"/>
                <a:cs typeface="Times New Roman"/>
                <a:sym typeface="Times New Roman"/>
              </a:rPr>
              <a:t>, which offered GPU support, seamless collaboration, and cloud-based reproducibility.</a:t>
            </a:r>
            <a:endParaRPr sz="2100">
              <a:solidFill>
                <a:schemeClr val="dk1"/>
              </a:solidFill>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rPr b="1" lang="en-US" sz="2100">
                <a:solidFill>
                  <a:schemeClr val="dk1"/>
                </a:solidFill>
                <a:latin typeface="Times New Roman"/>
                <a:ea typeface="Times New Roman"/>
                <a:cs typeface="Times New Roman"/>
                <a:sym typeface="Times New Roman"/>
              </a:rPr>
              <a:t>🧰 Python Libraries Used</a:t>
            </a:r>
            <a:endParaRPr b="1" sz="2100">
              <a:solidFill>
                <a:schemeClr val="dk1"/>
              </a:solidFill>
              <a:latin typeface="Times New Roman"/>
              <a:ea typeface="Times New Roman"/>
              <a:cs typeface="Times New Roman"/>
              <a:sym typeface="Times New Roman"/>
            </a:endParaRPr>
          </a:p>
          <a:p>
            <a:pPr indent="-361950" lvl="0" marL="457200" rtl="0" algn="l">
              <a:lnSpc>
                <a:spcPct val="115000"/>
              </a:lnSpc>
              <a:spcBef>
                <a:spcPts val="1200"/>
              </a:spcBef>
              <a:spcAft>
                <a:spcPts val="0"/>
              </a:spcAft>
              <a:buClr>
                <a:schemeClr val="dk1"/>
              </a:buClr>
              <a:buSzPts val="2100"/>
              <a:buChar char="●"/>
            </a:pPr>
            <a:r>
              <a:rPr b="1" lang="en-US" sz="2100">
                <a:solidFill>
                  <a:schemeClr val="dk1"/>
                </a:solidFill>
                <a:latin typeface="Times New Roman"/>
                <a:ea typeface="Times New Roman"/>
                <a:cs typeface="Times New Roman"/>
                <a:sym typeface="Times New Roman"/>
              </a:rPr>
              <a:t>pandas</a:t>
            </a:r>
            <a:r>
              <a:rPr lang="en-US" sz="2100">
                <a:solidFill>
                  <a:schemeClr val="dk1"/>
                </a:solidFill>
                <a:latin typeface="Times New Roman"/>
                <a:ea typeface="Times New Roman"/>
                <a:cs typeface="Times New Roman"/>
                <a:sym typeface="Times New Roman"/>
              </a:rPr>
              <a:t>, </a:t>
            </a:r>
            <a:r>
              <a:rPr b="1" lang="en-US" sz="2100">
                <a:solidFill>
                  <a:schemeClr val="dk1"/>
                </a:solidFill>
                <a:latin typeface="Times New Roman"/>
                <a:ea typeface="Times New Roman"/>
                <a:cs typeface="Times New Roman"/>
                <a:sym typeface="Times New Roman"/>
              </a:rPr>
              <a:t>numpy</a:t>
            </a:r>
            <a:r>
              <a:rPr lang="en-US" sz="2100">
                <a:solidFill>
                  <a:schemeClr val="dk1"/>
                </a:solidFill>
                <a:latin typeface="Times New Roman"/>
                <a:ea typeface="Times New Roman"/>
                <a:cs typeface="Times New Roman"/>
                <a:sym typeface="Times New Roman"/>
              </a:rPr>
              <a:t> – for data manipulation and preprocessing</a:t>
            </a:r>
            <a:endParaRPr sz="2100">
              <a:solidFill>
                <a:schemeClr val="dk1"/>
              </a:solidFill>
              <a:latin typeface="Times New Roman"/>
              <a:ea typeface="Times New Roman"/>
              <a:cs typeface="Times New Roman"/>
              <a:sym typeface="Times New Roman"/>
            </a:endParaRPr>
          </a:p>
          <a:p>
            <a:pPr indent="-361950" lvl="0" marL="457200" rtl="0" algn="l">
              <a:lnSpc>
                <a:spcPct val="115000"/>
              </a:lnSpc>
              <a:spcBef>
                <a:spcPts val="0"/>
              </a:spcBef>
              <a:spcAft>
                <a:spcPts val="0"/>
              </a:spcAft>
              <a:buClr>
                <a:schemeClr val="dk1"/>
              </a:buClr>
              <a:buSzPts val="2100"/>
              <a:buChar char="●"/>
            </a:pPr>
            <a:r>
              <a:rPr b="1" lang="en-US" sz="2100">
                <a:solidFill>
                  <a:schemeClr val="dk1"/>
                </a:solidFill>
                <a:latin typeface="Times New Roman"/>
                <a:ea typeface="Times New Roman"/>
                <a:cs typeface="Times New Roman"/>
                <a:sym typeface="Times New Roman"/>
              </a:rPr>
              <a:t>matplotlib</a:t>
            </a:r>
            <a:r>
              <a:rPr lang="en-US" sz="2100">
                <a:solidFill>
                  <a:schemeClr val="dk1"/>
                </a:solidFill>
                <a:latin typeface="Times New Roman"/>
                <a:ea typeface="Times New Roman"/>
                <a:cs typeface="Times New Roman"/>
                <a:sym typeface="Times New Roman"/>
              </a:rPr>
              <a:t>, </a:t>
            </a:r>
            <a:r>
              <a:rPr b="1" lang="en-US" sz="2100">
                <a:solidFill>
                  <a:schemeClr val="dk1"/>
                </a:solidFill>
                <a:latin typeface="Times New Roman"/>
                <a:ea typeface="Times New Roman"/>
                <a:cs typeface="Times New Roman"/>
                <a:sym typeface="Times New Roman"/>
              </a:rPr>
              <a:t>seaborn</a:t>
            </a:r>
            <a:r>
              <a:rPr lang="en-US" sz="2100">
                <a:solidFill>
                  <a:schemeClr val="dk1"/>
                </a:solidFill>
                <a:latin typeface="Times New Roman"/>
                <a:ea typeface="Times New Roman"/>
                <a:cs typeface="Times New Roman"/>
                <a:sym typeface="Times New Roman"/>
              </a:rPr>
              <a:t> – for data visualization and exploratory analysis</a:t>
            </a:r>
            <a:endParaRPr sz="2100">
              <a:solidFill>
                <a:schemeClr val="dk1"/>
              </a:solidFill>
              <a:latin typeface="Times New Roman"/>
              <a:ea typeface="Times New Roman"/>
              <a:cs typeface="Times New Roman"/>
              <a:sym typeface="Times New Roman"/>
            </a:endParaRPr>
          </a:p>
          <a:p>
            <a:pPr indent="-361950" lvl="0" marL="457200" rtl="0" algn="l">
              <a:lnSpc>
                <a:spcPct val="115000"/>
              </a:lnSpc>
              <a:spcBef>
                <a:spcPts val="0"/>
              </a:spcBef>
              <a:spcAft>
                <a:spcPts val="0"/>
              </a:spcAft>
              <a:buClr>
                <a:schemeClr val="dk1"/>
              </a:buClr>
              <a:buSzPts val="2100"/>
              <a:buChar char="●"/>
            </a:pPr>
            <a:r>
              <a:rPr b="1" lang="en-US" sz="2100">
                <a:solidFill>
                  <a:schemeClr val="dk1"/>
                </a:solidFill>
                <a:latin typeface="Times New Roman"/>
                <a:ea typeface="Times New Roman"/>
                <a:cs typeface="Times New Roman"/>
                <a:sym typeface="Times New Roman"/>
              </a:rPr>
              <a:t>scikit-learn</a:t>
            </a:r>
            <a:r>
              <a:rPr lang="en-US" sz="2100">
                <a:solidFill>
                  <a:schemeClr val="dk1"/>
                </a:solidFill>
                <a:latin typeface="Times New Roman"/>
                <a:ea typeface="Times New Roman"/>
                <a:cs typeface="Times New Roman"/>
                <a:sym typeface="Times New Roman"/>
              </a:rPr>
              <a:t> – for model building, evaluation, and hyperparameter tuning</a:t>
            </a:r>
            <a:endParaRPr sz="2100">
              <a:solidFill>
                <a:schemeClr val="dk1"/>
              </a:solidFill>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rPr b="1" lang="en-US" sz="2000">
                <a:solidFill>
                  <a:schemeClr val="dk1"/>
                </a:solidFill>
                <a:latin typeface="Times New Roman"/>
                <a:ea typeface="Times New Roman"/>
                <a:cs typeface="Times New Roman"/>
                <a:sym typeface="Times New Roman"/>
              </a:rPr>
              <a:t>🤖 Model Building</a:t>
            </a:r>
            <a:endParaRPr b="1" sz="2000">
              <a:solidFill>
                <a:schemeClr val="dk1"/>
              </a:solidFill>
              <a:latin typeface="Times New Roman"/>
              <a:ea typeface="Times New Roman"/>
              <a:cs typeface="Times New Roman"/>
              <a:sym typeface="Times New Roman"/>
            </a:endParaRPr>
          </a:p>
          <a:p>
            <a:pPr indent="-355600" lvl="0" marL="457200" rtl="0" algn="l">
              <a:lnSpc>
                <a:spcPct val="115000"/>
              </a:lnSpc>
              <a:spcBef>
                <a:spcPts val="12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Trained Logistic Regression, KNN, SVM, and Random Forest.</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latin typeface="Times New Roman"/>
                <a:ea typeface="Times New Roman"/>
                <a:cs typeface="Times New Roman"/>
                <a:sym typeface="Times New Roman"/>
              </a:rPr>
              <a:t>Used </a:t>
            </a:r>
            <a:r>
              <a:rPr lang="en-US" sz="2000">
                <a:solidFill>
                  <a:srgbClr val="188038"/>
                </a:solidFill>
                <a:latin typeface="Times New Roman"/>
                <a:ea typeface="Times New Roman"/>
                <a:cs typeface="Times New Roman"/>
                <a:sym typeface="Times New Roman"/>
              </a:rPr>
              <a:t>model.fit()</a:t>
            </a:r>
            <a:r>
              <a:rPr lang="en-US" sz="2000">
                <a:solidFill>
                  <a:schemeClr val="dk1"/>
                </a:solidFill>
                <a:latin typeface="Times New Roman"/>
                <a:ea typeface="Times New Roman"/>
                <a:cs typeface="Times New Roman"/>
                <a:sym typeface="Times New Roman"/>
              </a:rPr>
              <a:t> for training.</a:t>
            </a:r>
            <a:endParaRPr sz="2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