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91"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92" r:id="rId30"/>
    <p:sldId id="287" r:id="rId31"/>
    <p:sldId id="288" r:id="rId32"/>
    <p:sldId id="289" r:id="rId33"/>
    <p:sldId id="290" r:id="rId34"/>
  </p:sldIdLst>
  <p:sldSz cx="12192000" cy="6858000"/>
  <p:notesSz cx="6858000" cy="9144000"/>
  <p:embeddedFontLst>
    <p:embeddedFont>
      <p:font typeface="Gill Sans" panose="020B0604020202020204" charset="0"/>
      <p:regular r:id="rId36"/>
      <p:bold r:id="rId37"/>
    </p:embeddedFont>
    <p:embeddedFont>
      <p:font typeface="Noto Sans Symbols"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ijnjZ1mZB08UOVQ0lrDA1Ktppj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B99C56-D796-4B56-97E4-CD9234847C3E}">
  <a:tblStyle styleId="{EEB99C56-D796-4B56-97E4-CD9234847C3E}"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7E8"/>
          </a:solidFill>
        </a:fill>
      </a:tcStyle>
    </a:wholeTbl>
    <a:band1H>
      <a:tcTxStyle b="off" i="off"/>
      <a:tcStyle>
        <a:tcBdr/>
        <a:fill>
          <a:solidFill>
            <a:srgbClr val="E5CBCD"/>
          </a:solidFill>
        </a:fill>
      </a:tcStyle>
    </a:band1H>
    <a:band2H>
      <a:tcTxStyle b="off" i="off"/>
      <a:tcStyle>
        <a:tcBdr/>
      </a:tcStyle>
    </a:band2H>
    <a:band1V>
      <a:tcTxStyle b="off" i="off"/>
      <a:tcStyle>
        <a:tcBdr/>
        <a:fill>
          <a:solidFill>
            <a:srgbClr val="E5CBCD"/>
          </a:solidFill>
        </a:fill>
      </a:tcStyle>
    </a:band1V>
    <a:band2V>
      <a:tcTxStyle b="off" i="off"/>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107edb45db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107edb45db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107edb45db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107edb45db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107edb45db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107edb45db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107edb45db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107edb45d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107edb4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107edb4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107edb45d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107edb45d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105d54b7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105d54b7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107edb45d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107edb45d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33"/>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3"/>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7" name="Google Shape;17;p3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3"/>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3"/>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20" name="Google Shape;20;p33"/>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4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2"/>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5" name="Google Shape;85;p4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88" name="Google Shape;88;p42"/>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43"/>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3"/>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2" name="Google Shape;92;p4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4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95" name="Google Shape;95;p43"/>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4" name="Google Shape;24;p3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27" name="Google Shape;27;p34"/>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3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6"/>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6"/>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5" name="Google Shape;35;p3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38" name="Google Shape;38;p36"/>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37"/>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7"/>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2" name="Google Shape;42;p37"/>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3" name="Google Shape;43;p3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46" name="Google Shape;46;p3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38"/>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8"/>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0" name="Google Shape;50;p38"/>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1" name="Google Shape;51;p38"/>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2" name="Google Shape;52;p38"/>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3" name="Google Shape;53;p3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56" name="Google Shape;56;p38"/>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3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62" name="Google Shape;62;p39"/>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40"/>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0"/>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40"/>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4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70" name="Google Shape;70;p40"/>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41"/>
          <p:cNvGrpSpPr/>
          <p:nvPr/>
        </p:nvGrpSpPr>
        <p:grpSpPr>
          <a:xfrm>
            <a:off x="7477387" y="482170"/>
            <a:ext cx="4074533" cy="5149101"/>
            <a:chOff x="7477387" y="482170"/>
            <a:chExt cx="4074533" cy="5149101"/>
          </a:xfrm>
        </p:grpSpPr>
        <p:sp>
          <p:nvSpPr>
            <p:cNvPr id="73" name="Google Shape;73;p41"/>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294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1"/>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 name="Google Shape;75;p41"/>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1"/>
          <p:cNvSpPr>
            <a:spLocks noGrp="1"/>
          </p:cNvSpPr>
          <p:nvPr>
            <p:ph type="pic" idx="2"/>
          </p:nvPr>
        </p:nvSpPr>
        <p:spPr>
          <a:xfrm>
            <a:off x="8124389" y="1122542"/>
            <a:ext cx="2791171" cy="3866327"/>
          </a:xfrm>
          <a:prstGeom prst="rect">
            <a:avLst/>
          </a:prstGeom>
          <a:solidFill>
            <a:srgbClr val="D8D8D8"/>
          </a:solidFill>
          <a:ln>
            <a:noFill/>
          </a:ln>
        </p:spPr>
      </p:sp>
      <p:sp>
        <p:nvSpPr>
          <p:cNvPr id="77" name="Google Shape;77;p41"/>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8" name="Google Shape;78;p41"/>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1"/>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81" name="Google Shape;81;p41"/>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3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 name="Google Shape;7;p32"/>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3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32"/>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3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3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88888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3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2800"/>
              <a:buFont typeface="Arial"/>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IN"/>
              <a:t>‹#›</a:t>
            </a:fld>
            <a:endParaRPr/>
          </a:p>
        </p:txBody>
      </p:sp>
      <p:cxnSp>
        <p:nvCxnSpPr>
          <p:cNvPr id="13" name="Google Shape;13;p32"/>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tatista.com/statistics/661164/worldwide-cio-"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1017100" y="419745"/>
            <a:ext cx="11175000" cy="7512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1800"/>
              <a:buFont typeface="Times New Roman"/>
              <a:buNone/>
            </a:pPr>
            <a:r>
              <a:rPr lang="en-IN" sz="2400" b="1">
                <a:latin typeface="Times New Roman"/>
                <a:ea typeface="Times New Roman"/>
                <a:cs typeface="Times New Roman"/>
                <a:sym typeface="Times New Roman"/>
              </a:rPr>
              <a:t>MACHINE LEARNING BASED PHISHING URL CYBERCRIME DETECTION</a:t>
            </a:r>
            <a:endParaRPr/>
          </a:p>
        </p:txBody>
      </p:sp>
      <p:sp>
        <p:nvSpPr>
          <p:cNvPr id="101" name="Google Shape;101;p1"/>
          <p:cNvSpPr txBox="1">
            <a:spLocks noGrp="1"/>
          </p:cNvSpPr>
          <p:nvPr>
            <p:ph type="subTitle" idx="1"/>
          </p:nvPr>
        </p:nvSpPr>
        <p:spPr>
          <a:xfrm>
            <a:off x="2421675" y="1716700"/>
            <a:ext cx="9558900" cy="4173900"/>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0"/>
              </a:spcBef>
              <a:spcAft>
                <a:spcPts val="0"/>
              </a:spcAft>
              <a:buSzPts val="1920"/>
              <a:buNone/>
            </a:pPr>
            <a:r>
              <a:rPr lang="en-IN" b="1">
                <a:latin typeface="Times New Roman"/>
                <a:ea typeface="Times New Roman"/>
                <a:cs typeface="Times New Roman"/>
                <a:sym typeface="Times New Roman"/>
              </a:rPr>
              <a:t>TEAM MEMBERS :</a:t>
            </a:r>
            <a:endParaRPr/>
          </a:p>
          <a:p>
            <a:pPr marL="0" lvl="0" indent="0" algn="l" rtl="0">
              <a:lnSpc>
                <a:spcPct val="120000"/>
              </a:lnSpc>
              <a:spcBef>
                <a:spcPts val="1000"/>
              </a:spcBef>
              <a:spcAft>
                <a:spcPts val="0"/>
              </a:spcAft>
              <a:buSzPts val="1707"/>
              <a:buNone/>
            </a:pPr>
            <a:r>
              <a:rPr lang="en-IN" sz="1600">
                <a:latin typeface="Times New Roman"/>
                <a:ea typeface="Times New Roman"/>
                <a:cs typeface="Times New Roman"/>
                <a:sym typeface="Times New Roman"/>
              </a:rPr>
              <a:t>DOMMARAJU POOJITHA  (211419104074)</a:t>
            </a:r>
            <a:endParaRPr/>
          </a:p>
          <a:p>
            <a:pPr marL="0" lvl="0" indent="0" algn="l" rtl="0">
              <a:lnSpc>
                <a:spcPct val="120000"/>
              </a:lnSpc>
              <a:spcBef>
                <a:spcPts val="1000"/>
              </a:spcBef>
              <a:spcAft>
                <a:spcPts val="0"/>
              </a:spcAft>
              <a:buSzPts val="1707"/>
              <a:buNone/>
            </a:pPr>
            <a:r>
              <a:rPr lang="en-IN" sz="1600">
                <a:latin typeface="Times New Roman"/>
                <a:ea typeface="Times New Roman"/>
                <a:cs typeface="Times New Roman"/>
                <a:sym typeface="Times New Roman"/>
              </a:rPr>
              <a:t>KEERTHIKA R                      (211419104136)</a:t>
            </a:r>
            <a:endParaRPr/>
          </a:p>
          <a:p>
            <a:pPr marL="0" lvl="0" indent="0" algn="l" rtl="0">
              <a:lnSpc>
                <a:spcPct val="120000"/>
              </a:lnSpc>
              <a:spcBef>
                <a:spcPts val="1000"/>
              </a:spcBef>
              <a:spcAft>
                <a:spcPts val="0"/>
              </a:spcAft>
              <a:buSzPts val="1707"/>
              <a:buNone/>
            </a:pPr>
            <a:r>
              <a:rPr lang="en-IN" sz="1600">
                <a:latin typeface="Times New Roman"/>
                <a:ea typeface="Times New Roman"/>
                <a:cs typeface="Times New Roman"/>
                <a:sym typeface="Times New Roman"/>
              </a:rPr>
              <a:t>PONNA SOWMYA REDDY (211419104190)</a:t>
            </a:r>
            <a:endParaRPr/>
          </a:p>
          <a:p>
            <a:pPr marL="0" lvl="0" indent="0" algn="l" rtl="0">
              <a:lnSpc>
                <a:spcPct val="120000"/>
              </a:lnSpc>
              <a:spcBef>
                <a:spcPts val="1000"/>
              </a:spcBef>
              <a:spcAft>
                <a:spcPts val="0"/>
              </a:spcAft>
              <a:buSzPts val="1920"/>
              <a:buNone/>
            </a:pPr>
            <a:r>
              <a:rPr lang="en-IN" b="1">
                <a:latin typeface="Times New Roman"/>
                <a:ea typeface="Times New Roman"/>
                <a:cs typeface="Times New Roman"/>
                <a:sym typeface="Times New Roman"/>
              </a:rPr>
              <a:t>PROJECT GUIDE :</a:t>
            </a:r>
            <a:endParaRPr/>
          </a:p>
          <a:p>
            <a:pPr marL="0" lvl="0" indent="0" algn="l" rtl="0">
              <a:lnSpc>
                <a:spcPct val="120000"/>
              </a:lnSpc>
              <a:spcBef>
                <a:spcPts val="1000"/>
              </a:spcBef>
              <a:spcAft>
                <a:spcPts val="0"/>
              </a:spcAft>
              <a:buSzPts val="1707"/>
              <a:buNone/>
            </a:pPr>
            <a:r>
              <a:rPr lang="en-IN" sz="1600">
                <a:latin typeface="Times New Roman"/>
                <a:ea typeface="Times New Roman"/>
                <a:cs typeface="Times New Roman"/>
                <a:sym typeface="Times New Roman"/>
              </a:rPr>
              <a:t>DR. SANGEETHA KALYANIRAMAN</a:t>
            </a:r>
            <a:endParaRPr sz="1600">
              <a:latin typeface="Times New Roman"/>
              <a:ea typeface="Times New Roman"/>
              <a:cs typeface="Times New Roman"/>
              <a:sym typeface="Times New Roman"/>
            </a:endParaRPr>
          </a:p>
          <a:p>
            <a:pPr marL="0" lvl="0" indent="0" algn="l" rtl="0">
              <a:lnSpc>
                <a:spcPct val="120000"/>
              </a:lnSpc>
              <a:spcBef>
                <a:spcPts val="1000"/>
              </a:spcBef>
              <a:spcAft>
                <a:spcPts val="0"/>
              </a:spcAft>
              <a:buSzPts val="1920"/>
              <a:buNone/>
            </a:pPr>
            <a:endParaRPr b="1">
              <a:latin typeface="Times New Roman"/>
              <a:ea typeface="Times New Roman"/>
              <a:cs typeface="Times New Roman"/>
              <a:sym typeface="Times New Roman"/>
            </a:endParaRPr>
          </a:p>
          <a:p>
            <a:pPr marL="0" lvl="0" indent="0" algn="l" rtl="0">
              <a:lnSpc>
                <a:spcPct val="120000"/>
              </a:lnSpc>
              <a:spcBef>
                <a:spcPts val="1000"/>
              </a:spcBef>
              <a:spcAft>
                <a:spcPts val="0"/>
              </a:spcAft>
              <a:buSzPts val="1920"/>
              <a:buNone/>
            </a:pP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endParaRPr/>
          </a:p>
        </p:txBody>
      </p:sp>
      <p:sp>
        <p:nvSpPr>
          <p:cNvPr id="182" name="Google Shape;182;p10"/>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endParaRPr/>
          </a:p>
        </p:txBody>
      </p:sp>
      <p:sp>
        <p:nvSpPr>
          <p:cNvPr id="183" name="Google Shape;183;p10"/>
          <p:cNvSpPr txBo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p:txBody>
      </p:sp>
      <p:graphicFrame>
        <p:nvGraphicFramePr>
          <p:cNvPr id="184" name="Google Shape;184;p10"/>
          <p:cNvGraphicFramePr/>
          <p:nvPr/>
        </p:nvGraphicFramePr>
        <p:xfrm>
          <a:off x="233265" y="522514"/>
          <a:ext cx="11747250" cy="4943850"/>
        </p:xfrm>
        <a:graphic>
          <a:graphicData uri="http://schemas.openxmlformats.org/drawingml/2006/table">
            <a:tbl>
              <a:tblPr firstRow="1" bandRow="1">
                <a:noFill/>
                <a:tableStyleId>{EEB99C56-D796-4B56-97E4-CD9234847C3E}</a:tableStyleId>
              </a:tblPr>
              <a:tblGrid>
                <a:gridCol w="792125">
                  <a:extLst>
                    <a:ext uri="{9D8B030D-6E8A-4147-A177-3AD203B41FA5}">
                      <a16:colId xmlns:a16="http://schemas.microsoft.com/office/drawing/2014/main" val="20000"/>
                    </a:ext>
                  </a:extLst>
                </a:gridCol>
                <a:gridCol w="848325">
                  <a:extLst>
                    <a:ext uri="{9D8B030D-6E8A-4147-A177-3AD203B41FA5}">
                      <a16:colId xmlns:a16="http://schemas.microsoft.com/office/drawing/2014/main" val="20001"/>
                    </a:ext>
                  </a:extLst>
                </a:gridCol>
                <a:gridCol w="1727900">
                  <a:extLst>
                    <a:ext uri="{9D8B030D-6E8A-4147-A177-3AD203B41FA5}">
                      <a16:colId xmlns:a16="http://schemas.microsoft.com/office/drawing/2014/main" val="20002"/>
                    </a:ext>
                  </a:extLst>
                </a:gridCol>
                <a:gridCol w="1254875">
                  <a:extLst>
                    <a:ext uri="{9D8B030D-6E8A-4147-A177-3AD203B41FA5}">
                      <a16:colId xmlns:a16="http://schemas.microsoft.com/office/drawing/2014/main" val="20003"/>
                    </a:ext>
                  </a:extLst>
                </a:gridCol>
                <a:gridCol w="2328075">
                  <a:extLst>
                    <a:ext uri="{9D8B030D-6E8A-4147-A177-3AD203B41FA5}">
                      <a16:colId xmlns:a16="http://schemas.microsoft.com/office/drawing/2014/main" val="20004"/>
                    </a:ext>
                  </a:extLst>
                </a:gridCol>
                <a:gridCol w="3136050">
                  <a:extLst>
                    <a:ext uri="{9D8B030D-6E8A-4147-A177-3AD203B41FA5}">
                      <a16:colId xmlns:a16="http://schemas.microsoft.com/office/drawing/2014/main" val="20005"/>
                    </a:ext>
                  </a:extLst>
                </a:gridCol>
                <a:gridCol w="1659900">
                  <a:extLst>
                    <a:ext uri="{9D8B030D-6E8A-4147-A177-3AD203B41FA5}">
                      <a16:colId xmlns:a16="http://schemas.microsoft.com/office/drawing/2014/main" val="20006"/>
                    </a:ext>
                  </a:extLst>
                </a:gridCol>
              </a:tblGrid>
              <a:tr h="12345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YEAR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AUTHOR (S)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PROJECT DETAILS</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Times New Roman"/>
                          <a:ea typeface="Times New Roman"/>
                          <a:cs typeface="Times New Roman"/>
                          <a:sym typeface="Times New Roman"/>
                        </a:rPr>
                        <a:t>METHODOLOGIES</a:t>
                      </a:r>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MERITS AND DEMERITS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FUTURE SCOPE</a:t>
                      </a:r>
                      <a:endParaRPr sz="1400" u="none" strike="noStrike" cap="none"/>
                    </a:p>
                  </a:txBody>
                  <a:tcPr marL="91450" marR="91450" marT="45725" marB="45725"/>
                </a:tc>
                <a:extLst>
                  <a:ext uri="{0D108BD9-81ED-4DB2-BD59-A6C34878D82A}">
                    <a16:rowId xmlns:a16="http://schemas.microsoft.com/office/drawing/2014/main" val="10000"/>
                  </a:ext>
                </a:extLst>
              </a:tr>
              <a:tr h="37093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2019</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Kang leng chiew</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15000"/>
                        </a:lnSpc>
                        <a:spcBef>
                          <a:spcPts val="0"/>
                        </a:spcBef>
                        <a:spcAft>
                          <a:spcPts val="0"/>
                        </a:spcAft>
                        <a:buClr>
                          <a:srgbClr val="000000"/>
                        </a:buClr>
                        <a:buSzPts val="1800"/>
                        <a:buFont typeface="Arial"/>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800"/>
                        <a:buFont typeface="Arial"/>
                        <a:buNone/>
                      </a:pPr>
                      <a:r>
                        <a:rPr lang="en-IN" sz="1800" u="none" strike="noStrike" cap="none">
                          <a:solidFill>
                            <a:srgbClr val="000000"/>
                          </a:solidFill>
                          <a:latin typeface="Times New Roman"/>
                          <a:ea typeface="Times New Roman"/>
                          <a:cs typeface="Times New Roman"/>
                          <a:sym typeface="Times New Roman"/>
                        </a:rPr>
                        <a:t>Building Standard Offline Anti-phishing Dataset for </a:t>
                      </a:r>
                      <a:r>
                        <a:rPr lang="en-IN" sz="1800" u="none" strike="noStrike" cap="none">
                          <a:solidFill>
                            <a:schemeClr val="dk1"/>
                          </a:solidFill>
                          <a:latin typeface="Times New Roman"/>
                          <a:ea typeface="Times New Roman"/>
                          <a:cs typeface="Times New Roman"/>
                          <a:sym typeface="Times New Roman"/>
                        </a:rPr>
                        <a:t>Benchmarking </a:t>
                      </a:r>
                      <a:endParaRPr sz="1800" u="none" strike="noStrike" cap="none">
                        <a:solidFill>
                          <a:srgbClr val="000000"/>
                        </a:solidFill>
                        <a:latin typeface="Times New Roman"/>
                        <a:ea typeface="Times New Roman"/>
                        <a:cs typeface="Times New Roman"/>
                        <a:sym typeface="Times New Roman"/>
                      </a:endParaRPr>
                    </a:p>
                  </a:txBody>
                  <a:tcPr marL="114300" marR="114300" marT="0" marB="0"/>
                </a:tc>
                <a:tc>
                  <a:txBody>
                    <a:bodyPr/>
                    <a:lstStyle/>
                    <a:p>
                      <a:pPr marL="0" marR="0" lvl="0" indent="0" algn="just" rtl="0">
                        <a:lnSpc>
                          <a:spcPct val="100000"/>
                        </a:lnSpc>
                        <a:spcBef>
                          <a:spcPts val="0"/>
                        </a:spcBef>
                        <a:spcAft>
                          <a:spcPts val="0"/>
                        </a:spcAft>
                        <a:buClr>
                          <a:srgbClr val="000000"/>
                        </a:buClr>
                        <a:buSzPts val="1800"/>
                        <a:buFont typeface="Arial"/>
                        <a:buNone/>
                      </a:pPr>
                      <a:r>
                        <a:rPr lang="en-IN" sz="1800" u="none" strike="noStrike" cap="none">
                          <a:solidFill>
                            <a:srgbClr val="000000"/>
                          </a:solidFill>
                          <a:latin typeface="Times New Roman"/>
                          <a:ea typeface="Times New Roman"/>
                          <a:cs typeface="Times New Roman"/>
                          <a:sym typeface="Times New Roman"/>
                        </a:rPr>
                        <a:t>List based and Heuristic based approaches(CANTINA).</a:t>
                      </a:r>
                      <a:endParaRPr/>
                    </a:p>
                    <a:p>
                      <a:pPr marL="0" marR="0" lvl="0" indent="0" algn="just"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89.78%</a:t>
                      </a:r>
                      <a:endParaRPr sz="1800" u="none" strike="noStrike" cap="none">
                        <a:solidFill>
                          <a:srgbClr val="000000"/>
                        </a:solidFill>
                        <a:latin typeface="Times New Roman"/>
                        <a:ea typeface="Times New Roman"/>
                        <a:cs typeface="Times New Roman"/>
                        <a:sym typeface="Times New Roman"/>
                      </a:endParaRPr>
                    </a:p>
                  </a:txBody>
                  <a:tcPr marL="114300" marR="114300"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:They conduct extensive experiments on a large-scale dataset and show a significant performance gain over existing methods.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:This approach allows the model to capture several types of semantic information, but not syntactic information.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Classify algorithm and techniques to extract the phishing data sets criteria to classify their legitimacy.</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endParaRPr/>
          </a:p>
        </p:txBody>
      </p:sp>
      <p:sp>
        <p:nvSpPr>
          <p:cNvPr id="190" name="Google Shape;190;p1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endParaRPr/>
          </a:p>
        </p:txBody>
      </p:sp>
      <p:sp>
        <p:nvSpPr>
          <p:cNvPr id="191" name="Google Shape;191;p11"/>
          <p:cNvSpPr txBo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p:txBody>
      </p:sp>
      <p:graphicFrame>
        <p:nvGraphicFramePr>
          <p:cNvPr id="192" name="Google Shape;192;p11"/>
          <p:cNvGraphicFramePr/>
          <p:nvPr/>
        </p:nvGraphicFramePr>
        <p:xfrm>
          <a:off x="167951" y="429208"/>
          <a:ext cx="11849875" cy="5346450"/>
        </p:xfrm>
        <a:graphic>
          <a:graphicData uri="http://schemas.openxmlformats.org/drawingml/2006/table">
            <a:tbl>
              <a:tblPr firstRow="1" bandRow="1">
                <a:noFill/>
                <a:tableStyleId>{EEB99C56-D796-4B56-97E4-CD9234847C3E}</a:tableStyleId>
              </a:tblPr>
              <a:tblGrid>
                <a:gridCol w="812625">
                  <a:extLst>
                    <a:ext uri="{9D8B030D-6E8A-4147-A177-3AD203B41FA5}">
                      <a16:colId xmlns:a16="http://schemas.microsoft.com/office/drawing/2014/main" val="20000"/>
                    </a:ext>
                  </a:extLst>
                </a:gridCol>
                <a:gridCol w="917050">
                  <a:extLst>
                    <a:ext uri="{9D8B030D-6E8A-4147-A177-3AD203B41FA5}">
                      <a16:colId xmlns:a16="http://schemas.microsoft.com/office/drawing/2014/main" val="20001"/>
                    </a:ext>
                  </a:extLst>
                </a:gridCol>
                <a:gridCol w="1796650">
                  <a:extLst>
                    <a:ext uri="{9D8B030D-6E8A-4147-A177-3AD203B41FA5}">
                      <a16:colId xmlns:a16="http://schemas.microsoft.com/office/drawing/2014/main" val="20002"/>
                    </a:ext>
                  </a:extLst>
                </a:gridCol>
                <a:gridCol w="1481250">
                  <a:extLst>
                    <a:ext uri="{9D8B030D-6E8A-4147-A177-3AD203B41FA5}">
                      <a16:colId xmlns:a16="http://schemas.microsoft.com/office/drawing/2014/main" val="20003"/>
                    </a:ext>
                  </a:extLst>
                </a:gridCol>
                <a:gridCol w="2335625">
                  <a:extLst>
                    <a:ext uri="{9D8B030D-6E8A-4147-A177-3AD203B41FA5}">
                      <a16:colId xmlns:a16="http://schemas.microsoft.com/office/drawing/2014/main" val="20004"/>
                    </a:ext>
                  </a:extLst>
                </a:gridCol>
                <a:gridCol w="2803850">
                  <a:extLst>
                    <a:ext uri="{9D8B030D-6E8A-4147-A177-3AD203B41FA5}">
                      <a16:colId xmlns:a16="http://schemas.microsoft.com/office/drawing/2014/main" val="20005"/>
                    </a:ext>
                  </a:extLst>
                </a:gridCol>
                <a:gridCol w="1702825">
                  <a:extLst>
                    <a:ext uri="{9D8B030D-6E8A-4147-A177-3AD203B41FA5}">
                      <a16:colId xmlns:a16="http://schemas.microsoft.com/office/drawing/2014/main" val="20006"/>
                    </a:ext>
                  </a:extLst>
                </a:gridCol>
              </a:tblGrid>
              <a:tr h="11005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YEAR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AUTHOR(S)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PROJECT</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DETAILS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Times New Roman"/>
                          <a:ea typeface="Times New Roman"/>
                          <a:cs typeface="Times New Roman"/>
                          <a:sym typeface="Times New Roman"/>
                        </a:rPr>
                        <a:t>METHODOLOGIES</a:t>
                      </a:r>
                      <a:endParaRPr sz="1800" b="1"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MERITS AND DEMERITS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FUTURE SCOPE</a:t>
                      </a:r>
                      <a:endParaRPr sz="1800" u="none" strike="noStrike" cap="none"/>
                    </a:p>
                  </a:txBody>
                  <a:tcPr marL="91450" marR="91450" marT="45725" marB="45725"/>
                </a:tc>
                <a:extLst>
                  <a:ext uri="{0D108BD9-81ED-4DB2-BD59-A6C34878D82A}">
                    <a16:rowId xmlns:a16="http://schemas.microsoft.com/office/drawing/2014/main" val="10000"/>
                  </a:ext>
                </a:extLst>
              </a:tr>
              <a:tr h="42459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8</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2022</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Smiti Poddar;</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Harsh Salkar;</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PriyaAgarwal;</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Deepak Karia;</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MilindParaye;</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Dayanand</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Ambawade;</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Narendra Bhagat</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TITLE:</a:t>
                      </a:r>
                      <a:r>
                        <a:rPr lang="en-IN" sz="1800" u="none" strike="noStrike" cap="none">
                          <a:latin typeface="Times New Roman"/>
                          <a:ea typeface="Times New Roman"/>
                          <a:cs typeface="Times New Roman"/>
                          <a:sym typeface="Times New Roman"/>
                        </a:rPr>
                        <a:t>Phish</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Guard - An</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Automatic</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Web</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Phishing</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Detection</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System</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Support vector machine classification,</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Decision tree,</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Random forest,</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XGBoost,</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Natural Language Processing.</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87.21%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:It engage in a novel study into a phishing content classifier based on a recurrent neural network (RNN), which identifies such features without human input.</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Times New Roman"/>
                          <a:ea typeface="Times New Roman"/>
                          <a:cs typeface="Times New Roman"/>
                          <a:sym typeface="Times New Roman"/>
                        </a:rPr>
                        <a:t>DEMERIT</a:t>
                      </a:r>
                      <a:r>
                        <a:rPr lang="en-IN" sz="1800" b="0" i="0" u="none" strike="noStrike" cap="none">
                          <a:solidFill>
                            <a:schemeClr val="dk1"/>
                          </a:solidFill>
                          <a:latin typeface="Times New Roman"/>
                          <a:ea typeface="Times New Roman"/>
                          <a:cs typeface="Times New Roman"/>
                          <a:sym typeface="Times New Roman"/>
                        </a:rPr>
                        <a:t>:</a:t>
                      </a:r>
                      <a:r>
                        <a:rPr lang="en-IN" sz="1800" u="none" strike="noStrike" cap="none">
                          <a:latin typeface="Times New Roman"/>
                          <a:ea typeface="Times New Roman"/>
                          <a:cs typeface="Times New Roman"/>
                          <a:sym typeface="Times New Roman"/>
                        </a:rPr>
                        <a:t>It identifies only common measurable features of phishing content but not all the features.</a:t>
                      </a:r>
                      <a:endParaRPr sz="1800" b="0" i="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I</a:t>
                      </a:r>
                      <a:r>
                        <a:rPr lang="en-IN" sz="1800" b="0" i="0" u="none" strike="noStrike" cap="none">
                          <a:solidFill>
                            <a:schemeClr val="dk1"/>
                          </a:solidFill>
                          <a:latin typeface="Times New Roman"/>
                          <a:ea typeface="Times New Roman"/>
                          <a:cs typeface="Times New Roman"/>
                          <a:sym typeface="Times New Roman"/>
                        </a:rPr>
                        <a:t>nternet security issues that target human vulnerabilities </a:t>
                      </a:r>
                      <a:r>
                        <a:rPr lang="en-IN" sz="1800" u="none" strike="noStrike" cap="none">
                          <a:latin typeface="Times New Roman"/>
                          <a:ea typeface="Times New Roman"/>
                          <a:cs typeface="Times New Roman"/>
                          <a:sym typeface="Times New Roman"/>
                        </a:rPr>
                        <a:t>will be decreased.</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endParaRPr/>
          </a:p>
        </p:txBody>
      </p:sp>
      <p:sp>
        <p:nvSpPr>
          <p:cNvPr id="198" name="Google Shape;198;p12"/>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endParaRPr/>
          </a:p>
        </p:txBody>
      </p:sp>
      <p:sp>
        <p:nvSpPr>
          <p:cNvPr id="199" name="Google Shape;199;p12"/>
          <p:cNvSpPr txBo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p:txBody>
      </p:sp>
      <p:graphicFrame>
        <p:nvGraphicFramePr>
          <p:cNvPr id="200" name="Google Shape;200;p12"/>
          <p:cNvGraphicFramePr/>
          <p:nvPr/>
        </p:nvGraphicFramePr>
        <p:xfrm>
          <a:off x="205273" y="485191"/>
          <a:ext cx="11784575" cy="5040385"/>
        </p:xfrm>
        <a:graphic>
          <a:graphicData uri="http://schemas.openxmlformats.org/drawingml/2006/table">
            <a:tbl>
              <a:tblPr firstRow="1" bandRow="1">
                <a:noFill/>
                <a:tableStyleId>{EEB99C56-D796-4B56-97E4-CD9234847C3E}</a:tableStyleId>
              </a:tblPr>
              <a:tblGrid>
                <a:gridCol w="765675">
                  <a:extLst>
                    <a:ext uri="{9D8B030D-6E8A-4147-A177-3AD203B41FA5}">
                      <a16:colId xmlns:a16="http://schemas.microsoft.com/office/drawing/2014/main" val="20000"/>
                    </a:ext>
                  </a:extLst>
                </a:gridCol>
                <a:gridCol w="979600">
                  <a:extLst>
                    <a:ext uri="{9D8B030D-6E8A-4147-A177-3AD203B41FA5}">
                      <a16:colId xmlns:a16="http://schemas.microsoft.com/office/drawing/2014/main" val="20001"/>
                    </a:ext>
                  </a:extLst>
                </a:gridCol>
                <a:gridCol w="1651075">
                  <a:extLst>
                    <a:ext uri="{9D8B030D-6E8A-4147-A177-3AD203B41FA5}">
                      <a16:colId xmlns:a16="http://schemas.microsoft.com/office/drawing/2014/main" val="20002"/>
                    </a:ext>
                  </a:extLst>
                </a:gridCol>
                <a:gridCol w="1512225">
                  <a:extLst>
                    <a:ext uri="{9D8B030D-6E8A-4147-A177-3AD203B41FA5}">
                      <a16:colId xmlns:a16="http://schemas.microsoft.com/office/drawing/2014/main" val="20003"/>
                    </a:ext>
                  </a:extLst>
                </a:gridCol>
                <a:gridCol w="2471950">
                  <a:extLst>
                    <a:ext uri="{9D8B030D-6E8A-4147-A177-3AD203B41FA5}">
                      <a16:colId xmlns:a16="http://schemas.microsoft.com/office/drawing/2014/main" val="20004"/>
                    </a:ext>
                  </a:extLst>
                </a:gridCol>
                <a:gridCol w="2967125">
                  <a:extLst>
                    <a:ext uri="{9D8B030D-6E8A-4147-A177-3AD203B41FA5}">
                      <a16:colId xmlns:a16="http://schemas.microsoft.com/office/drawing/2014/main" val="20005"/>
                    </a:ext>
                  </a:extLst>
                </a:gridCol>
                <a:gridCol w="1436925">
                  <a:extLst>
                    <a:ext uri="{9D8B030D-6E8A-4147-A177-3AD203B41FA5}">
                      <a16:colId xmlns:a16="http://schemas.microsoft.com/office/drawing/2014/main" val="20006"/>
                    </a:ext>
                  </a:extLst>
                </a:gridCol>
              </a:tblGrid>
              <a:tr h="138277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YEAR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AUTHOR (S)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PROJECT DETAILS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Times New Roman"/>
                          <a:ea typeface="Times New Roman"/>
                          <a:cs typeface="Times New Roman"/>
                          <a:sym typeface="Times New Roman"/>
                        </a:rPr>
                        <a:t>METHODOLOGIES</a:t>
                      </a:r>
                      <a:endParaRPr sz="1800" b="1"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MERITS AND DEMERITS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FUTURE SCOPE</a:t>
                      </a:r>
                      <a:endParaRPr sz="1800" u="none" strike="noStrike" cap="none"/>
                    </a:p>
                  </a:txBody>
                  <a:tcPr marL="91450" marR="91450" marT="45725" marB="45725"/>
                </a:tc>
                <a:extLst>
                  <a:ext uri="{0D108BD9-81ED-4DB2-BD59-A6C34878D82A}">
                    <a16:rowId xmlns:a16="http://schemas.microsoft.com/office/drawing/2014/main" val="10000"/>
                  </a:ext>
                </a:extLst>
              </a:tr>
              <a:tr h="34508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9</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2019</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T. Nathezhtha ;</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D. Sangeetha ;</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V. Vaidehi</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TITLE:</a:t>
                      </a:r>
                      <a:r>
                        <a:rPr lang="en-IN" sz="1800" u="none" strike="noStrike" cap="none">
                          <a:latin typeface="Times New Roman"/>
                          <a:ea typeface="Times New Roman"/>
                          <a:cs typeface="Times New Roman"/>
                          <a:sym typeface="Times New Roman"/>
                        </a:rPr>
                        <a:t>WC-PAD:</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Web</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Crawling</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based</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Phishing</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Attack</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Detection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blacklist of DNS,</a:t>
                      </a:r>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Approach based on</a:t>
                      </a:r>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Heuristics and,</a:t>
                      </a:r>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Approach based on Web</a:t>
                      </a:r>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crawler.</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84.21%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 The project has the features like language independence, use of a huge size of phishing and legitimate data, real-time execution, detection of new websites, independence from third-party services and use of feature-rich classifiers.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:Construction of new dataset requires additional bandwidth and memory.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 Based on these features classification of phishing and non phishing websites are done. </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endParaRPr/>
          </a:p>
        </p:txBody>
      </p:sp>
      <p:sp>
        <p:nvSpPr>
          <p:cNvPr id="206" name="Google Shape;206;p1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endParaRPr/>
          </a:p>
        </p:txBody>
      </p:sp>
      <p:sp>
        <p:nvSpPr>
          <p:cNvPr id="207" name="Google Shape;207;p13"/>
          <p:cNvSpPr txBo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p:txBody>
      </p:sp>
      <p:graphicFrame>
        <p:nvGraphicFramePr>
          <p:cNvPr id="208" name="Google Shape;208;p13"/>
          <p:cNvGraphicFramePr/>
          <p:nvPr/>
        </p:nvGraphicFramePr>
        <p:xfrm>
          <a:off x="615820" y="358737"/>
          <a:ext cx="10912375" cy="6499255"/>
        </p:xfrm>
        <a:graphic>
          <a:graphicData uri="http://schemas.openxmlformats.org/drawingml/2006/table">
            <a:tbl>
              <a:tblPr firstRow="1" bandRow="1">
                <a:noFill/>
                <a:tableStyleId>{EEB99C56-D796-4B56-97E4-CD9234847C3E}</a:tableStyleId>
              </a:tblPr>
              <a:tblGrid>
                <a:gridCol w="765100">
                  <a:extLst>
                    <a:ext uri="{9D8B030D-6E8A-4147-A177-3AD203B41FA5}">
                      <a16:colId xmlns:a16="http://schemas.microsoft.com/office/drawing/2014/main" val="20000"/>
                    </a:ext>
                  </a:extLst>
                </a:gridCol>
                <a:gridCol w="877075">
                  <a:extLst>
                    <a:ext uri="{9D8B030D-6E8A-4147-A177-3AD203B41FA5}">
                      <a16:colId xmlns:a16="http://schemas.microsoft.com/office/drawing/2014/main" val="20001"/>
                    </a:ext>
                  </a:extLst>
                </a:gridCol>
                <a:gridCol w="1604875">
                  <a:extLst>
                    <a:ext uri="{9D8B030D-6E8A-4147-A177-3AD203B41FA5}">
                      <a16:colId xmlns:a16="http://schemas.microsoft.com/office/drawing/2014/main" val="20002"/>
                    </a:ext>
                  </a:extLst>
                </a:gridCol>
                <a:gridCol w="1632850">
                  <a:extLst>
                    <a:ext uri="{9D8B030D-6E8A-4147-A177-3AD203B41FA5}">
                      <a16:colId xmlns:a16="http://schemas.microsoft.com/office/drawing/2014/main" val="20003"/>
                    </a:ext>
                  </a:extLst>
                </a:gridCol>
                <a:gridCol w="2543650">
                  <a:extLst>
                    <a:ext uri="{9D8B030D-6E8A-4147-A177-3AD203B41FA5}">
                      <a16:colId xmlns:a16="http://schemas.microsoft.com/office/drawing/2014/main" val="20004"/>
                    </a:ext>
                  </a:extLst>
                </a:gridCol>
                <a:gridCol w="1884125">
                  <a:extLst>
                    <a:ext uri="{9D8B030D-6E8A-4147-A177-3AD203B41FA5}">
                      <a16:colId xmlns:a16="http://schemas.microsoft.com/office/drawing/2014/main" val="20005"/>
                    </a:ext>
                  </a:extLst>
                </a:gridCol>
                <a:gridCol w="1604700">
                  <a:extLst>
                    <a:ext uri="{9D8B030D-6E8A-4147-A177-3AD203B41FA5}">
                      <a16:colId xmlns:a16="http://schemas.microsoft.com/office/drawing/2014/main" val="20006"/>
                    </a:ext>
                  </a:extLst>
                </a:gridCol>
              </a:tblGrid>
              <a:tr h="11957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S.NO</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YEAR</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AUTHOR (S)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PROJECT </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DETAILS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METHODOLOGIES</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MERITS AND DEMERITS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FUTURE SCOPE</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43161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10</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2021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u="none" strike="noStrike" cap="none">
                          <a:latin typeface="Times New Roman"/>
                          <a:ea typeface="Times New Roman"/>
                          <a:cs typeface="Times New Roman"/>
                          <a:sym typeface="Times New Roman"/>
                        </a:rPr>
                        <a:t>Humam Faris, Setiadi Yazid</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TITLE:</a:t>
                      </a:r>
                      <a:r>
                        <a:rPr lang="en-IN" sz="1800" u="none" strike="noStrike" cap="none">
                          <a:latin typeface="Times New Roman"/>
                          <a:ea typeface="Times New Roman"/>
                          <a:cs typeface="Times New Roman"/>
                          <a:sym typeface="Times New Roman"/>
                        </a:rPr>
                        <a:t>Phishing Web Page Detection</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Methods: URL</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and HTML</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Features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Detection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Internet of things(IOT)</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88.21%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:The findings of this requirement study have concluded several influencing factors that will enhance the dataset quality.</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:They gave half the data set to legitimate and half to phishing URLs, if phishing URLs are less then it's better to find accuracy precisely.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These project based applications that can detect phishing more efficiently.</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IN" sz="2000" b="1">
                <a:latin typeface="Times New Roman"/>
                <a:ea typeface="Times New Roman"/>
                <a:cs typeface="Times New Roman"/>
                <a:sym typeface="Times New Roman"/>
              </a:rPr>
              <a:t>                                                 </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                                                    PROBLEM STATEMENT</a:t>
            </a:r>
            <a:endParaRPr sz="2000" b="1">
              <a:latin typeface="Times New Roman"/>
              <a:ea typeface="Times New Roman"/>
              <a:cs typeface="Times New Roman"/>
              <a:sym typeface="Times New Roman"/>
            </a:endParaRPr>
          </a:p>
        </p:txBody>
      </p:sp>
      <p:sp>
        <p:nvSpPr>
          <p:cNvPr id="214" name="Google Shape;214;p1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457200" lvl="0" indent="-228600" algn="just" rtl="0">
              <a:lnSpc>
                <a:spcPct val="150000"/>
              </a:lnSpc>
              <a:spcBef>
                <a:spcPts val="1000"/>
              </a:spcBef>
              <a:spcAft>
                <a:spcPts val="0"/>
              </a:spcAft>
              <a:buSzPts val="1800"/>
              <a:buNone/>
            </a:pPr>
            <a:r>
              <a:rPr lang="en-US" b="0" i="0" dirty="0">
                <a:solidFill>
                  <a:srgbClr val="333333"/>
                </a:solidFill>
                <a:effectLst/>
                <a:latin typeface="Times New Roman" panose="02020603050405020304" pitchFamily="18" charset="0"/>
              </a:rPr>
              <a:t>   There are a number of users who purchase products online and make payments through e banking. There are e-banking websites that ask users to provide sensitive data such as username, password &amp; credit card details, etc., often for malicious reasons. This type of e-banking website is known as a phishing website. Web service is one of the key communications software services for the Internet. Web phishing is one of many security threats to web services on the Internet.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580D-E033-89F5-7728-71B39FB2ED50}"/>
              </a:ext>
            </a:extLst>
          </p:cNvPr>
          <p:cNvSpPr>
            <a:spLocks noGrp="1"/>
          </p:cNvSpPr>
          <p:nvPr>
            <p:ph type="title"/>
          </p:nvPr>
        </p:nvSpPr>
        <p:spPr/>
        <p:txBody>
          <a:bodyPr/>
          <a:lstStyle/>
          <a:p>
            <a:r>
              <a:rPr lang="en-IN" dirty="0"/>
              <a:t>                                  </a:t>
            </a:r>
            <a:br>
              <a:rPr lang="en-IN" dirty="0"/>
            </a:br>
            <a:r>
              <a:rPr lang="en-IN" dirty="0"/>
              <a:t>                                 </a:t>
            </a:r>
            <a:r>
              <a:rPr lang="en-IN" sz="2000" b="1" dirty="0">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a16="http://schemas.microsoft.com/office/drawing/2014/main" id="{8C998954-8B14-3116-F6B8-B4A80ADEE294}"/>
              </a:ext>
            </a:extLst>
          </p:cNvPr>
          <p:cNvSpPr>
            <a:spLocks noGrp="1"/>
          </p:cNvSpPr>
          <p:nvPr>
            <p:ph type="body" idx="1"/>
          </p:nvPr>
        </p:nvSpPr>
        <p:spPr/>
        <p:txBody>
          <a:bodyPr/>
          <a:lstStyle/>
          <a:p>
            <a:pPr lvl="0" algn="just">
              <a:buFont typeface="Wingdings" panose="05000000000000000000" pitchFamily="2" charset="2"/>
              <a:buChar char="v"/>
            </a:pPr>
            <a:r>
              <a:rPr lang="en-US" dirty="0">
                <a:latin typeface="Times New Roman" pitchFamily="18" charset="0"/>
                <a:cs typeface="Times New Roman" pitchFamily="18" charset="0"/>
              </a:rPr>
              <a:t>We extended our previous dataset PILU-60K (Phishing Index Login URL) from 60K to 90K URLs equally distributed among three classes: phishing, the legitimate homepage, and legitimate login. We make this extended dataset, PILU-90K, publicly available for research purposes</a:t>
            </a:r>
          </a:p>
          <a:p>
            <a:pPr lvl="0" algn="just">
              <a:buFont typeface="Wingdings" panose="05000000000000000000" pitchFamily="2" charset="2"/>
              <a:buChar char="v"/>
            </a:pPr>
            <a:r>
              <a:rPr lang="en-US" dirty="0">
                <a:latin typeface="Times New Roman" pitchFamily="18" charset="0"/>
                <a:cs typeface="Times New Roman" pitchFamily="18" charset="0"/>
              </a:rPr>
              <a:t>Using PILU-90K, we implemented and evaluated three pipelines for URL phishing detection: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we encounters. Depending on their input data, these approaches</a:t>
            </a:r>
          </a:p>
          <a:p>
            <a:pPr lvl="0" algn="just">
              <a:buFont typeface="Wingdings" panose="05000000000000000000" pitchFamily="2" charset="2"/>
              <a:buChar char="v"/>
            </a:pPr>
            <a:r>
              <a:rPr lang="en-US" dirty="0">
                <a:latin typeface="Times New Roman" pitchFamily="18" charset="0"/>
                <a:cs typeface="Times New Roman" pitchFamily="18" charset="0"/>
              </a:rPr>
              <a:t>Can be classified into two categories: URL-based and content based.</a:t>
            </a:r>
          </a:p>
          <a:p>
            <a:pPr marL="11430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62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br>
              <a:rPr lang="en-IN" sz="2000" b="1" dirty="0">
                <a:latin typeface="Times New Roman"/>
                <a:ea typeface="Times New Roman"/>
                <a:cs typeface="Times New Roman"/>
                <a:sym typeface="Times New Roman"/>
              </a:rPr>
            </a:br>
            <a:r>
              <a:rPr lang="en-IN" sz="2000" b="1" dirty="0">
                <a:latin typeface="Times New Roman"/>
                <a:ea typeface="Times New Roman"/>
                <a:cs typeface="Times New Roman"/>
                <a:sym typeface="Times New Roman"/>
              </a:rPr>
              <a:t>                                           Hardware Requirements</a:t>
            </a:r>
            <a:endParaRPr sz="2000" dirty="0"/>
          </a:p>
        </p:txBody>
      </p:sp>
      <p:sp>
        <p:nvSpPr>
          <p:cNvPr id="220" name="Google Shape;220;p15"/>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457200" lvl="0" indent="-342900" algn="just" rtl="0">
              <a:lnSpc>
                <a:spcPct val="120000"/>
              </a:lnSpc>
              <a:spcBef>
                <a:spcPts val="1000"/>
              </a:spcBef>
              <a:spcAft>
                <a:spcPts val="0"/>
              </a:spcAft>
              <a:buSzPts val="1800"/>
              <a:buChar char="•"/>
            </a:pPr>
            <a:r>
              <a:rPr lang="en-IN" sz="2000" dirty="0">
                <a:latin typeface="Times New Roman"/>
                <a:ea typeface="Times New Roman"/>
                <a:cs typeface="Times New Roman"/>
                <a:sym typeface="Times New Roman"/>
              </a:rPr>
              <a:t>Hard Disk		:   500GB and Above</a:t>
            </a:r>
            <a:endParaRPr dirty="0"/>
          </a:p>
          <a:p>
            <a:pPr marL="457200" lvl="0" indent="-342900" algn="just" rtl="0">
              <a:lnSpc>
                <a:spcPct val="120000"/>
              </a:lnSpc>
              <a:spcBef>
                <a:spcPts val="1000"/>
              </a:spcBef>
              <a:spcAft>
                <a:spcPts val="0"/>
              </a:spcAft>
              <a:buSzPts val="1800"/>
              <a:buChar char="•"/>
            </a:pPr>
            <a:r>
              <a:rPr lang="en-IN" sz="2000" dirty="0">
                <a:latin typeface="Times New Roman"/>
                <a:ea typeface="Times New Roman"/>
                <a:cs typeface="Times New Roman"/>
                <a:sym typeface="Times New Roman"/>
              </a:rPr>
              <a:t>RAM		:   4GB and Above</a:t>
            </a:r>
            <a:endParaRPr dirty="0"/>
          </a:p>
          <a:p>
            <a:pPr marL="457200" lvl="0" indent="-342900" algn="just" rtl="0">
              <a:lnSpc>
                <a:spcPct val="120000"/>
              </a:lnSpc>
              <a:spcBef>
                <a:spcPts val="1000"/>
              </a:spcBef>
              <a:spcAft>
                <a:spcPts val="0"/>
              </a:spcAft>
              <a:buSzPts val="1800"/>
              <a:buChar char="•"/>
            </a:pPr>
            <a:r>
              <a:rPr lang="en-IN" sz="2000" dirty="0">
                <a:latin typeface="Times New Roman"/>
                <a:ea typeface="Times New Roman"/>
                <a:cs typeface="Times New Roman"/>
                <a:sym typeface="Times New Roman"/>
              </a:rPr>
              <a:t>Processor		:   I3 and Above</a:t>
            </a:r>
            <a:endParaRPr dirty="0"/>
          </a:p>
          <a:p>
            <a:pPr marL="457200" lvl="0" indent="-342900" algn="just" rtl="0">
              <a:lnSpc>
                <a:spcPct val="120000"/>
              </a:lnSpc>
              <a:spcBef>
                <a:spcPts val="1000"/>
              </a:spcBef>
              <a:spcAft>
                <a:spcPts val="0"/>
              </a:spcAft>
              <a:buSzPts val="1800"/>
              <a:buChar char="•"/>
            </a:pPr>
            <a:r>
              <a:rPr lang="en-IN" sz="2000" dirty="0">
                <a:latin typeface="Times New Roman"/>
                <a:ea typeface="Times New Roman"/>
                <a:cs typeface="Times New Roman"/>
                <a:sym typeface="Times New Roman"/>
              </a:rPr>
              <a:t>Webcam - 1</a:t>
            </a:r>
            <a:endParaRPr dirty="0"/>
          </a:p>
          <a:p>
            <a:pPr marL="114300" lvl="0" indent="0" algn="l" rtl="0">
              <a:lnSpc>
                <a:spcPct val="120000"/>
              </a:lnSpc>
              <a:spcBef>
                <a:spcPts val="1000"/>
              </a:spcBef>
              <a:spcAft>
                <a:spcPts val="0"/>
              </a:spcAft>
              <a:buSzPts val="18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IN" sz="2000" b="1" dirty="0">
                <a:latin typeface="Times New Roman"/>
                <a:ea typeface="Times New Roman"/>
                <a:cs typeface="Times New Roman"/>
                <a:sym typeface="Times New Roman"/>
              </a:rPr>
              <a:t> </a:t>
            </a:r>
            <a:br>
              <a:rPr lang="en-IN" sz="2000" b="1" dirty="0">
                <a:latin typeface="Times New Roman"/>
                <a:ea typeface="Times New Roman"/>
                <a:cs typeface="Times New Roman"/>
                <a:sym typeface="Times New Roman"/>
              </a:rPr>
            </a:br>
            <a:r>
              <a:rPr lang="en-IN" sz="2000" b="1" dirty="0">
                <a:latin typeface="Times New Roman"/>
                <a:ea typeface="Times New Roman"/>
                <a:cs typeface="Times New Roman"/>
                <a:sym typeface="Times New Roman"/>
              </a:rPr>
              <a:t>                                            Software Requirements</a:t>
            </a:r>
            <a:endParaRPr sz="2000" dirty="0"/>
          </a:p>
        </p:txBody>
      </p:sp>
      <p:sp>
        <p:nvSpPr>
          <p:cNvPr id="226" name="Google Shape;226;p16"/>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457200" lvl="0" indent="-342900" algn="just" rtl="0">
              <a:lnSpc>
                <a:spcPct val="120000"/>
              </a:lnSpc>
              <a:spcBef>
                <a:spcPts val="1000"/>
              </a:spcBef>
              <a:spcAft>
                <a:spcPts val="0"/>
              </a:spcAft>
              <a:buSzPts val="1800"/>
              <a:buChar char="•"/>
            </a:pPr>
            <a:r>
              <a:rPr lang="en-IN" sz="2000">
                <a:latin typeface="Times New Roman"/>
                <a:ea typeface="Times New Roman"/>
                <a:cs typeface="Times New Roman"/>
                <a:sym typeface="Times New Roman"/>
              </a:rPr>
              <a:t>Operating System	:    Windows 10 (64 bit)</a:t>
            </a:r>
            <a:endParaRPr/>
          </a:p>
          <a:p>
            <a:pPr marL="457200" lvl="0" indent="-342900" algn="just" rtl="0">
              <a:lnSpc>
                <a:spcPct val="120000"/>
              </a:lnSpc>
              <a:spcBef>
                <a:spcPts val="1000"/>
              </a:spcBef>
              <a:spcAft>
                <a:spcPts val="0"/>
              </a:spcAft>
              <a:buSzPts val="1800"/>
              <a:buChar char="•"/>
            </a:pPr>
            <a:r>
              <a:rPr lang="en-IN" sz="2000">
                <a:latin typeface="Times New Roman"/>
                <a:ea typeface="Times New Roman"/>
                <a:cs typeface="Times New Roman"/>
                <a:sym typeface="Times New Roman"/>
              </a:rPr>
              <a:t>Software		:     Python </a:t>
            </a:r>
            <a:endParaRPr/>
          </a:p>
          <a:p>
            <a:pPr marL="457200" lvl="0" indent="-342900" algn="just" rtl="0">
              <a:lnSpc>
                <a:spcPct val="120000"/>
              </a:lnSpc>
              <a:spcBef>
                <a:spcPts val="1000"/>
              </a:spcBef>
              <a:spcAft>
                <a:spcPts val="0"/>
              </a:spcAft>
              <a:buSzPts val="1800"/>
              <a:buChar char="•"/>
            </a:pPr>
            <a:r>
              <a:rPr lang="en-IN" sz="2000">
                <a:latin typeface="Times New Roman"/>
                <a:ea typeface="Times New Roman"/>
                <a:cs typeface="Times New Roman"/>
                <a:sym typeface="Times New Roman"/>
              </a:rPr>
              <a:t>Tools 		:     Anaconda</a:t>
            </a:r>
            <a:endParaRPr/>
          </a:p>
          <a:p>
            <a:pPr marL="457200" lvl="0" indent="-228600" algn="l" rtl="0">
              <a:lnSpc>
                <a:spcPct val="120000"/>
              </a:lnSpc>
              <a:spcBef>
                <a:spcPts val="1000"/>
              </a:spcBef>
              <a:spcAft>
                <a:spcPts val="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7"/>
          <p:cNvSpPr txBox="1">
            <a:spLocks noGrp="1"/>
          </p:cNvSpPr>
          <p:nvPr>
            <p:ph type="title"/>
          </p:nvPr>
        </p:nvSpPr>
        <p:spPr>
          <a:xfrm>
            <a:off x="1294361" y="279901"/>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Font typeface="Times New Roman"/>
              <a:buNone/>
            </a:pPr>
            <a:br>
              <a:rPr lang="en-IN" sz="2000" dirty="0">
                <a:latin typeface="Times New Roman"/>
                <a:ea typeface="Times New Roman"/>
                <a:cs typeface="Times New Roman"/>
                <a:sym typeface="Times New Roman"/>
              </a:rPr>
            </a:br>
            <a:r>
              <a:rPr lang="en-IN" sz="2000" b="1" dirty="0">
                <a:latin typeface="Times New Roman"/>
                <a:ea typeface="Times New Roman"/>
                <a:cs typeface="Times New Roman"/>
                <a:sym typeface="Times New Roman"/>
              </a:rPr>
              <a:t>                                                         Architecture</a:t>
            </a:r>
            <a:endParaRPr dirty="0"/>
          </a:p>
        </p:txBody>
      </p:sp>
      <p:pic>
        <p:nvPicPr>
          <p:cNvPr id="232" name="Google Shape;232;p17"/>
          <p:cNvPicPr preferRelativeResize="0">
            <a:picLocks noGrp="1"/>
          </p:cNvPicPr>
          <p:nvPr>
            <p:ph type="body" idx="1"/>
          </p:nvPr>
        </p:nvPicPr>
        <p:blipFill rotWithShape="1">
          <a:blip r:embed="rId3">
            <a:alphaModFix/>
          </a:blip>
          <a:srcRect/>
          <a:stretch/>
        </p:blipFill>
        <p:spPr>
          <a:xfrm>
            <a:off x="1137144" y="1427585"/>
            <a:ext cx="9917707" cy="45979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1294361" y="342420"/>
            <a:ext cx="9603275" cy="104923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800"/>
              <a:buNone/>
            </a:pPr>
            <a:r>
              <a:rPr lang="en-IN" sz="2000" b="1" dirty="0">
                <a:latin typeface="Times New Roman"/>
                <a:ea typeface="Times New Roman"/>
                <a:cs typeface="Times New Roman"/>
                <a:sym typeface="Times New Roman"/>
              </a:rPr>
              <a:t>System Design</a:t>
            </a:r>
            <a:endParaRPr lang="en-IN" sz="2000" dirty="0">
              <a:latin typeface="Times New Roman"/>
              <a:ea typeface="Times New Roman"/>
              <a:cs typeface="Times New Roman"/>
              <a:sym typeface="Times New Roman"/>
            </a:endParaRPr>
          </a:p>
        </p:txBody>
      </p:sp>
      <p:sp>
        <p:nvSpPr>
          <p:cNvPr id="238" name="Google Shape;238;p27"/>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114300" lvl="0" indent="0" algn="l" rtl="0">
              <a:lnSpc>
                <a:spcPct val="120000"/>
              </a:lnSpc>
              <a:spcBef>
                <a:spcPts val="1000"/>
              </a:spcBef>
              <a:spcAft>
                <a:spcPts val="0"/>
              </a:spcAft>
              <a:buSzPts val="1800"/>
              <a:buNone/>
            </a:pPr>
            <a:endParaRPr/>
          </a:p>
        </p:txBody>
      </p:sp>
      <p:pic>
        <p:nvPicPr>
          <p:cNvPr id="239" name="Google Shape;239;p27"/>
          <p:cNvPicPr preferRelativeResize="0"/>
          <p:nvPr/>
        </p:nvPicPr>
        <p:blipFill rotWithShape="1">
          <a:blip r:embed="rId3">
            <a:alphaModFix/>
          </a:blip>
          <a:srcRect/>
          <a:stretch/>
        </p:blipFill>
        <p:spPr>
          <a:xfrm>
            <a:off x="1451576" y="867025"/>
            <a:ext cx="9603275" cy="582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33333"/>
              </a:buClr>
              <a:buSzPts val="2000"/>
              <a:buFont typeface="Times New Roman"/>
              <a:buNone/>
            </a:pPr>
            <a:r>
              <a:rPr lang="en-IN" sz="2000" b="1" dirty="0">
                <a:solidFill>
                  <a:srgbClr val="333333"/>
                </a:solidFill>
                <a:latin typeface="Times New Roman"/>
                <a:ea typeface="Times New Roman"/>
                <a:cs typeface="Times New Roman"/>
                <a:sym typeface="Times New Roman"/>
              </a:rPr>
              <a:t>                                                  </a:t>
            </a:r>
            <a:br>
              <a:rPr lang="en-IN" sz="2000" b="1" dirty="0">
                <a:solidFill>
                  <a:srgbClr val="333333"/>
                </a:solidFill>
                <a:latin typeface="Times New Roman"/>
                <a:ea typeface="Times New Roman"/>
                <a:cs typeface="Times New Roman"/>
                <a:sym typeface="Times New Roman"/>
              </a:rPr>
            </a:br>
            <a:r>
              <a:rPr lang="en-IN" sz="2000" b="1" dirty="0">
                <a:solidFill>
                  <a:srgbClr val="333333"/>
                </a:solidFill>
                <a:latin typeface="Times New Roman"/>
                <a:ea typeface="Times New Roman"/>
                <a:cs typeface="Times New Roman"/>
                <a:sym typeface="Times New Roman"/>
              </a:rPr>
              <a:t>                                                          Introduction</a:t>
            </a:r>
            <a:endParaRPr sz="2000" b="1" dirty="0">
              <a:latin typeface="Times New Roman"/>
              <a:ea typeface="Times New Roman"/>
              <a:cs typeface="Times New Roman"/>
              <a:sym typeface="Times New Roman"/>
            </a:endParaRPr>
          </a:p>
        </p:txBody>
      </p:sp>
      <p:sp>
        <p:nvSpPr>
          <p:cNvPr id="107" name="Google Shape;107;p2"/>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342900" lvl="0" indent="-342900" algn="just" rtl="0">
              <a:lnSpc>
                <a:spcPct val="120000"/>
              </a:lnSpc>
              <a:spcBef>
                <a:spcPts val="0"/>
              </a:spcBef>
              <a:spcAft>
                <a:spcPts val="0"/>
              </a:spcAft>
              <a:buSzPts val="2000"/>
              <a:buFont typeface="Noto Sans Symbols"/>
              <a:buChar char="❖"/>
            </a:pPr>
            <a:r>
              <a:rPr lang="en-IN" sz="2000" dirty="0">
                <a:solidFill>
                  <a:srgbClr val="333333"/>
                </a:solidFill>
                <a:latin typeface="Times New Roman"/>
                <a:ea typeface="Times New Roman"/>
                <a:cs typeface="Times New Roman"/>
                <a:sym typeface="Times New Roman"/>
              </a:rPr>
              <a:t>Machine Learning is a way of manipulating and extraction of implicit , previously unknown/known and potential useful information about data.</a:t>
            </a:r>
            <a:endParaRPr dirty="0"/>
          </a:p>
          <a:p>
            <a:pPr marL="342900" lvl="0" indent="-342900" algn="just" rtl="0">
              <a:lnSpc>
                <a:spcPct val="120000"/>
              </a:lnSpc>
              <a:spcBef>
                <a:spcPts val="1000"/>
              </a:spcBef>
              <a:spcAft>
                <a:spcPts val="0"/>
              </a:spcAft>
              <a:buSzPts val="2000"/>
              <a:buFont typeface="Noto Sans Symbols"/>
              <a:buChar char="❖"/>
            </a:pPr>
            <a:r>
              <a:rPr lang="en-IN" sz="2000" dirty="0">
                <a:solidFill>
                  <a:srgbClr val="333333"/>
                </a:solidFill>
                <a:latin typeface="Times New Roman"/>
                <a:ea typeface="Times New Roman"/>
                <a:cs typeface="Times New Roman"/>
                <a:sym typeface="Times New Roman"/>
              </a:rPr>
              <a:t>Phishing becomes a main area of concern for security researchers because it is not difficult to create the fake website which looks so close to legitimate website.</a:t>
            </a:r>
            <a:endParaRPr dirty="0"/>
          </a:p>
          <a:p>
            <a:pPr marL="342900" lvl="0" indent="-342900" algn="just" rtl="0">
              <a:lnSpc>
                <a:spcPct val="120000"/>
              </a:lnSpc>
              <a:spcBef>
                <a:spcPts val="1000"/>
              </a:spcBef>
              <a:spcAft>
                <a:spcPts val="0"/>
              </a:spcAft>
              <a:buSzPts val="2000"/>
              <a:buFont typeface="Noto Sans Symbols"/>
              <a:buChar char="❖"/>
            </a:pPr>
            <a:r>
              <a:rPr lang="en-IN" sz="2000" dirty="0">
                <a:solidFill>
                  <a:srgbClr val="333333"/>
                </a:solidFill>
                <a:latin typeface="Times New Roman"/>
                <a:ea typeface="Times New Roman"/>
                <a:cs typeface="Times New Roman"/>
                <a:sym typeface="Times New Roman"/>
              </a:rPr>
              <a:t>Since phishing attack exploits the weaknesses found in users, it is very difficult to mitigate them but it is very important to enhance phishing detection techniques. </a:t>
            </a:r>
            <a:endParaRPr dirty="0"/>
          </a:p>
          <a:p>
            <a:pPr marL="342900" lvl="0" indent="-342900" algn="just" rtl="0">
              <a:lnSpc>
                <a:spcPct val="120000"/>
              </a:lnSpc>
              <a:spcBef>
                <a:spcPts val="1000"/>
              </a:spcBef>
              <a:spcAft>
                <a:spcPts val="0"/>
              </a:spcAft>
              <a:buSzPts val="2000"/>
              <a:buFont typeface="Noto Sans Symbols"/>
              <a:buChar char="❖"/>
            </a:pPr>
            <a:r>
              <a:rPr lang="en-IN" sz="2000" dirty="0">
                <a:solidFill>
                  <a:srgbClr val="333333"/>
                </a:solidFill>
                <a:latin typeface="Times New Roman"/>
                <a:ea typeface="Times New Roman"/>
                <a:cs typeface="Times New Roman"/>
                <a:sym typeface="Times New Roman"/>
              </a:rPr>
              <a:t>Our project detects how safe the URL is using common characteristics of unsafe websites.</a:t>
            </a:r>
            <a:endParaRPr dirty="0"/>
          </a:p>
          <a:p>
            <a:pPr marL="0" lvl="0" indent="0" algn="l" rtl="0">
              <a:lnSpc>
                <a:spcPct val="120000"/>
              </a:lnSpc>
              <a:spcBef>
                <a:spcPts val="1000"/>
              </a:spcBef>
              <a:spcAft>
                <a:spcPts val="0"/>
              </a:spcAft>
              <a:buSzPts val="2000"/>
              <a:buNone/>
            </a:pPr>
            <a:endParaRPr sz="2000" dirty="0">
              <a:solidFill>
                <a:srgbClr val="333333"/>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1582208" y="207360"/>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IN" sz="2000" b="1" dirty="0">
                <a:latin typeface="Times New Roman"/>
                <a:ea typeface="Times New Roman"/>
                <a:cs typeface="Times New Roman"/>
                <a:sym typeface="Times New Roman"/>
              </a:rPr>
              <a:t>                                                  </a:t>
            </a:r>
            <a:br>
              <a:rPr lang="en-IN" sz="2000" b="1" dirty="0">
                <a:latin typeface="Times New Roman"/>
                <a:ea typeface="Times New Roman"/>
                <a:cs typeface="Times New Roman"/>
                <a:sym typeface="Times New Roman"/>
              </a:rPr>
            </a:br>
            <a:r>
              <a:rPr lang="en-IN" sz="2000" b="1" dirty="0">
                <a:latin typeface="Times New Roman"/>
                <a:ea typeface="Times New Roman"/>
                <a:cs typeface="Times New Roman"/>
                <a:sym typeface="Times New Roman"/>
              </a:rPr>
              <a:t>                                                         Data Flow Diagram</a:t>
            </a:r>
            <a:endParaRPr sz="2000" dirty="0">
              <a:latin typeface="Times New Roman"/>
              <a:ea typeface="Times New Roman"/>
              <a:cs typeface="Times New Roman"/>
              <a:sym typeface="Times New Roman"/>
            </a:endParaRPr>
          </a:p>
        </p:txBody>
      </p:sp>
      <p:sp>
        <p:nvSpPr>
          <p:cNvPr id="245" name="Google Shape;245;p26"/>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114300" lvl="0" indent="0" algn="l" rtl="0">
              <a:lnSpc>
                <a:spcPct val="120000"/>
              </a:lnSpc>
              <a:spcBef>
                <a:spcPts val="1000"/>
              </a:spcBef>
              <a:spcAft>
                <a:spcPts val="0"/>
              </a:spcAft>
              <a:buSzPts val="1800"/>
              <a:buNone/>
            </a:pPr>
            <a:endParaRPr dirty="0"/>
          </a:p>
        </p:txBody>
      </p:sp>
      <p:pic>
        <p:nvPicPr>
          <p:cNvPr id="3" name="Picture 2">
            <a:extLst>
              <a:ext uri="{FF2B5EF4-FFF2-40B4-BE49-F238E27FC236}">
                <a16:creationId xmlns:a16="http://schemas.microsoft.com/office/drawing/2014/main" id="{1CE8AD8F-DE26-58FA-8EB3-C3A0E721B03C}"/>
              </a:ext>
            </a:extLst>
          </p:cNvPr>
          <p:cNvPicPr>
            <a:picLocks noChangeAspect="1"/>
          </p:cNvPicPr>
          <p:nvPr/>
        </p:nvPicPr>
        <p:blipFill>
          <a:blip r:embed="rId3"/>
          <a:stretch>
            <a:fillRect/>
          </a:stretch>
        </p:blipFill>
        <p:spPr>
          <a:xfrm>
            <a:off x="2842758" y="1476102"/>
            <a:ext cx="6506483" cy="39057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a:spLocks noGrp="1"/>
          </p:cNvSpPr>
          <p:nvPr>
            <p:ph type="title"/>
          </p:nvPr>
        </p:nvSpPr>
        <p:spPr>
          <a:xfrm>
            <a:off x="1451578" y="325846"/>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IN" sz="2000" dirty="0"/>
              <a:t>                                             </a:t>
            </a:r>
            <a:br>
              <a:rPr lang="en-IN" sz="2000" dirty="0"/>
            </a:br>
            <a:r>
              <a:rPr lang="en-IN" sz="2000" dirty="0"/>
              <a:t>                                                     </a:t>
            </a:r>
            <a:r>
              <a:rPr lang="en-IN" sz="2000" b="1" dirty="0">
                <a:latin typeface="Times New Roman"/>
                <a:cs typeface="Times New Roman"/>
                <a:sym typeface="Times New Roman"/>
              </a:rPr>
              <a:t>Data Flow Diagram</a:t>
            </a:r>
            <a:endParaRPr dirty="0"/>
          </a:p>
        </p:txBody>
      </p:sp>
      <p:sp>
        <p:nvSpPr>
          <p:cNvPr id="252" name="Google Shape;252;p25"/>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114300" lvl="0" indent="0" algn="l" rtl="0">
              <a:lnSpc>
                <a:spcPct val="120000"/>
              </a:lnSpc>
              <a:spcBef>
                <a:spcPts val="1000"/>
              </a:spcBef>
              <a:spcAft>
                <a:spcPts val="0"/>
              </a:spcAft>
              <a:buSzPts val="1800"/>
              <a:buNone/>
            </a:pPr>
            <a:endParaRPr/>
          </a:p>
        </p:txBody>
      </p:sp>
      <p:pic>
        <p:nvPicPr>
          <p:cNvPr id="3" name="Picture 2">
            <a:extLst>
              <a:ext uri="{FF2B5EF4-FFF2-40B4-BE49-F238E27FC236}">
                <a16:creationId xmlns:a16="http://schemas.microsoft.com/office/drawing/2014/main" id="{33C39630-366F-FC7F-89D0-5FD8793DAB61}"/>
              </a:ext>
            </a:extLst>
          </p:cNvPr>
          <p:cNvPicPr>
            <a:picLocks noChangeAspect="1"/>
          </p:cNvPicPr>
          <p:nvPr/>
        </p:nvPicPr>
        <p:blipFill>
          <a:blip r:embed="rId3"/>
          <a:stretch>
            <a:fillRect/>
          </a:stretch>
        </p:blipFill>
        <p:spPr>
          <a:xfrm>
            <a:off x="1937757" y="1690445"/>
            <a:ext cx="8316486" cy="34771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Font typeface="Times New Roman"/>
              <a:buNone/>
            </a:pPr>
            <a:br>
              <a:rPr lang="en-IN" sz="2000" b="1" dirty="0">
                <a:latin typeface="Times New Roman"/>
                <a:ea typeface="Times New Roman"/>
                <a:cs typeface="Times New Roman"/>
                <a:sym typeface="Times New Roman"/>
              </a:rPr>
            </a:br>
            <a:r>
              <a:rPr lang="en-IN" sz="2000" b="1" dirty="0">
                <a:latin typeface="Times New Roman"/>
                <a:ea typeface="Times New Roman"/>
                <a:cs typeface="Times New Roman"/>
                <a:sym typeface="Times New Roman"/>
              </a:rPr>
              <a:t>                                                      Module Description</a:t>
            </a:r>
            <a:endParaRPr dirty="0"/>
          </a:p>
        </p:txBody>
      </p:sp>
      <p:sp>
        <p:nvSpPr>
          <p:cNvPr id="266" name="Google Shape;266;p22"/>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457200" lvl="0" indent="-342900" algn="l" rtl="0">
              <a:lnSpc>
                <a:spcPct val="120000"/>
              </a:lnSpc>
              <a:spcBef>
                <a:spcPts val="0"/>
              </a:spcBef>
              <a:spcAft>
                <a:spcPts val="0"/>
              </a:spcAft>
              <a:buSzPts val="1800"/>
              <a:buFont typeface="Noto Sans Symbols"/>
              <a:buChar char="❖"/>
            </a:pPr>
            <a:r>
              <a:rPr lang="en-IN" b="0" i="0" u="none" strike="noStrike">
                <a:solidFill>
                  <a:srgbClr val="4E3B30"/>
                </a:solidFill>
                <a:latin typeface="Times New Roman"/>
                <a:ea typeface="Times New Roman"/>
                <a:cs typeface="Times New Roman"/>
                <a:sym typeface="Times New Roman"/>
              </a:rPr>
              <a:t>Dataset Collection</a:t>
            </a:r>
            <a:endParaRPr b="0" i="0" u="none" strike="noStrike">
              <a:solidFill>
                <a:srgbClr val="F0A22E"/>
              </a:solidFill>
              <a:latin typeface="Noto Sans Symbols"/>
              <a:ea typeface="Noto Sans Symbols"/>
              <a:cs typeface="Noto Sans Symbols"/>
              <a:sym typeface="Noto Sans Symbols"/>
            </a:endParaRPr>
          </a:p>
          <a:p>
            <a:pPr marL="457200" lvl="0" indent="-342900" algn="l" rtl="0">
              <a:lnSpc>
                <a:spcPct val="120000"/>
              </a:lnSpc>
              <a:spcBef>
                <a:spcPts val="560"/>
              </a:spcBef>
              <a:spcAft>
                <a:spcPts val="0"/>
              </a:spcAft>
              <a:buSzPts val="1800"/>
              <a:buFont typeface="Noto Sans Symbols"/>
              <a:buChar char="❖"/>
            </a:pPr>
            <a:r>
              <a:rPr lang="en-IN" b="0" i="0" u="none" strike="noStrike">
                <a:solidFill>
                  <a:srgbClr val="4E3B30"/>
                </a:solidFill>
                <a:latin typeface="Times New Roman"/>
                <a:ea typeface="Times New Roman"/>
                <a:cs typeface="Times New Roman"/>
                <a:sym typeface="Times New Roman"/>
              </a:rPr>
              <a:t>Algorithm Implementation</a:t>
            </a:r>
            <a:endParaRPr b="0" i="0" u="none" strike="noStrike">
              <a:solidFill>
                <a:srgbClr val="F0A22E"/>
              </a:solidFill>
              <a:latin typeface="Noto Sans Symbols"/>
              <a:ea typeface="Noto Sans Symbols"/>
              <a:cs typeface="Noto Sans Symbols"/>
              <a:sym typeface="Noto Sans Symbols"/>
            </a:endParaRPr>
          </a:p>
          <a:p>
            <a:pPr marL="457200" lvl="0" indent="-342900" algn="l" rtl="0">
              <a:lnSpc>
                <a:spcPct val="120000"/>
              </a:lnSpc>
              <a:spcBef>
                <a:spcPts val="560"/>
              </a:spcBef>
              <a:spcAft>
                <a:spcPts val="0"/>
              </a:spcAft>
              <a:buSzPts val="1800"/>
              <a:buFont typeface="Noto Sans Symbols"/>
              <a:buChar char="❖"/>
            </a:pPr>
            <a:r>
              <a:rPr lang="en-IN" b="0" i="0" u="none" strike="noStrike">
                <a:solidFill>
                  <a:srgbClr val="4E3B30"/>
                </a:solidFill>
                <a:latin typeface="Times New Roman"/>
                <a:ea typeface="Times New Roman"/>
                <a:cs typeface="Times New Roman"/>
                <a:sym typeface="Times New Roman"/>
              </a:rPr>
              <a:t>Detection</a:t>
            </a:r>
            <a:endParaRPr b="0" i="0" u="none" strike="noStrike">
              <a:solidFill>
                <a:srgbClr val="F0A22E"/>
              </a:solidFill>
              <a:latin typeface="Noto Sans Symbols"/>
              <a:ea typeface="Noto Sans Symbols"/>
              <a:cs typeface="Noto Sans Symbols"/>
              <a:sym typeface="Noto Sans Symbols"/>
            </a:endParaRPr>
          </a:p>
          <a:p>
            <a:pPr marL="0" lvl="0" indent="0" algn="l" rtl="0">
              <a:lnSpc>
                <a:spcPct val="120000"/>
              </a:lnSpc>
              <a:spcBef>
                <a:spcPts val="1000"/>
              </a:spcBef>
              <a:spcAft>
                <a:spcPts val="0"/>
              </a:spcAft>
              <a:buSzPts val="20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2107edb45db_0_105"/>
          <p:cNvSpPr txBox="1">
            <a:spLocks noGrp="1"/>
          </p:cNvSpPr>
          <p:nvPr>
            <p:ph type="title" idx="4294967295"/>
          </p:nvPr>
        </p:nvSpPr>
        <p:spPr>
          <a:xfrm>
            <a:off x="1451575" y="804523"/>
            <a:ext cx="9603300" cy="646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                                                        </a:t>
            </a:r>
            <a:r>
              <a:rPr lang="en-IN" sz="2000" b="1" dirty="0">
                <a:latin typeface="Times New Roman" panose="02020603050405020304" pitchFamily="18" charset="0"/>
                <a:ea typeface="Tahoma" panose="020B0604030504040204" pitchFamily="34" charset="0"/>
                <a:cs typeface="Times New Roman" panose="02020603050405020304" pitchFamily="18" charset="0"/>
              </a:rPr>
              <a:t>Dataset Collection</a:t>
            </a:r>
          </a:p>
        </p:txBody>
      </p:sp>
      <p:cxnSp>
        <p:nvCxnSpPr>
          <p:cNvPr id="272" name="Google Shape;272;g2107edb45db_0_105"/>
          <p:cNvCxnSpPr/>
          <p:nvPr/>
        </p:nvCxnSpPr>
        <p:spPr>
          <a:xfrm rot="10800000" flipH="1">
            <a:off x="1271275" y="1451323"/>
            <a:ext cx="9837300" cy="14700"/>
          </a:xfrm>
          <a:prstGeom prst="straightConnector1">
            <a:avLst/>
          </a:prstGeom>
          <a:noFill/>
          <a:ln w="9525" cap="flat" cmpd="sng">
            <a:solidFill>
              <a:srgbClr val="CC0000"/>
            </a:solidFill>
            <a:prstDash val="solid"/>
            <a:round/>
            <a:headEnd type="none" w="med" len="med"/>
            <a:tailEnd type="none" w="med" len="med"/>
          </a:ln>
        </p:spPr>
      </p:cxnSp>
      <p:sp>
        <p:nvSpPr>
          <p:cNvPr id="273" name="Google Shape;273;g2107edb45db_0_105"/>
          <p:cNvSpPr txBox="1"/>
          <p:nvPr/>
        </p:nvSpPr>
        <p:spPr>
          <a:xfrm>
            <a:off x="1271275" y="1613475"/>
            <a:ext cx="9247200" cy="387282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en-IN" sz="2000" dirty="0">
                <a:solidFill>
                  <a:srgbClr val="555555"/>
                </a:solidFill>
                <a:latin typeface="Times New Roman" panose="02020603050405020304" pitchFamily="18" charset="0"/>
                <a:cs typeface="Times New Roman" panose="02020603050405020304" pitchFamily="18" charset="0"/>
              </a:rPr>
              <a:t>A machine learning dataset is a collection of data that is used to train the model. A dataset acts as an example to teach the machine learning algorithm how to make predictions. The common types of data include:</a:t>
            </a:r>
            <a:endParaRPr sz="2000" dirty="0">
              <a:solidFill>
                <a:srgbClr val="555555"/>
              </a:solidFill>
              <a:latin typeface="Times New Roman" panose="02020603050405020304" pitchFamily="18" charset="0"/>
              <a:cs typeface="Times New Roman" panose="02020603050405020304" pitchFamily="18" charset="0"/>
            </a:endParaRPr>
          </a:p>
          <a:p>
            <a:pPr marL="457200" lvl="0" indent="-339725" algn="l" rtl="0">
              <a:lnSpc>
                <a:spcPct val="115000"/>
              </a:lnSpc>
              <a:spcBef>
                <a:spcPts val="2200"/>
              </a:spcBef>
              <a:spcAft>
                <a:spcPts val="0"/>
              </a:spcAft>
              <a:buClr>
                <a:srgbClr val="555555"/>
              </a:buClr>
              <a:buSzPts val="1750"/>
              <a:buChar char="●"/>
            </a:pPr>
            <a:r>
              <a:rPr lang="en-IN" sz="2000" dirty="0">
                <a:solidFill>
                  <a:srgbClr val="555555"/>
                </a:solidFill>
                <a:latin typeface="Times New Roman" panose="02020603050405020304" pitchFamily="18" charset="0"/>
                <a:cs typeface="Times New Roman" panose="02020603050405020304" pitchFamily="18" charset="0"/>
              </a:rPr>
              <a:t>Text data</a:t>
            </a:r>
            <a:endParaRPr sz="2000" dirty="0">
              <a:solidFill>
                <a:srgbClr val="555555"/>
              </a:solidFill>
              <a:latin typeface="Times New Roman" panose="02020603050405020304" pitchFamily="18" charset="0"/>
              <a:cs typeface="Times New Roman" panose="02020603050405020304" pitchFamily="18" charset="0"/>
            </a:endParaRPr>
          </a:p>
          <a:p>
            <a:pPr marL="457200" lvl="0" indent="-339725" algn="l" rtl="0">
              <a:lnSpc>
                <a:spcPct val="115000"/>
              </a:lnSpc>
              <a:spcBef>
                <a:spcPts val="0"/>
              </a:spcBef>
              <a:spcAft>
                <a:spcPts val="0"/>
              </a:spcAft>
              <a:buClr>
                <a:srgbClr val="555555"/>
              </a:buClr>
              <a:buSzPts val="1750"/>
              <a:buChar char="●"/>
            </a:pPr>
            <a:r>
              <a:rPr lang="en-IN" sz="2000" dirty="0">
                <a:solidFill>
                  <a:srgbClr val="555555"/>
                </a:solidFill>
                <a:latin typeface="Times New Roman" panose="02020603050405020304" pitchFamily="18" charset="0"/>
                <a:cs typeface="Times New Roman" panose="02020603050405020304" pitchFamily="18" charset="0"/>
              </a:rPr>
              <a:t>Image data</a:t>
            </a:r>
            <a:endParaRPr sz="2000" dirty="0">
              <a:solidFill>
                <a:srgbClr val="555555"/>
              </a:solidFill>
              <a:latin typeface="Times New Roman" panose="02020603050405020304" pitchFamily="18" charset="0"/>
              <a:cs typeface="Times New Roman" panose="02020603050405020304" pitchFamily="18" charset="0"/>
            </a:endParaRPr>
          </a:p>
          <a:p>
            <a:pPr marL="457200" lvl="0" indent="-339725" algn="l" rtl="0">
              <a:lnSpc>
                <a:spcPct val="115000"/>
              </a:lnSpc>
              <a:spcBef>
                <a:spcPts val="0"/>
              </a:spcBef>
              <a:spcAft>
                <a:spcPts val="0"/>
              </a:spcAft>
              <a:buClr>
                <a:srgbClr val="555555"/>
              </a:buClr>
              <a:buSzPts val="1750"/>
              <a:buChar char="●"/>
            </a:pPr>
            <a:r>
              <a:rPr lang="en-IN" sz="2000" dirty="0">
                <a:solidFill>
                  <a:srgbClr val="555555"/>
                </a:solidFill>
                <a:latin typeface="Times New Roman" panose="02020603050405020304" pitchFamily="18" charset="0"/>
                <a:cs typeface="Times New Roman" panose="02020603050405020304" pitchFamily="18" charset="0"/>
              </a:rPr>
              <a:t>Audio data</a:t>
            </a:r>
            <a:endParaRPr sz="2000" dirty="0">
              <a:solidFill>
                <a:srgbClr val="555555"/>
              </a:solidFill>
              <a:latin typeface="Times New Roman" panose="02020603050405020304" pitchFamily="18" charset="0"/>
              <a:cs typeface="Times New Roman" panose="02020603050405020304" pitchFamily="18" charset="0"/>
            </a:endParaRPr>
          </a:p>
          <a:p>
            <a:pPr marL="457200" lvl="0" indent="-339725" algn="l" rtl="0">
              <a:lnSpc>
                <a:spcPct val="115000"/>
              </a:lnSpc>
              <a:spcBef>
                <a:spcPts val="0"/>
              </a:spcBef>
              <a:spcAft>
                <a:spcPts val="0"/>
              </a:spcAft>
              <a:buClr>
                <a:srgbClr val="555555"/>
              </a:buClr>
              <a:buSzPts val="1750"/>
              <a:buChar char="●"/>
            </a:pPr>
            <a:r>
              <a:rPr lang="en-IN" sz="2000" dirty="0">
                <a:solidFill>
                  <a:srgbClr val="555555"/>
                </a:solidFill>
                <a:latin typeface="Times New Roman" panose="02020603050405020304" pitchFamily="18" charset="0"/>
                <a:cs typeface="Times New Roman" panose="02020603050405020304" pitchFamily="18" charset="0"/>
              </a:rPr>
              <a:t>Video data</a:t>
            </a:r>
            <a:endParaRPr sz="2000" dirty="0">
              <a:solidFill>
                <a:srgbClr val="555555"/>
              </a:solidFill>
              <a:latin typeface="Times New Roman" panose="02020603050405020304" pitchFamily="18" charset="0"/>
              <a:cs typeface="Times New Roman" panose="02020603050405020304" pitchFamily="18" charset="0"/>
            </a:endParaRPr>
          </a:p>
          <a:p>
            <a:pPr marL="457200" lvl="0" indent="-339725" algn="l" rtl="0">
              <a:lnSpc>
                <a:spcPct val="115000"/>
              </a:lnSpc>
              <a:spcBef>
                <a:spcPts val="0"/>
              </a:spcBef>
              <a:spcAft>
                <a:spcPts val="0"/>
              </a:spcAft>
              <a:buClr>
                <a:srgbClr val="555555"/>
              </a:buClr>
              <a:buSzPts val="1750"/>
              <a:buChar char="●"/>
            </a:pPr>
            <a:r>
              <a:rPr lang="en-IN" sz="2000" dirty="0">
                <a:solidFill>
                  <a:srgbClr val="555555"/>
                </a:solidFill>
                <a:latin typeface="Times New Roman" panose="02020603050405020304" pitchFamily="18" charset="0"/>
                <a:cs typeface="Times New Roman" panose="02020603050405020304" pitchFamily="18" charset="0"/>
              </a:rPr>
              <a:t>Numeric data</a:t>
            </a:r>
            <a:endParaRPr sz="2000" dirty="0">
              <a:solidFill>
                <a:srgbClr val="555555"/>
              </a:solidFill>
              <a:latin typeface="Times New Roman" panose="02020603050405020304" pitchFamily="18" charset="0"/>
              <a:cs typeface="Times New Roman" panose="02020603050405020304" pitchFamily="18" charset="0"/>
            </a:endParaRPr>
          </a:p>
          <a:p>
            <a:pPr marL="0" lvl="0" indent="0" algn="l" rtl="0">
              <a:spcBef>
                <a:spcPts val="1400"/>
              </a:spcBef>
              <a:spcAft>
                <a:spcPts val="0"/>
              </a:spcAft>
              <a:buNone/>
            </a:pPr>
            <a:endParaRPr dirty="0">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2107edb45db_0_110"/>
          <p:cNvSpPr txBox="1">
            <a:spLocks noGrp="1"/>
          </p:cNvSpPr>
          <p:nvPr>
            <p:ph type="title" idx="4294967295"/>
          </p:nvPr>
        </p:nvSpPr>
        <p:spPr>
          <a:xfrm>
            <a:off x="1451579" y="804519"/>
            <a:ext cx="9603300" cy="104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Algorithm Implementation</a:t>
            </a:r>
          </a:p>
        </p:txBody>
      </p:sp>
      <p:cxnSp>
        <p:nvCxnSpPr>
          <p:cNvPr id="279" name="Google Shape;279;g2107edb45db_0_110"/>
          <p:cNvCxnSpPr/>
          <p:nvPr/>
        </p:nvCxnSpPr>
        <p:spPr>
          <a:xfrm>
            <a:off x="1271300" y="1569225"/>
            <a:ext cx="10383000" cy="600"/>
          </a:xfrm>
          <a:prstGeom prst="bentConnector3">
            <a:avLst>
              <a:gd name="adj1" fmla="val 50000"/>
            </a:avLst>
          </a:prstGeom>
          <a:noFill/>
          <a:ln w="9525" cap="flat" cmpd="sng">
            <a:solidFill>
              <a:srgbClr val="CC0000"/>
            </a:solidFill>
            <a:prstDash val="solid"/>
            <a:round/>
            <a:headEnd type="none" w="med" len="med"/>
            <a:tailEnd type="none" w="med" len="med"/>
          </a:ln>
        </p:spPr>
      </p:cxnSp>
      <p:sp>
        <p:nvSpPr>
          <p:cNvPr id="280" name="Google Shape;280;g2107edb45db_0_110"/>
          <p:cNvSpPr txBox="1"/>
          <p:nvPr/>
        </p:nvSpPr>
        <p:spPr>
          <a:xfrm>
            <a:off x="1317150" y="3941720"/>
            <a:ext cx="8495100" cy="7078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dirty="0">
                <a:latin typeface="Times New Roman" panose="02020603050405020304" pitchFamily="18" charset="0"/>
                <a:ea typeface="Gill Sans"/>
                <a:cs typeface="Times New Roman" panose="02020603050405020304" pitchFamily="18" charset="0"/>
                <a:sym typeface="Gill Sans"/>
              </a:rPr>
              <a:t>K-NEAREST NEIGHBOR</a:t>
            </a: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dirty="0">
              <a:latin typeface="Gill Sans"/>
              <a:ea typeface="Gill Sans"/>
              <a:cs typeface="Gill Sans"/>
              <a:sym typeface="Gill Sans"/>
            </a:endParaRPr>
          </a:p>
        </p:txBody>
      </p:sp>
      <p:sp>
        <p:nvSpPr>
          <p:cNvPr id="281" name="Google Shape;281;g2107edb45db_0_110"/>
          <p:cNvSpPr txBox="1"/>
          <p:nvPr/>
        </p:nvSpPr>
        <p:spPr>
          <a:xfrm>
            <a:off x="1433550" y="2675350"/>
            <a:ext cx="84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282" name="Google Shape;282;g2107edb45db_0_110"/>
          <p:cNvSpPr txBox="1"/>
          <p:nvPr/>
        </p:nvSpPr>
        <p:spPr>
          <a:xfrm>
            <a:off x="1317150" y="4784125"/>
            <a:ext cx="86763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dirty="0">
                <a:solidFill>
                  <a:srgbClr val="202124"/>
                </a:solidFill>
                <a:highlight>
                  <a:srgbClr val="DFDBD5"/>
                </a:highlight>
                <a:latin typeface="Times New Roman" panose="02020603050405020304" pitchFamily="18" charset="0"/>
                <a:cs typeface="Times New Roman" panose="02020603050405020304" pitchFamily="18" charset="0"/>
              </a:rPr>
              <a:t>The K nearest </a:t>
            </a:r>
            <a:r>
              <a:rPr lang="en-IN" sz="2000" dirty="0" err="1">
                <a:solidFill>
                  <a:srgbClr val="202124"/>
                </a:solidFill>
                <a:highlight>
                  <a:srgbClr val="DFDBD5"/>
                </a:highlight>
                <a:latin typeface="Times New Roman" panose="02020603050405020304" pitchFamily="18" charset="0"/>
                <a:cs typeface="Times New Roman" panose="02020603050405020304" pitchFamily="18" charset="0"/>
              </a:rPr>
              <a:t>neighbor</a:t>
            </a:r>
            <a:r>
              <a:rPr lang="en-IN" sz="2000" dirty="0">
                <a:solidFill>
                  <a:srgbClr val="202124"/>
                </a:solidFill>
                <a:highlight>
                  <a:srgbClr val="DFDBD5"/>
                </a:highlight>
                <a:latin typeface="Times New Roman" panose="02020603050405020304" pitchFamily="18" charset="0"/>
                <a:cs typeface="Times New Roman" panose="02020603050405020304" pitchFamily="18" charset="0"/>
              </a:rPr>
              <a:t> algorithm, also known as KNN or K-NN, is a non-parametric, supervised learning classifier, which uses proximity to make classifications or predictions about the grouping of an individual data point.</a:t>
            </a:r>
            <a:endParaRPr sz="2000" dirty="0">
              <a:highlight>
                <a:srgbClr val="DFDBD5"/>
              </a:highlight>
              <a:latin typeface="Times New Roman" panose="02020603050405020304" pitchFamily="18" charset="0"/>
              <a:ea typeface="Gill Sans"/>
              <a:cs typeface="Times New Roman" panose="02020603050405020304" pitchFamily="18" charset="0"/>
              <a:sym typeface="Gill Sans"/>
            </a:endParaRPr>
          </a:p>
        </p:txBody>
      </p:sp>
      <p:sp>
        <p:nvSpPr>
          <p:cNvPr id="283" name="Google Shape;283;g2107edb45db_0_110"/>
          <p:cNvSpPr txBox="1"/>
          <p:nvPr/>
        </p:nvSpPr>
        <p:spPr>
          <a:xfrm>
            <a:off x="1317150" y="2155863"/>
            <a:ext cx="87279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dirty="0">
                <a:latin typeface="Times New Roman" panose="02020603050405020304" pitchFamily="18" charset="0"/>
                <a:ea typeface="Gill Sans"/>
                <a:cs typeface="Times New Roman" panose="02020603050405020304" pitchFamily="18" charset="0"/>
                <a:sym typeface="Gill Sans"/>
              </a:rPr>
              <a:t>LOGISTIC REGRESSION</a:t>
            </a: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2000" dirty="0">
                <a:solidFill>
                  <a:srgbClr val="202124"/>
                </a:solidFill>
                <a:highlight>
                  <a:srgbClr val="DFDBD5"/>
                </a:highlight>
                <a:latin typeface="Times New Roman" panose="02020603050405020304" pitchFamily="18" charset="0"/>
                <a:cs typeface="Times New Roman" panose="02020603050405020304" pitchFamily="18" charset="0"/>
              </a:rPr>
              <a:t>Logistic regression is an example of supervised learning. It is used to calculate or predict the probability of a binary (yes/no) event occurring. </a:t>
            </a:r>
            <a:endParaRPr sz="2000" dirty="0">
              <a:highlight>
                <a:srgbClr val="DFDBD5"/>
              </a:highlight>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2107edb45db_0_115"/>
          <p:cNvSpPr txBox="1"/>
          <p:nvPr/>
        </p:nvSpPr>
        <p:spPr>
          <a:xfrm>
            <a:off x="1507250" y="964500"/>
            <a:ext cx="84951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dirty="0">
                <a:latin typeface="Times New Roman" panose="02020603050405020304" pitchFamily="18" charset="0"/>
                <a:ea typeface="Gill Sans"/>
                <a:cs typeface="Times New Roman" panose="02020603050405020304" pitchFamily="18" charset="0"/>
                <a:sym typeface="Gill Sans"/>
              </a:rPr>
              <a:t>SUPPORT VECTOR CLASSIFIER</a:t>
            </a: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2000" dirty="0">
                <a:solidFill>
                  <a:srgbClr val="202124"/>
                </a:solidFill>
                <a:highlight>
                  <a:srgbClr val="DFDBD5"/>
                </a:highlight>
                <a:latin typeface="Times New Roman" panose="02020603050405020304" pitchFamily="18" charset="0"/>
                <a:cs typeface="Times New Roman" panose="02020603050405020304" pitchFamily="18" charset="0"/>
              </a:rPr>
              <a:t> Support vector classifier a supervised machine learning model that uses classification algorithms for two-group classification problems.</a:t>
            </a:r>
            <a:endParaRPr sz="2000" dirty="0">
              <a:highlight>
                <a:srgbClr val="DFDBD5"/>
              </a:highlight>
              <a:latin typeface="Times New Roman" panose="02020603050405020304" pitchFamily="18" charset="0"/>
              <a:ea typeface="Gill Sans"/>
              <a:cs typeface="Times New Roman" panose="02020603050405020304" pitchFamily="18" charset="0"/>
              <a:sym typeface="Gill Sans"/>
            </a:endParaRPr>
          </a:p>
        </p:txBody>
      </p:sp>
      <p:sp>
        <p:nvSpPr>
          <p:cNvPr id="289" name="Google Shape;289;g2107edb45db_0_115"/>
          <p:cNvSpPr txBox="1"/>
          <p:nvPr/>
        </p:nvSpPr>
        <p:spPr>
          <a:xfrm>
            <a:off x="1507250" y="3103050"/>
            <a:ext cx="85983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dirty="0">
                <a:latin typeface="Times New Roman" panose="02020603050405020304" pitchFamily="18" charset="0"/>
                <a:ea typeface="Gill Sans"/>
                <a:cs typeface="Times New Roman" panose="02020603050405020304" pitchFamily="18" charset="0"/>
                <a:sym typeface="Gill Sans"/>
              </a:rPr>
              <a:t>NAIVE BAYES</a:t>
            </a: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2000" dirty="0">
                <a:solidFill>
                  <a:srgbClr val="202124"/>
                </a:solidFill>
                <a:highlight>
                  <a:srgbClr val="DFDBD5"/>
                </a:highlight>
                <a:latin typeface="Times New Roman" panose="02020603050405020304" pitchFamily="18" charset="0"/>
                <a:cs typeface="Times New Roman" panose="02020603050405020304" pitchFamily="18" charset="0"/>
              </a:rPr>
              <a:t>Naive bayes is a supervised machine learning algorithm, which is used for classification tasks, like text classification.</a:t>
            </a:r>
            <a:endParaRPr sz="2000" dirty="0">
              <a:highlight>
                <a:srgbClr val="DFDBD5"/>
              </a:highlight>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107edb45db_0_120"/>
          <p:cNvSpPr txBox="1"/>
          <p:nvPr/>
        </p:nvSpPr>
        <p:spPr>
          <a:xfrm>
            <a:off x="1197575" y="979300"/>
            <a:ext cx="8495100"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dirty="0">
                <a:latin typeface="Times New Roman" panose="02020603050405020304" pitchFamily="18" charset="0"/>
                <a:ea typeface="Gill Sans"/>
                <a:cs typeface="Times New Roman" panose="02020603050405020304" pitchFamily="18" charset="0"/>
                <a:sym typeface="Gill Sans"/>
              </a:rPr>
              <a:t>RANDOM FOREST</a:t>
            </a: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2000" dirty="0">
                <a:solidFill>
                  <a:srgbClr val="202124"/>
                </a:solidFill>
                <a:highlight>
                  <a:srgbClr val="DFDBD5"/>
                </a:highlight>
                <a:latin typeface="Times New Roman" panose="02020603050405020304" pitchFamily="18" charset="0"/>
                <a:cs typeface="Times New Roman" panose="02020603050405020304" pitchFamily="18" charset="0"/>
              </a:rPr>
              <a:t>Step 1: Select random samples from a given data or training set. </a:t>
            </a:r>
            <a:endParaRPr sz="2000" dirty="0">
              <a:solidFill>
                <a:srgbClr val="202124"/>
              </a:solidFill>
              <a:highlight>
                <a:srgbClr val="DFDBD5"/>
              </a:highligh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2000" dirty="0">
                <a:solidFill>
                  <a:srgbClr val="202124"/>
                </a:solidFill>
                <a:highlight>
                  <a:srgbClr val="DFDBD5"/>
                </a:highlight>
                <a:latin typeface="Times New Roman" panose="02020603050405020304" pitchFamily="18" charset="0"/>
                <a:cs typeface="Times New Roman" panose="02020603050405020304" pitchFamily="18" charset="0"/>
              </a:rPr>
              <a:t>Step 2: This algorithm will construct a decision tree for every training data. </a:t>
            </a:r>
            <a:endParaRPr sz="2000" dirty="0">
              <a:solidFill>
                <a:srgbClr val="202124"/>
              </a:solidFill>
              <a:highlight>
                <a:srgbClr val="DFDBD5"/>
              </a:highligh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2000" dirty="0">
                <a:solidFill>
                  <a:srgbClr val="202124"/>
                </a:solidFill>
                <a:highlight>
                  <a:srgbClr val="DFDBD5"/>
                </a:highlight>
                <a:latin typeface="Times New Roman" panose="02020603050405020304" pitchFamily="18" charset="0"/>
                <a:cs typeface="Times New Roman" panose="02020603050405020304" pitchFamily="18" charset="0"/>
              </a:rPr>
              <a:t>Step 3: Voting will take place by averaging the decision tree. </a:t>
            </a:r>
            <a:endParaRPr sz="2000" dirty="0">
              <a:solidFill>
                <a:srgbClr val="202124"/>
              </a:solidFill>
              <a:highlight>
                <a:srgbClr val="DFDBD5"/>
              </a:highligh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2000" dirty="0">
                <a:solidFill>
                  <a:srgbClr val="202124"/>
                </a:solidFill>
                <a:highlight>
                  <a:srgbClr val="DFDBD5"/>
                </a:highlight>
                <a:latin typeface="Times New Roman" panose="02020603050405020304" pitchFamily="18" charset="0"/>
                <a:cs typeface="Times New Roman" panose="02020603050405020304" pitchFamily="18" charset="0"/>
              </a:rPr>
              <a:t>Step 4: Finally, select the most voted prediction result as the final prediction result.</a:t>
            </a:r>
            <a:endParaRPr sz="2000" dirty="0">
              <a:highlight>
                <a:srgbClr val="DFDBD5"/>
              </a:highlight>
              <a:latin typeface="Times New Roman" panose="02020603050405020304" pitchFamily="18" charset="0"/>
              <a:ea typeface="Gill Sans"/>
              <a:cs typeface="Times New Roman" panose="02020603050405020304" pitchFamily="18" charset="0"/>
              <a:sym typeface="Gill Sans"/>
            </a:endParaRPr>
          </a:p>
        </p:txBody>
      </p:sp>
      <p:sp>
        <p:nvSpPr>
          <p:cNvPr id="295" name="Google Shape;295;g2107edb45db_0_120"/>
          <p:cNvSpPr txBox="1"/>
          <p:nvPr/>
        </p:nvSpPr>
        <p:spPr>
          <a:xfrm>
            <a:off x="1271300" y="3560250"/>
            <a:ext cx="87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296" name="Google Shape;296;g2107edb45db_0_120"/>
          <p:cNvSpPr txBox="1"/>
          <p:nvPr/>
        </p:nvSpPr>
        <p:spPr>
          <a:xfrm>
            <a:off x="1197575" y="3383275"/>
            <a:ext cx="8568900" cy="264684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dirty="0">
                <a:latin typeface="Times New Roman" panose="02020603050405020304" pitchFamily="18" charset="0"/>
                <a:ea typeface="Gill Sans"/>
                <a:cs typeface="Times New Roman" panose="02020603050405020304" pitchFamily="18" charset="0"/>
                <a:sym typeface="Gill Sans"/>
              </a:rPr>
              <a:t>ADABOOST ALGORITHM</a:t>
            </a: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2000" dirty="0">
                <a:solidFill>
                  <a:srgbClr val="202124"/>
                </a:solidFill>
                <a:highlight>
                  <a:srgbClr val="DFDBD5"/>
                </a:highlight>
                <a:latin typeface="Times New Roman" panose="02020603050405020304" pitchFamily="18" charset="0"/>
                <a:cs typeface="Times New Roman" panose="02020603050405020304" pitchFamily="18" charset="0"/>
              </a:rPr>
              <a:t>AdaBoost algorithm, short for Adaptive Boosting, is a boosting technique, used as an ensemble method in machine learning. It is called Adaptive Boosting as the weights are re-assigned to each instance, with higher weights assigned to incorrectly classified instances.</a:t>
            </a:r>
            <a:endParaRPr sz="2000" dirty="0">
              <a:highlight>
                <a:srgbClr val="DFDBD5"/>
              </a:highlight>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200" dirty="0">
              <a:highlight>
                <a:srgbClr val="DFDBD5"/>
              </a:highlight>
              <a:latin typeface="Gill Sans"/>
              <a:ea typeface="Gill Sans"/>
              <a:cs typeface="Gill Sans"/>
              <a:sym typeface="Gill Sans"/>
            </a:endParaRPr>
          </a:p>
          <a:p>
            <a:pPr marL="0" lvl="0" indent="0" algn="l" rtl="0">
              <a:spcBef>
                <a:spcPts val="0"/>
              </a:spcBef>
              <a:spcAft>
                <a:spcPts val="0"/>
              </a:spcAft>
              <a:buNone/>
            </a:pPr>
            <a:endParaRPr sz="1800" dirty="0">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2107edb45db_0_125"/>
          <p:cNvSpPr txBox="1"/>
          <p:nvPr/>
        </p:nvSpPr>
        <p:spPr>
          <a:xfrm>
            <a:off x="1433550" y="1171025"/>
            <a:ext cx="88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302" name="Google Shape;302;g2107edb45db_0_125"/>
          <p:cNvSpPr txBox="1"/>
          <p:nvPr/>
        </p:nvSpPr>
        <p:spPr>
          <a:xfrm>
            <a:off x="1241825" y="979275"/>
            <a:ext cx="8495100" cy="17235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dirty="0">
                <a:latin typeface="Times New Roman" panose="02020603050405020304" pitchFamily="18" charset="0"/>
                <a:ea typeface="Gill Sans"/>
                <a:cs typeface="Times New Roman" panose="02020603050405020304" pitchFamily="18" charset="0"/>
                <a:sym typeface="Gill Sans"/>
              </a:rPr>
              <a:t>LIGHT GBM</a:t>
            </a: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2000" dirty="0">
                <a:solidFill>
                  <a:srgbClr val="202124"/>
                </a:solidFill>
                <a:highlight>
                  <a:srgbClr val="DFDBD5"/>
                </a:highlight>
                <a:latin typeface="Times New Roman" panose="02020603050405020304" pitchFamily="18" charset="0"/>
                <a:cs typeface="Times New Roman" panose="02020603050405020304" pitchFamily="18" charset="0"/>
              </a:rPr>
              <a:t>Light GBM is a fast, distributed, high-performance gradient boosting framework based on decision tree algorithm, used for ranking, classification and many other machine learning tasks.</a:t>
            </a:r>
            <a:endParaRPr sz="2000" dirty="0">
              <a:highlight>
                <a:srgbClr val="DFDBD5"/>
              </a:highlight>
              <a:latin typeface="Times New Roman" panose="02020603050405020304" pitchFamily="18" charset="0"/>
              <a:ea typeface="Gill Sans"/>
              <a:cs typeface="Times New Roman" panose="02020603050405020304" pitchFamily="18" charset="0"/>
              <a:sym typeface="Gill Sans"/>
            </a:endParaRPr>
          </a:p>
        </p:txBody>
      </p:sp>
      <p:sp>
        <p:nvSpPr>
          <p:cNvPr id="303" name="Google Shape;303;g2107edb45db_0_125"/>
          <p:cNvSpPr txBox="1"/>
          <p:nvPr/>
        </p:nvSpPr>
        <p:spPr>
          <a:xfrm>
            <a:off x="1241825" y="3103050"/>
            <a:ext cx="8598300" cy="17235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dirty="0">
                <a:latin typeface="Times New Roman" panose="02020603050405020304" pitchFamily="18" charset="0"/>
                <a:ea typeface="Gill Sans"/>
                <a:cs typeface="Times New Roman" panose="02020603050405020304" pitchFamily="18" charset="0"/>
                <a:sym typeface="Gill Sans"/>
              </a:rPr>
              <a:t>GRADIENT BOOST</a:t>
            </a: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endParaRPr sz="2000" dirty="0">
              <a:latin typeface="Times New Roman" panose="02020603050405020304" pitchFamily="18" charset="0"/>
              <a:ea typeface="Gill Sans"/>
              <a:cs typeface="Times New Roman" panose="02020603050405020304" pitchFamily="18" charset="0"/>
              <a:sym typeface="Gill Sans"/>
            </a:endParaRPr>
          </a:p>
          <a:p>
            <a:pPr marL="0" lvl="0" indent="0" algn="l" rtl="0">
              <a:spcBef>
                <a:spcPts val="0"/>
              </a:spcBef>
              <a:spcAft>
                <a:spcPts val="0"/>
              </a:spcAft>
              <a:buNone/>
            </a:pPr>
            <a:r>
              <a:rPr lang="en-IN" sz="2000" dirty="0">
                <a:solidFill>
                  <a:srgbClr val="202124"/>
                </a:solidFill>
                <a:highlight>
                  <a:srgbClr val="DFDBD5"/>
                </a:highlight>
                <a:latin typeface="Times New Roman" panose="02020603050405020304" pitchFamily="18" charset="0"/>
                <a:cs typeface="Times New Roman" panose="02020603050405020304" pitchFamily="18" charset="0"/>
              </a:rPr>
              <a:t>we use gradient boosting to solve classification and regression problems. It is a sequential ensemble learning technique where the performance of the model improves over iterations. This method creates the model in a stage-wise fashion.</a:t>
            </a:r>
            <a:endParaRPr sz="2000" dirty="0">
              <a:highlight>
                <a:srgbClr val="DFDBD5"/>
              </a:highlight>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2107edb45db_0_130"/>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Performance Evaluation</a:t>
            </a:r>
            <a:endParaRPr sz="2000" b="1" dirty="0">
              <a:latin typeface="Times New Roman" panose="02020603050405020304" pitchFamily="18" charset="0"/>
              <a:cs typeface="Times New Roman" panose="02020603050405020304" pitchFamily="18" charset="0"/>
            </a:endParaRPr>
          </a:p>
        </p:txBody>
      </p:sp>
      <p:sp>
        <p:nvSpPr>
          <p:cNvPr id="309" name="Google Shape;309;g2107edb45db_0_130"/>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pic>
        <p:nvPicPr>
          <p:cNvPr id="3" name="Picture 2">
            <a:extLst>
              <a:ext uri="{FF2B5EF4-FFF2-40B4-BE49-F238E27FC236}">
                <a16:creationId xmlns:a16="http://schemas.microsoft.com/office/drawing/2014/main" id="{F0A1FE20-48E0-3F10-466F-1EFBFFEAC832}"/>
              </a:ext>
            </a:extLst>
          </p:cNvPr>
          <p:cNvPicPr>
            <a:picLocks noChangeAspect="1"/>
          </p:cNvPicPr>
          <p:nvPr/>
        </p:nvPicPr>
        <p:blipFill>
          <a:blip r:embed="rId3"/>
          <a:stretch>
            <a:fillRect/>
          </a:stretch>
        </p:blipFill>
        <p:spPr>
          <a:xfrm>
            <a:off x="2677680" y="1474237"/>
            <a:ext cx="6587618" cy="553542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614F-24F8-9A58-47DF-A034163B7838}"/>
              </a:ext>
            </a:extLst>
          </p:cNvPr>
          <p:cNvSpPr>
            <a:spLocks noGrp="1"/>
          </p:cNvSpPr>
          <p:nvPr>
            <p:ph type="title"/>
          </p:nvPr>
        </p:nvSpPr>
        <p:spPr/>
        <p:txBody>
          <a:bodyPr/>
          <a:lstStyle/>
          <a:p>
            <a:r>
              <a:rPr lang="en-IN" dirty="0"/>
              <a:t> </a:t>
            </a:r>
            <a:br>
              <a:rPr lang="en-IN" dirty="0"/>
            </a:br>
            <a:r>
              <a:rPr lang="en-IN" dirty="0"/>
              <a:t>                                </a:t>
            </a:r>
            <a:r>
              <a:rPr lang="en-IN" sz="2000" b="1" dirty="0">
                <a:latin typeface="Times New Roman" panose="02020603050405020304" pitchFamily="18" charset="0"/>
                <a:cs typeface="Times New Roman" panose="02020603050405020304" pitchFamily="18" charset="0"/>
              </a:rPr>
              <a:t>Performance Evaluation</a:t>
            </a:r>
            <a:endParaRPr lang="en-IN" sz="2000" dirty="0"/>
          </a:p>
        </p:txBody>
      </p:sp>
      <p:sp>
        <p:nvSpPr>
          <p:cNvPr id="3" name="Text Placeholder 2">
            <a:extLst>
              <a:ext uri="{FF2B5EF4-FFF2-40B4-BE49-F238E27FC236}">
                <a16:creationId xmlns:a16="http://schemas.microsoft.com/office/drawing/2014/main" id="{B7A846B9-70F2-287F-AC11-BB2850482979}"/>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EB5F63F-0C71-A645-5F62-E6DDF0916447}"/>
              </a:ext>
            </a:extLst>
          </p:cNvPr>
          <p:cNvPicPr>
            <a:picLocks noChangeAspect="1"/>
          </p:cNvPicPr>
          <p:nvPr/>
        </p:nvPicPr>
        <p:blipFill>
          <a:blip r:embed="rId2"/>
          <a:stretch>
            <a:fillRect/>
          </a:stretch>
        </p:blipFill>
        <p:spPr>
          <a:xfrm>
            <a:off x="1642188" y="1853754"/>
            <a:ext cx="8682654" cy="4883993"/>
          </a:xfrm>
          <a:prstGeom prst="rect">
            <a:avLst/>
          </a:prstGeom>
        </p:spPr>
      </p:pic>
    </p:spTree>
    <p:extLst>
      <p:ext uri="{BB962C8B-B14F-4D97-AF65-F5344CB8AC3E}">
        <p14:creationId xmlns:p14="http://schemas.microsoft.com/office/powerpoint/2010/main" val="159488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Font typeface="Times New Roman"/>
              <a:buNone/>
            </a:pPr>
            <a:r>
              <a:rPr lang="en-IN" sz="2000" dirty="0">
                <a:latin typeface="Times New Roman"/>
                <a:ea typeface="Times New Roman"/>
                <a:cs typeface="Times New Roman"/>
                <a:sym typeface="Times New Roman"/>
              </a:rPr>
              <a:t> </a:t>
            </a:r>
            <a:br>
              <a:rPr lang="en-IN" sz="2000" dirty="0">
                <a:latin typeface="Times New Roman"/>
                <a:ea typeface="Times New Roman"/>
                <a:cs typeface="Times New Roman"/>
                <a:sym typeface="Times New Roman"/>
              </a:rPr>
            </a:br>
            <a:r>
              <a:rPr lang="en-IN" sz="2000" dirty="0">
                <a:latin typeface="Times New Roman"/>
                <a:ea typeface="Times New Roman"/>
                <a:cs typeface="Times New Roman"/>
                <a:sym typeface="Times New Roman"/>
              </a:rPr>
              <a:t>                                                      </a:t>
            </a:r>
            <a:r>
              <a:rPr lang="en-IN" sz="2000" b="1" dirty="0">
                <a:latin typeface="Times New Roman"/>
                <a:ea typeface="Times New Roman"/>
                <a:cs typeface="Times New Roman"/>
                <a:sym typeface="Times New Roman"/>
              </a:rPr>
              <a:t>Objective of the Project</a:t>
            </a:r>
            <a:endParaRPr dirty="0"/>
          </a:p>
        </p:txBody>
      </p:sp>
      <p:sp>
        <p:nvSpPr>
          <p:cNvPr id="113" name="Google Shape;113;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SzPts val="2000"/>
              <a:buNone/>
            </a:pPr>
            <a:r>
              <a:rPr lang="en-IN">
                <a:latin typeface="Times New Roman"/>
                <a:ea typeface="Times New Roman"/>
                <a:cs typeface="Times New Roman"/>
                <a:sym typeface="Times New Roman"/>
              </a:rPr>
              <a:t>Phishing attack is a simplest way to obtain sensitive information from innocent users. Aim of the phishers is to acquire critical information like username, password and bank account details. Cyber security persons are now looking for trustworthy and steady detection techniques for phishing websites detection. This paper deals with machine learning technology for detection of phishing URLs by extracting and analyzing various features of legitimate and phishing URLs. Logistic Regression,Random Forest and Support vector machine algorithm,…..etc are used to detect phishing websites. Aim of the paper is to detect phishing URLs as well as narrow down to best machine learning algorithm by comparing accuracy rate, false positive and false negative rate of each algorithm.</a:t>
            </a:r>
            <a:endParaRPr/>
          </a:p>
          <a:p>
            <a:pPr marL="0" lvl="0" indent="0" algn="l" rtl="0">
              <a:lnSpc>
                <a:spcPct val="120000"/>
              </a:lnSpc>
              <a:spcBef>
                <a:spcPts val="1000"/>
              </a:spcBef>
              <a:spcAft>
                <a:spcPts val="0"/>
              </a:spcAft>
              <a:buSzPts val="2000"/>
              <a:buNone/>
            </a:pP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2105d54b794_0_0"/>
          <p:cNvSpPr txBox="1">
            <a:spLocks noGrp="1"/>
          </p:cNvSpPr>
          <p:nvPr>
            <p:ph type="title" idx="4294967295"/>
          </p:nvPr>
        </p:nvSpPr>
        <p:spPr>
          <a:xfrm>
            <a:off x="3881775" y="94400"/>
            <a:ext cx="7173000" cy="545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sz="2000" b="1" dirty="0">
                <a:latin typeface="Times New Roman" panose="02020603050405020304" pitchFamily="18" charset="0"/>
                <a:cs typeface="Times New Roman" panose="02020603050405020304" pitchFamily="18" charset="0"/>
              </a:rPr>
              <a:t>Screen Shots</a:t>
            </a:r>
          </a:p>
        </p:txBody>
      </p:sp>
      <p:pic>
        <p:nvPicPr>
          <p:cNvPr id="326" name="Google Shape;326;g2105d54b794_0_0"/>
          <p:cNvPicPr preferRelativeResize="0"/>
          <p:nvPr/>
        </p:nvPicPr>
        <p:blipFill>
          <a:blip r:embed="rId3">
            <a:alphaModFix/>
          </a:blip>
          <a:stretch>
            <a:fillRect/>
          </a:stretch>
        </p:blipFill>
        <p:spPr>
          <a:xfrm>
            <a:off x="152400" y="792500"/>
            <a:ext cx="5425450" cy="2930000"/>
          </a:xfrm>
          <a:prstGeom prst="rect">
            <a:avLst/>
          </a:prstGeom>
          <a:noFill/>
          <a:ln>
            <a:noFill/>
          </a:ln>
        </p:spPr>
      </p:pic>
      <p:pic>
        <p:nvPicPr>
          <p:cNvPr id="327" name="Google Shape;327;g2105d54b794_0_0"/>
          <p:cNvPicPr preferRelativeResize="0"/>
          <p:nvPr/>
        </p:nvPicPr>
        <p:blipFill>
          <a:blip r:embed="rId4">
            <a:alphaModFix/>
          </a:blip>
          <a:stretch>
            <a:fillRect/>
          </a:stretch>
        </p:blipFill>
        <p:spPr>
          <a:xfrm>
            <a:off x="5872800" y="792500"/>
            <a:ext cx="6166800" cy="2930000"/>
          </a:xfrm>
          <a:prstGeom prst="rect">
            <a:avLst/>
          </a:prstGeom>
          <a:noFill/>
          <a:ln>
            <a:noFill/>
          </a:ln>
        </p:spPr>
      </p:pic>
      <p:pic>
        <p:nvPicPr>
          <p:cNvPr id="328" name="Google Shape;328;g2105d54b794_0_0"/>
          <p:cNvPicPr preferRelativeResize="0"/>
          <p:nvPr/>
        </p:nvPicPr>
        <p:blipFill>
          <a:blip r:embed="rId5">
            <a:alphaModFix/>
          </a:blip>
          <a:stretch>
            <a:fillRect/>
          </a:stretch>
        </p:blipFill>
        <p:spPr>
          <a:xfrm>
            <a:off x="2628150" y="3874900"/>
            <a:ext cx="5722373" cy="29299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800"/>
              <a:buNone/>
            </a:pPr>
            <a:r>
              <a:rPr lang="en-IN" sz="2000" b="1">
                <a:latin typeface="Times New Roman"/>
                <a:ea typeface="Times New Roman"/>
                <a:cs typeface="Times New Roman"/>
                <a:sym typeface="Times New Roman"/>
              </a:rPr>
              <a:t>CONCLUSION</a:t>
            </a:r>
            <a:endParaRPr/>
          </a:p>
        </p:txBody>
      </p:sp>
      <p:sp>
        <p:nvSpPr>
          <p:cNvPr id="334" name="Google Shape;334;p29"/>
          <p:cNvSpPr txBox="1">
            <a:spLocks noGrp="1"/>
          </p:cNvSpPr>
          <p:nvPr>
            <p:ph type="body" idx="1"/>
          </p:nvPr>
        </p:nvSpPr>
        <p:spPr>
          <a:xfrm>
            <a:off x="1451579" y="2005572"/>
            <a:ext cx="9603275" cy="3450613"/>
          </a:xfrm>
          <a:prstGeom prst="rect">
            <a:avLst/>
          </a:prstGeom>
          <a:noFill/>
          <a:ln>
            <a:noFill/>
          </a:ln>
        </p:spPr>
        <p:txBody>
          <a:bodyPr spcFirstLastPara="1" wrap="square" lIns="91425" tIns="45700" rIns="91425" bIns="45700" anchor="t" anchorCtr="0">
            <a:normAutofit/>
          </a:bodyPr>
          <a:lstStyle/>
          <a:p>
            <a:pPr marL="457200" lvl="0" indent="0" algn="just" rtl="0">
              <a:lnSpc>
                <a:spcPct val="150000"/>
              </a:lnSpc>
              <a:spcBef>
                <a:spcPts val="1000"/>
              </a:spcBef>
              <a:spcAft>
                <a:spcPts val="0"/>
              </a:spcAft>
              <a:buSzPts val="1800"/>
              <a:buNone/>
            </a:pPr>
            <a:r>
              <a:rPr lang="en-IN">
                <a:latin typeface="Times New Roman"/>
                <a:ea typeface="Times New Roman"/>
                <a:cs typeface="Times New Roman"/>
                <a:sym typeface="Times New Roman"/>
              </a:rPr>
              <a:t>Finally, we demonstrated that machine learning models using handcrafted URL features with increased performance, For this reason, machine learning methods should be trained with recent URLs to prevent substantial ageing from the date of its release.</a:t>
            </a:r>
            <a:endParaRPr>
              <a:latin typeface="Times New Roman"/>
              <a:ea typeface="Times New Roman"/>
              <a:cs typeface="Times New Roman"/>
              <a:sym typeface="Times New Roman"/>
            </a:endParaRPr>
          </a:p>
          <a:p>
            <a:pPr marL="114300" lvl="0" indent="0" algn="l" rtl="0">
              <a:lnSpc>
                <a:spcPct val="120000"/>
              </a:lnSpc>
              <a:spcBef>
                <a:spcPts val="2000"/>
              </a:spcBef>
              <a:spcAft>
                <a:spcPts val="0"/>
              </a:spcAft>
              <a:buSzPts val="1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                                                            REFERENCES</a:t>
            </a:r>
            <a:endParaRPr sz="2000" b="1">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8C330D04-064C-9500-02DB-A4AC9553DA7F}"/>
              </a:ext>
            </a:extLst>
          </p:cNvPr>
          <p:cNvSpPr>
            <a:spLocks noGrp="1" noChangeArrowheads="1"/>
          </p:cNvSpPr>
          <p:nvPr>
            <p:ph type="body" idx="1"/>
          </p:nvPr>
        </p:nvSpPr>
        <p:spPr bwMode="auto">
          <a:xfrm>
            <a:off x="1451579" y="1583986"/>
            <a:ext cx="9902070" cy="56015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Statista. (2020). Adoption Rate of Emerging Technologies in</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Organizations Worldwide as of 2020. Accessed: Sep. 12, 2021. [Online].</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Available:</a:t>
            </a:r>
            <a:r>
              <a:rPr kumimoji="0" lang="en-US" altLang="en-US" b="0" i="0" u="none" strike="noStrike" cap="none" normalizeH="0" baseline="0" dirty="0" err="1">
                <a:ln>
                  <a:noFill/>
                </a:ln>
                <a:solidFill>
                  <a:srgbClr val="1155CC"/>
                </a:solidFill>
                <a:effectLst/>
                <a:latin typeface="Arial" panose="020B0604020202020204" pitchFamily="34" charset="0"/>
                <a:cs typeface="Arial" panose="020B0604020202020204" pitchFamily="34" charset="0"/>
                <a:hlinkClick r:id="rId3"/>
              </a:rPr>
              <a:t>https</a:t>
            </a:r>
            <a:r>
              <a:rPr kumimoji="0" lang="en-US" altLang="en-US"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://www.statista.com/statistics/661164/worldwide-cio-</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surveyoperati</a:t>
            </a: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onal</a:t>
            </a: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-priorities/</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[2] R. De&amp;#39;, N. Pandey, and A. Pal, ``Impact of digital surge during</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COVID- 19 pandemic: A viewpoint on research and practice,&amp;#39;&amp;#39; Int. J. Inf.</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Manage., vol. 55, Dec. 2020, Art. no. 102171.</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[3] M. </a:t>
            </a:r>
            <a:r>
              <a:rPr kumimoji="0" lang="en-US" altLang="en-US"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Hijji</a:t>
            </a: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and G. </a:t>
            </a:r>
            <a:r>
              <a:rPr kumimoji="0" lang="en-US" altLang="en-US"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Alam</a:t>
            </a: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 multivocal literature review on growing</a:t>
            </a:r>
            <a:b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social engineering based cyber-attacks/threats during the COVID-19</a:t>
            </a:r>
            <a:b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pandemic: Challenges and prospective solutions,&amp;#39;&amp;#39; IEEE Access, vol. 9, pp.</a:t>
            </a:r>
            <a:b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7152_7169, 2021.</a:t>
            </a:r>
            <a:b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[4] A. </a:t>
            </a:r>
            <a:r>
              <a:rPr kumimoji="0" lang="en-US" altLang="en-US"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Alzahrani</a:t>
            </a: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``Coronavirus social engineering attacks: Issues and</a:t>
            </a:r>
            <a:b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recommendations,&amp;#39;&amp;#39; Int. J. Adv. Computer. Sci. Appl., vol. 11, no. 5, pp.</a:t>
            </a:r>
            <a:b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154_161, 2020.</a:t>
            </a:r>
            <a:b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[5] Phishing Activity Trends Report 3Q, Anti-Phishing Working Group,</a:t>
            </a:r>
            <a:b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International, 2017. Accessed: Sep. 12, 2021.</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2107edb45db_0_135"/>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Conference</a:t>
            </a:r>
            <a:endParaRPr sz="2000" b="1" dirty="0">
              <a:latin typeface="Times New Roman" panose="02020603050405020304" pitchFamily="18" charset="0"/>
              <a:cs typeface="Times New Roman" panose="02020603050405020304" pitchFamily="18" charset="0"/>
            </a:endParaRPr>
          </a:p>
        </p:txBody>
      </p:sp>
      <p:sp>
        <p:nvSpPr>
          <p:cNvPr id="346" name="Google Shape;346;g2107edb45db_0_135"/>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rmAutofit/>
          </a:bodyPr>
          <a:lstStyle/>
          <a:p>
            <a:pPr marL="342900" lvl="0" algn="l" rtl="0">
              <a:spcBef>
                <a:spcPts val="1000"/>
              </a:spcBef>
              <a:spcAft>
                <a:spcPts val="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Participated in </a:t>
            </a:r>
            <a:r>
              <a:rPr lang="en-US" sz="2000" b="1" dirty="0">
                <a:latin typeface="Times New Roman" panose="02020603050405020304" pitchFamily="18" charset="0"/>
                <a:cs typeface="Times New Roman" panose="02020603050405020304" pitchFamily="18" charset="0"/>
              </a:rPr>
              <a:t>International Conference on Recent Trends in Computing and Communication Engineering,ICRTCCE-2023.</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txBox="1">
            <a:spLocks noGrp="1"/>
          </p:cNvSpPr>
          <p:nvPr>
            <p:ph type="title"/>
          </p:nvPr>
        </p:nvSpPr>
        <p:spPr>
          <a:xfrm>
            <a:off x="1451579" y="0"/>
            <a:ext cx="9603296" cy="967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Font typeface="Times New Roman"/>
              <a:buNone/>
            </a:pP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                                                       LITERATURE SURVEY</a:t>
            </a:r>
            <a:endParaRPr/>
          </a:p>
        </p:txBody>
      </p:sp>
      <p:sp>
        <p:nvSpPr>
          <p:cNvPr id="136" name="Google Shape;136;p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a:p>
            <a:pPr marL="0" lvl="0" indent="0" algn="l" rtl="0">
              <a:lnSpc>
                <a:spcPct val="120000"/>
              </a:lnSpc>
              <a:spcBef>
                <a:spcPts val="1000"/>
              </a:spcBef>
              <a:spcAft>
                <a:spcPts val="0"/>
              </a:spcAft>
              <a:buSzPts val="2000"/>
              <a:buNone/>
            </a:pPr>
            <a:endParaRPr/>
          </a:p>
        </p:txBody>
      </p:sp>
      <p:graphicFrame>
        <p:nvGraphicFramePr>
          <p:cNvPr id="137" name="Google Shape;137;p4"/>
          <p:cNvGraphicFramePr/>
          <p:nvPr/>
        </p:nvGraphicFramePr>
        <p:xfrm>
          <a:off x="-25" y="877078"/>
          <a:ext cx="12192000" cy="6518510"/>
        </p:xfrm>
        <a:graphic>
          <a:graphicData uri="http://schemas.openxmlformats.org/drawingml/2006/table">
            <a:tbl>
              <a:tblPr firstRow="1" bandRow="1">
                <a:noFill/>
                <a:tableStyleId>{EEB99C56-D796-4B56-97E4-CD9234847C3E}</a:tableStyleId>
              </a:tblPr>
              <a:tblGrid>
                <a:gridCol w="502050">
                  <a:extLst>
                    <a:ext uri="{9D8B030D-6E8A-4147-A177-3AD203B41FA5}">
                      <a16:colId xmlns:a16="http://schemas.microsoft.com/office/drawing/2014/main" val="20000"/>
                    </a:ext>
                  </a:extLst>
                </a:gridCol>
                <a:gridCol w="1087550">
                  <a:extLst>
                    <a:ext uri="{9D8B030D-6E8A-4147-A177-3AD203B41FA5}">
                      <a16:colId xmlns:a16="http://schemas.microsoft.com/office/drawing/2014/main" val="20001"/>
                    </a:ext>
                  </a:extLst>
                </a:gridCol>
                <a:gridCol w="1358400">
                  <a:extLst>
                    <a:ext uri="{9D8B030D-6E8A-4147-A177-3AD203B41FA5}">
                      <a16:colId xmlns:a16="http://schemas.microsoft.com/office/drawing/2014/main" val="20002"/>
                    </a:ext>
                  </a:extLst>
                </a:gridCol>
                <a:gridCol w="2107275">
                  <a:extLst>
                    <a:ext uri="{9D8B030D-6E8A-4147-A177-3AD203B41FA5}">
                      <a16:colId xmlns:a16="http://schemas.microsoft.com/office/drawing/2014/main" val="20003"/>
                    </a:ext>
                  </a:extLst>
                </a:gridCol>
                <a:gridCol w="2389150">
                  <a:extLst>
                    <a:ext uri="{9D8B030D-6E8A-4147-A177-3AD203B41FA5}">
                      <a16:colId xmlns:a16="http://schemas.microsoft.com/office/drawing/2014/main" val="20004"/>
                    </a:ext>
                  </a:extLst>
                </a:gridCol>
                <a:gridCol w="3085325">
                  <a:extLst>
                    <a:ext uri="{9D8B030D-6E8A-4147-A177-3AD203B41FA5}">
                      <a16:colId xmlns:a16="http://schemas.microsoft.com/office/drawing/2014/main" val="20005"/>
                    </a:ext>
                  </a:extLst>
                </a:gridCol>
                <a:gridCol w="1662250">
                  <a:extLst>
                    <a:ext uri="{9D8B030D-6E8A-4147-A177-3AD203B41FA5}">
                      <a16:colId xmlns:a16="http://schemas.microsoft.com/office/drawing/2014/main" val="20006"/>
                    </a:ext>
                  </a:extLst>
                </a:gridCol>
              </a:tblGrid>
              <a:tr h="9144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YEAR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AUTHOR (S)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PROJECT DETAILS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Times New Roman"/>
                          <a:ea typeface="Times New Roman"/>
                          <a:cs typeface="Times New Roman"/>
                          <a:sym typeface="Times New Roman"/>
                        </a:rPr>
                        <a:t>METHODOLOGIES</a:t>
                      </a:r>
                      <a:endParaRPr sz="1800" b="1"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MERITS AND DEMERITS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FUTURE SCOPE</a:t>
                      </a:r>
                      <a:endParaRPr sz="1800" u="none" strike="noStrike" cap="none"/>
                    </a:p>
                  </a:txBody>
                  <a:tcPr marL="91450" marR="91450" marT="45725" marB="45725"/>
                </a:tc>
                <a:extLst>
                  <a:ext uri="{0D108BD9-81ED-4DB2-BD59-A6C34878D82A}">
                    <a16:rowId xmlns:a16="http://schemas.microsoft.com/office/drawing/2014/main" val="10000"/>
                  </a:ext>
                </a:extLst>
              </a:tr>
              <a:tr h="56041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2021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Abhijit Sharma</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Lexical Feature Based Feature Selection and Phishing URL Classification Using Machine Learning Techniques.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Feature selection techniques have been used.</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90%</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 Performances are analyzed for different datasets with various parameters using four different machine learning techniques.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:In this phishing and legitimate URL classifications are performed only based on the lexical features of URLs but not content features and host based features of URLs.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Detect system with a wide protection scope using URL features only which is relying on the fact that users directly deal with URLs to surf the internet and provides a good approach to detect malicious URLs</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endParaRPr/>
          </a:p>
        </p:txBody>
      </p:sp>
      <p:sp>
        <p:nvSpPr>
          <p:cNvPr id="143" name="Google Shape;143;p5"/>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endParaRPr/>
          </a:p>
        </p:txBody>
      </p:sp>
      <p:graphicFrame>
        <p:nvGraphicFramePr>
          <p:cNvPr id="144" name="Google Shape;144;p5"/>
          <p:cNvGraphicFramePr/>
          <p:nvPr/>
        </p:nvGraphicFramePr>
        <p:xfrm>
          <a:off x="177283" y="681136"/>
          <a:ext cx="11943200" cy="6036900"/>
        </p:xfrm>
        <a:graphic>
          <a:graphicData uri="http://schemas.openxmlformats.org/drawingml/2006/table">
            <a:tbl>
              <a:tblPr firstRow="1" bandRow="1">
                <a:noFill/>
                <a:tableStyleId>{EEB99C56-D796-4B56-97E4-CD9234847C3E}</a:tableStyleId>
              </a:tblPr>
              <a:tblGrid>
                <a:gridCol w="794400">
                  <a:extLst>
                    <a:ext uri="{9D8B030D-6E8A-4147-A177-3AD203B41FA5}">
                      <a16:colId xmlns:a16="http://schemas.microsoft.com/office/drawing/2014/main" val="20000"/>
                    </a:ext>
                  </a:extLst>
                </a:gridCol>
                <a:gridCol w="847950">
                  <a:extLst>
                    <a:ext uri="{9D8B030D-6E8A-4147-A177-3AD203B41FA5}">
                      <a16:colId xmlns:a16="http://schemas.microsoft.com/office/drawing/2014/main" val="20001"/>
                    </a:ext>
                  </a:extLst>
                </a:gridCol>
                <a:gridCol w="1268800">
                  <a:extLst>
                    <a:ext uri="{9D8B030D-6E8A-4147-A177-3AD203B41FA5}">
                      <a16:colId xmlns:a16="http://schemas.microsoft.com/office/drawing/2014/main" val="20002"/>
                    </a:ext>
                  </a:extLst>
                </a:gridCol>
                <a:gridCol w="1703750">
                  <a:extLst>
                    <a:ext uri="{9D8B030D-6E8A-4147-A177-3AD203B41FA5}">
                      <a16:colId xmlns:a16="http://schemas.microsoft.com/office/drawing/2014/main" val="20003"/>
                    </a:ext>
                  </a:extLst>
                </a:gridCol>
                <a:gridCol w="2327075">
                  <a:extLst>
                    <a:ext uri="{9D8B030D-6E8A-4147-A177-3AD203B41FA5}">
                      <a16:colId xmlns:a16="http://schemas.microsoft.com/office/drawing/2014/main" val="20004"/>
                    </a:ext>
                  </a:extLst>
                </a:gridCol>
                <a:gridCol w="2565925">
                  <a:extLst>
                    <a:ext uri="{9D8B030D-6E8A-4147-A177-3AD203B41FA5}">
                      <a16:colId xmlns:a16="http://schemas.microsoft.com/office/drawing/2014/main" val="20005"/>
                    </a:ext>
                  </a:extLst>
                </a:gridCol>
                <a:gridCol w="2435300">
                  <a:extLst>
                    <a:ext uri="{9D8B030D-6E8A-4147-A177-3AD203B41FA5}">
                      <a16:colId xmlns:a16="http://schemas.microsoft.com/office/drawing/2014/main" val="20006"/>
                    </a:ext>
                  </a:extLst>
                </a:gridCol>
              </a:tblGrid>
              <a:tr h="88777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YEAR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AUTHOR (S)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PROJECT DETAILS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Times New Roman"/>
                          <a:ea typeface="Times New Roman"/>
                          <a:cs typeface="Times New Roman"/>
                          <a:sym typeface="Times New Roman"/>
                        </a:rPr>
                        <a:t>METHODOLOGIES</a:t>
                      </a:r>
                      <a:endParaRPr sz="1800" b="1"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MERITS AND DEMERITS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FUTURE SCOPE</a:t>
                      </a:r>
                      <a:endParaRPr sz="1400" u="none" strike="noStrike" cap="none"/>
                    </a:p>
                  </a:txBody>
                  <a:tcPr marL="91450" marR="91450" marT="45725" marB="45725"/>
                </a:tc>
                <a:extLst>
                  <a:ext uri="{0D108BD9-81ED-4DB2-BD59-A6C34878D82A}">
                    <a16:rowId xmlns:a16="http://schemas.microsoft.com/office/drawing/2014/main" val="10000"/>
                  </a:ext>
                </a:extLst>
              </a:tr>
              <a:tr h="5149125">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solidFill>
                            <a:schemeClr val="dk1"/>
                          </a:solidFill>
                          <a:latin typeface="Times New Roman"/>
                          <a:ea typeface="Times New Roman"/>
                          <a:cs typeface="Times New Roman"/>
                          <a:sym typeface="Times New Roman"/>
                        </a:rPr>
                        <a:t>2021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solidFill>
                            <a:schemeClr val="dk1"/>
                          </a:solidFill>
                          <a:latin typeface="Times New Roman"/>
                          <a:ea typeface="Times New Roman"/>
                          <a:cs typeface="Times New Roman"/>
                          <a:sym typeface="Times New Roman"/>
                        </a:rPr>
                        <a:t>Mohammad Hijji1 And Gulzar Alam</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IN" sz="1800" u="none" strike="noStrike" cap="none">
                          <a:solidFill>
                            <a:schemeClr val="dk1"/>
                          </a:solidFill>
                          <a:latin typeface="Times New Roman"/>
                          <a:ea typeface="Times New Roman"/>
                          <a:cs typeface="Times New Roman"/>
                          <a:sym typeface="Times New Roman"/>
                        </a:rPr>
                        <a:t>A Multivocal Literature Review on Growing Social Engineering Based Cyber-Attacks/Threats During the COVID-19 Pandemic: Challenges and Prospective Solutions</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Systematic literature mappings(SLM), Systematic literature review(SLR),</a:t>
                      </a:r>
                      <a:endParaRPr/>
                    </a:p>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Grey literature mapping (GLM),</a:t>
                      </a:r>
                      <a:endParaRPr/>
                    </a:p>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Grey literature review(GLR),</a:t>
                      </a:r>
                      <a:endParaRPr/>
                    </a:p>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Multivocal literature mapping(MLM),</a:t>
                      </a:r>
                      <a:endParaRPr/>
                    </a:p>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Multivocal literature review(MLR).</a:t>
                      </a:r>
                      <a:endParaRPr/>
                    </a:p>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ACCURACY : 90.06%</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:They identified the open challenges, general recommendations, and prospective solutions for future work from the researcher and practitioner communities by using the latest technology, such as artificial intelligence, blockchain, and big data analytics.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:It only focussed on frequently used malicious software.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It integrates into such process in order to increase the detection performance in a real time.</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endParaRPr/>
          </a:p>
        </p:txBody>
      </p:sp>
      <p:sp>
        <p:nvSpPr>
          <p:cNvPr id="150" name="Google Shape;150;p6"/>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endParaRPr/>
          </a:p>
        </p:txBody>
      </p:sp>
      <p:sp>
        <p:nvSpPr>
          <p:cNvPr id="151" name="Google Shape;151;p6"/>
          <p:cNvSpPr txBo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p:txBody>
      </p:sp>
      <p:graphicFrame>
        <p:nvGraphicFramePr>
          <p:cNvPr id="152" name="Google Shape;152;p6"/>
          <p:cNvGraphicFramePr/>
          <p:nvPr/>
        </p:nvGraphicFramePr>
        <p:xfrm>
          <a:off x="79309" y="494522"/>
          <a:ext cx="12033350" cy="6261325"/>
        </p:xfrm>
        <a:graphic>
          <a:graphicData uri="http://schemas.openxmlformats.org/drawingml/2006/table">
            <a:tbl>
              <a:tblPr firstRow="1" bandRow="1">
                <a:noFill/>
                <a:tableStyleId>{EEB99C56-D796-4B56-97E4-CD9234847C3E}</a:tableStyleId>
              </a:tblPr>
              <a:tblGrid>
                <a:gridCol w="767875">
                  <a:extLst>
                    <a:ext uri="{9D8B030D-6E8A-4147-A177-3AD203B41FA5}">
                      <a16:colId xmlns:a16="http://schemas.microsoft.com/office/drawing/2014/main" val="20000"/>
                    </a:ext>
                  </a:extLst>
                </a:gridCol>
                <a:gridCol w="888425">
                  <a:extLst>
                    <a:ext uri="{9D8B030D-6E8A-4147-A177-3AD203B41FA5}">
                      <a16:colId xmlns:a16="http://schemas.microsoft.com/office/drawing/2014/main" val="20001"/>
                    </a:ext>
                  </a:extLst>
                </a:gridCol>
                <a:gridCol w="1236450">
                  <a:extLst>
                    <a:ext uri="{9D8B030D-6E8A-4147-A177-3AD203B41FA5}">
                      <a16:colId xmlns:a16="http://schemas.microsoft.com/office/drawing/2014/main" val="20002"/>
                    </a:ext>
                  </a:extLst>
                </a:gridCol>
                <a:gridCol w="2033275">
                  <a:extLst>
                    <a:ext uri="{9D8B030D-6E8A-4147-A177-3AD203B41FA5}">
                      <a16:colId xmlns:a16="http://schemas.microsoft.com/office/drawing/2014/main" val="20003"/>
                    </a:ext>
                  </a:extLst>
                </a:gridCol>
                <a:gridCol w="2281850">
                  <a:extLst>
                    <a:ext uri="{9D8B030D-6E8A-4147-A177-3AD203B41FA5}">
                      <a16:colId xmlns:a16="http://schemas.microsoft.com/office/drawing/2014/main" val="20004"/>
                    </a:ext>
                  </a:extLst>
                </a:gridCol>
                <a:gridCol w="2343400">
                  <a:extLst>
                    <a:ext uri="{9D8B030D-6E8A-4147-A177-3AD203B41FA5}">
                      <a16:colId xmlns:a16="http://schemas.microsoft.com/office/drawing/2014/main" val="20005"/>
                    </a:ext>
                  </a:extLst>
                </a:gridCol>
                <a:gridCol w="2482075">
                  <a:extLst>
                    <a:ext uri="{9D8B030D-6E8A-4147-A177-3AD203B41FA5}">
                      <a16:colId xmlns:a16="http://schemas.microsoft.com/office/drawing/2014/main" val="20006"/>
                    </a:ext>
                  </a:extLst>
                </a:gridCol>
              </a:tblGrid>
              <a:tr h="68347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YEAR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AUTHOR (S)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PROJECT DETAILS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METHODOLOGIES</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MERITS AND DEMERITS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FUTURE SCOPE</a:t>
                      </a:r>
                      <a:endParaRPr sz="1400" u="none" strike="noStrike" cap="none"/>
                    </a:p>
                  </a:txBody>
                  <a:tcPr marL="91450" marR="91450" marT="45725" marB="45725"/>
                </a:tc>
                <a:extLst>
                  <a:ext uri="{0D108BD9-81ED-4DB2-BD59-A6C34878D82A}">
                    <a16:rowId xmlns:a16="http://schemas.microsoft.com/office/drawing/2014/main" val="10000"/>
                  </a:ext>
                </a:extLst>
              </a:tr>
              <a:tr h="5493375">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b="1" u="none" strike="noStrike" cap="none">
                          <a:solidFill>
                            <a:schemeClr val="dk1"/>
                          </a:solidFill>
                          <a:latin typeface="Times New Roman"/>
                          <a:ea typeface="Times New Roman"/>
                          <a:cs typeface="Times New Roman"/>
                          <a:sym typeface="Times New Roman"/>
                        </a:rPr>
                        <a:t> </a:t>
                      </a:r>
                      <a:r>
                        <a:rPr lang="en-IN" sz="1800" u="none" strike="noStrike" cap="none">
                          <a:solidFill>
                            <a:schemeClr val="dk1"/>
                          </a:solidFill>
                          <a:latin typeface="Times New Roman"/>
                          <a:ea typeface="Times New Roman"/>
                          <a:cs typeface="Times New Roman"/>
                          <a:sym typeface="Times New Roman"/>
                        </a:rPr>
                        <a:t>2020</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800" u="none" strike="noStrike" cap="none">
                          <a:solidFill>
                            <a:schemeClr val="dk1"/>
                          </a:solidFill>
                          <a:latin typeface="Times New Roman"/>
                          <a:ea typeface="Times New Roman"/>
                          <a:cs typeface="Times New Roman"/>
                          <a:sym typeface="Times New Roman"/>
                        </a:rPr>
                        <a:t>Mehmet Korkmaz</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IN" sz="1800" u="none" strike="noStrike" cap="none">
                          <a:solidFill>
                            <a:schemeClr val="dk1"/>
                          </a:solidFill>
                          <a:latin typeface="Times New Roman"/>
                          <a:ea typeface="Times New Roman"/>
                          <a:cs typeface="Times New Roman"/>
                          <a:sym typeface="Times New Roman"/>
                        </a:rPr>
                        <a:t>Detection of Phishing Websites by Using Machine Learning-Based URL Analysis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Decision tree and Random forest</a:t>
                      </a:r>
                      <a:endParaRPr/>
                    </a:p>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ACCURACY : 91.4%</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:The algorithm used in this project is random forest algorithm, it has better MSE value, when it is compared with other  machine  learning  classifier  algorithms.  Since  the random forest algorithm has least MSE value, it significantly increases the accuracy of Phishing attack detection.</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:This project only compared few machine learning frameworks and took best from that.</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800" u="none" strike="noStrike" cap="none">
                          <a:latin typeface="Times New Roman"/>
                          <a:ea typeface="Times New Roman"/>
                          <a:cs typeface="Times New Roman"/>
                          <a:sym typeface="Times New Roman"/>
                        </a:rPr>
                        <a:t>Secure email gateway’s (SEG’s) and phishing awareness training remain a critical tool in the fight against phishing and malware.</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endParaRPr/>
          </a:p>
        </p:txBody>
      </p:sp>
      <p:sp>
        <p:nvSpPr>
          <p:cNvPr id="158" name="Google Shape;158;p7"/>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endParaRPr/>
          </a:p>
        </p:txBody>
      </p:sp>
      <p:sp>
        <p:nvSpPr>
          <p:cNvPr id="159" name="Google Shape;159;p7"/>
          <p:cNvSpPr txBo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p:txBody>
      </p:sp>
      <p:graphicFrame>
        <p:nvGraphicFramePr>
          <p:cNvPr id="160" name="Google Shape;160;p7"/>
          <p:cNvGraphicFramePr/>
          <p:nvPr/>
        </p:nvGraphicFramePr>
        <p:xfrm>
          <a:off x="270588" y="653142"/>
          <a:ext cx="11642475" cy="4889250"/>
        </p:xfrm>
        <a:graphic>
          <a:graphicData uri="http://schemas.openxmlformats.org/drawingml/2006/table">
            <a:tbl>
              <a:tblPr firstRow="1" bandRow="1">
                <a:noFill/>
                <a:tableStyleId>{EEB99C56-D796-4B56-97E4-CD9234847C3E}</a:tableStyleId>
              </a:tblPr>
              <a:tblGrid>
                <a:gridCol w="724025">
                  <a:extLst>
                    <a:ext uri="{9D8B030D-6E8A-4147-A177-3AD203B41FA5}">
                      <a16:colId xmlns:a16="http://schemas.microsoft.com/office/drawing/2014/main" val="20000"/>
                    </a:ext>
                  </a:extLst>
                </a:gridCol>
                <a:gridCol w="849075">
                  <a:extLst>
                    <a:ext uri="{9D8B030D-6E8A-4147-A177-3AD203B41FA5}">
                      <a16:colId xmlns:a16="http://schemas.microsoft.com/office/drawing/2014/main" val="20001"/>
                    </a:ext>
                  </a:extLst>
                </a:gridCol>
                <a:gridCol w="1645950">
                  <a:extLst>
                    <a:ext uri="{9D8B030D-6E8A-4147-A177-3AD203B41FA5}">
                      <a16:colId xmlns:a16="http://schemas.microsoft.com/office/drawing/2014/main" val="20002"/>
                    </a:ext>
                  </a:extLst>
                </a:gridCol>
                <a:gridCol w="1574300">
                  <a:extLst>
                    <a:ext uri="{9D8B030D-6E8A-4147-A177-3AD203B41FA5}">
                      <a16:colId xmlns:a16="http://schemas.microsoft.com/office/drawing/2014/main" val="20003"/>
                    </a:ext>
                  </a:extLst>
                </a:gridCol>
                <a:gridCol w="2538750">
                  <a:extLst>
                    <a:ext uri="{9D8B030D-6E8A-4147-A177-3AD203B41FA5}">
                      <a16:colId xmlns:a16="http://schemas.microsoft.com/office/drawing/2014/main" val="20004"/>
                    </a:ext>
                  </a:extLst>
                </a:gridCol>
                <a:gridCol w="2473650">
                  <a:extLst>
                    <a:ext uri="{9D8B030D-6E8A-4147-A177-3AD203B41FA5}">
                      <a16:colId xmlns:a16="http://schemas.microsoft.com/office/drawing/2014/main" val="20005"/>
                    </a:ext>
                  </a:extLst>
                </a:gridCol>
                <a:gridCol w="1836725">
                  <a:extLst>
                    <a:ext uri="{9D8B030D-6E8A-4147-A177-3AD203B41FA5}">
                      <a16:colId xmlns:a16="http://schemas.microsoft.com/office/drawing/2014/main" val="20006"/>
                    </a:ext>
                  </a:extLst>
                </a:gridCol>
              </a:tblGrid>
              <a:tr h="12139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YEAR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AUTHOR (S)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PROJECT DETAILS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Times New Roman"/>
                          <a:ea typeface="Times New Roman"/>
                          <a:cs typeface="Times New Roman"/>
                          <a:sym typeface="Times New Roman"/>
                        </a:rPr>
                        <a:t>METHODOLOGIES</a:t>
                      </a:r>
                      <a:endParaRPr sz="1800" b="1"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MERITS AND DEMERITS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FUTURE SCOPE</a:t>
                      </a:r>
                      <a:endParaRPr sz="1800" u="none" strike="noStrike" cap="none"/>
                    </a:p>
                  </a:txBody>
                  <a:tcPr marL="91450" marR="91450" marT="45725" marB="45725"/>
                </a:tc>
                <a:extLst>
                  <a:ext uri="{0D108BD9-81ED-4DB2-BD59-A6C34878D82A}">
                    <a16:rowId xmlns:a16="http://schemas.microsoft.com/office/drawing/2014/main" val="10000"/>
                  </a:ext>
                </a:extLst>
              </a:tr>
              <a:tr h="36753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4</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2020</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V. V. Ramalingam, Paras Yadav, Prakhar Srivastava</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IN" sz="1800" u="none" strike="noStrike" cap="none">
                          <a:solidFill>
                            <a:schemeClr val="dk1"/>
                          </a:solidFill>
                          <a:latin typeface="Times New Roman"/>
                          <a:ea typeface="Times New Roman"/>
                          <a:cs typeface="Times New Roman"/>
                          <a:sym typeface="Times New Roman"/>
                        </a:rPr>
                        <a:t>Detection of Phishing Websites using an Efficient Feature-Based Machine Learning Framework</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Random forest algorithm</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93%</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:This project is focussed mainly to catch the zero-day attacks.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Times New Roman"/>
                          <a:ea typeface="Times New Roman"/>
                          <a:cs typeface="Times New Roman"/>
                          <a:sym typeface="Times New Roman"/>
                        </a:rPr>
                        <a:t>DEMERIT</a:t>
                      </a:r>
                      <a:r>
                        <a:rPr lang="en-IN" sz="1800" u="none" strike="noStrike" cap="none">
                          <a:solidFill>
                            <a:schemeClr val="dk1"/>
                          </a:solidFill>
                          <a:latin typeface="Times New Roman"/>
                          <a:ea typeface="Times New Roman"/>
                          <a:cs typeface="Times New Roman"/>
                          <a:sym typeface="Times New Roman"/>
                        </a:rPr>
                        <a:t>:The experimental results depict that the proposed models have an outstanding performance with a success rate but not perfect accuracy.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This not only improves security, but can significantly reduce the workloads of IT and security teams.</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endParaRPr/>
          </a:p>
        </p:txBody>
      </p:sp>
      <p:sp>
        <p:nvSpPr>
          <p:cNvPr id="166" name="Google Shape;166;p8"/>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endParaRPr/>
          </a:p>
        </p:txBody>
      </p:sp>
      <p:sp>
        <p:nvSpPr>
          <p:cNvPr id="167" name="Google Shape;167;p8"/>
          <p:cNvSpPr txBo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p:txBody>
      </p:sp>
      <p:graphicFrame>
        <p:nvGraphicFramePr>
          <p:cNvPr id="168" name="Google Shape;168;p8"/>
          <p:cNvGraphicFramePr/>
          <p:nvPr/>
        </p:nvGraphicFramePr>
        <p:xfrm>
          <a:off x="289249" y="615820"/>
          <a:ext cx="11458025" cy="5738695"/>
        </p:xfrm>
        <a:graphic>
          <a:graphicData uri="http://schemas.openxmlformats.org/drawingml/2006/table">
            <a:tbl>
              <a:tblPr firstRow="1" bandRow="1">
                <a:noFill/>
                <a:tableStyleId>{EEB99C56-D796-4B56-97E4-CD9234847C3E}</a:tableStyleId>
              </a:tblPr>
              <a:tblGrid>
                <a:gridCol w="727475">
                  <a:extLst>
                    <a:ext uri="{9D8B030D-6E8A-4147-A177-3AD203B41FA5}">
                      <a16:colId xmlns:a16="http://schemas.microsoft.com/office/drawing/2014/main" val="20000"/>
                    </a:ext>
                  </a:extLst>
                </a:gridCol>
                <a:gridCol w="830750">
                  <a:extLst>
                    <a:ext uri="{9D8B030D-6E8A-4147-A177-3AD203B41FA5}">
                      <a16:colId xmlns:a16="http://schemas.microsoft.com/office/drawing/2014/main" val="20001"/>
                    </a:ext>
                  </a:extLst>
                </a:gridCol>
                <a:gridCol w="1576875">
                  <a:extLst>
                    <a:ext uri="{9D8B030D-6E8A-4147-A177-3AD203B41FA5}">
                      <a16:colId xmlns:a16="http://schemas.microsoft.com/office/drawing/2014/main" val="20002"/>
                    </a:ext>
                  </a:extLst>
                </a:gridCol>
                <a:gridCol w="1558375">
                  <a:extLst>
                    <a:ext uri="{9D8B030D-6E8A-4147-A177-3AD203B41FA5}">
                      <a16:colId xmlns:a16="http://schemas.microsoft.com/office/drawing/2014/main" val="20003"/>
                    </a:ext>
                  </a:extLst>
                </a:gridCol>
                <a:gridCol w="2463125">
                  <a:extLst>
                    <a:ext uri="{9D8B030D-6E8A-4147-A177-3AD203B41FA5}">
                      <a16:colId xmlns:a16="http://schemas.microsoft.com/office/drawing/2014/main" val="20004"/>
                    </a:ext>
                  </a:extLst>
                </a:gridCol>
                <a:gridCol w="2336950">
                  <a:extLst>
                    <a:ext uri="{9D8B030D-6E8A-4147-A177-3AD203B41FA5}">
                      <a16:colId xmlns:a16="http://schemas.microsoft.com/office/drawing/2014/main" val="20005"/>
                    </a:ext>
                  </a:extLst>
                </a:gridCol>
                <a:gridCol w="1964475">
                  <a:extLst>
                    <a:ext uri="{9D8B030D-6E8A-4147-A177-3AD203B41FA5}">
                      <a16:colId xmlns:a16="http://schemas.microsoft.com/office/drawing/2014/main" val="20006"/>
                    </a:ext>
                  </a:extLst>
                </a:gridCol>
              </a:tblGrid>
              <a:tr h="12581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S.NO</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YEAR</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AUTHOR (S)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PROJECT DETAILS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dk1"/>
                          </a:solidFill>
                          <a:latin typeface="Times New Roman"/>
                          <a:ea typeface="Times New Roman"/>
                          <a:cs typeface="Times New Roman"/>
                          <a:sym typeface="Times New Roman"/>
                        </a:rPr>
                        <a:t>METHODOLOGIES</a:t>
                      </a:r>
                      <a:endParaRPr sz="1800" b="1"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MERITS AND DEMERITS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FUTURE SCOPE</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804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5</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2020</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Ahmed Alzahrani</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IN" sz="1800" u="none" strike="noStrike" cap="none">
                          <a:solidFill>
                            <a:schemeClr val="dk1"/>
                          </a:solidFill>
                          <a:latin typeface="Times New Roman"/>
                          <a:ea typeface="Times New Roman"/>
                          <a:cs typeface="Times New Roman"/>
                          <a:sym typeface="Times New Roman"/>
                        </a:rPr>
                        <a:t>Coronavirus Social Engineering Attacks: Issues and Recommendations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Support vector machine</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65.90%</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:This project discusses the psychology behind social engineering and introduces security awareness as a solution to reduce the risk of social engineering attacks.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:It provides only coronavirus social engineering attacks and provides recommendations for responding to such an attack.</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0" u="none" strike="noStrike" cap="none">
                          <a:latin typeface="Times New Roman"/>
                          <a:ea typeface="Times New Roman"/>
                          <a:cs typeface="Times New Roman"/>
                          <a:sym typeface="Times New Roman"/>
                        </a:rPr>
                        <a:t>These tools simply offer information and basic applications, automated and advanced phishing threat protection solutions can help solve the challenges that customers face</a:t>
                      </a:r>
                      <a:r>
                        <a:rPr lang="en-IN" sz="1800" b="1" u="none" strike="noStrike" cap="none">
                          <a:latin typeface="Times New Roman"/>
                          <a:ea typeface="Times New Roman"/>
                          <a:cs typeface="Times New Roman"/>
                          <a:sym typeface="Times New Roman"/>
                        </a:rPr>
                        <a:t>.</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endParaRPr/>
          </a:p>
        </p:txBody>
      </p:sp>
      <p:graphicFrame>
        <p:nvGraphicFramePr>
          <p:cNvPr id="174" name="Google Shape;174;p9"/>
          <p:cNvGraphicFramePr/>
          <p:nvPr/>
        </p:nvGraphicFramePr>
        <p:xfrm>
          <a:off x="1450975" y="2016125"/>
          <a:ext cx="10084650" cy="1034675"/>
        </p:xfrm>
        <a:graphic>
          <a:graphicData uri="http://schemas.openxmlformats.org/drawingml/2006/table">
            <a:tbl>
              <a:tblPr firstRow="1" bandRow="1">
                <a:noFill/>
                <a:tableStyleId>{EEB99C56-D796-4B56-97E4-CD9234847C3E}</a:tableStyleId>
              </a:tblPr>
              <a:tblGrid>
                <a:gridCol w="1680775">
                  <a:extLst>
                    <a:ext uri="{9D8B030D-6E8A-4147-A177-3AD203B41FA5}">
                      <a16:colId xmlns:a16="http://schemas.microsoft.com/office/drawing/2014/main" val="20000"/>
                    </a:ext>
                  </a:extLst>
                </a:gridCol>
                <a:gridCol w="1680775">
                  <a:extLst>
                    <a:ext uri="{9D8B030D-6E8A-4147-A177-3AD203B41FA5}">
                      <a16:colId xmlns:a16="http://schemas.microsoft.com/office/drawing/2014/main" val="20001"/>
                    </a:ext>
                  </a:extLst>
                </a:gridCol>
                <a:gridCol w="1612025">
                  <a:extLst>
                    <a:ext uri="{9D8B030D-6E8A-4147-A177-3AD203B41FA5}">
                      <a16:colId xmlns:a16="http://schemas.microsoft.com/office/drawing/2014/main" val="20002"/>
                    </a:ext>
                  </a:extLst>
                </a:gridCol>
                <a:gridCol w="1749525">
                  <a:extLst>
                    <a:ext uri="{9D8B030D-6E8A-4147-A177-3AD203B41FA5}">
                      <a16:colId xmlns:a16="http://schemas.microsoft.com/office/drawing/2014/main" val="20003"/>
                    </a:ext>
                  </a:extLst>
                </a:gridCol>
                <a:gridCol w="1680775">
                  <a:extLst>
                    <a:ext uri="{9D8B030D-6E8A-4147-A177-3AD203B41FA5}">
                      <a16:colId xmlns:a16="http://schemas.microsoft.com/office/drawing/2014/main" val="20004"/>
                    </a:ext>
                  </a:extLst>
                </a:gridCol>
                <a:gridCol w="1680775">
                  <a:extLst>
                    <a:ext uri="{9D8B030D-6E8A-4147-A177-3AD203B41FA5}">
                      <a16:colId xmlns:a16="http://schemas.microsoft.com/office/drawing/2014/main" val="20005"/>
                    </a:ext>
                  </a:extLst>
                </a:gridCol>
              </a:tblGrid>
              <a:tr h="103467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YEAR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AUTHOR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MERIT AND DEMERIT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FUTURE SCOPE</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
        <p:nvSpPr>
          <p:cNvPr id="175" name="Google Shape;175;p9"/>
          <p:cNvSpPr txBo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dk1"/>
              </a:solidFill>
              <a:latin typeface="Gill Sans"/>
              <a:ea typeface="Gill Sans"/>
              <a:cs typeface="Gill Sans"/>
              <a:sym typeface="Gill Sans"/>
            </a:endParaRPr>
          </a:p>
        </p:txBody>
      </p:sp>
      <p:graphicFrame>
        <p:nvGraphicFramePr>
          <p:cNvPr id="176" name="Google Shape;176;p9"/>
          <p:cNvGraphicFramePr/>
          <p:nvPr/>
        </p:nvGraphicFramePr>
        <p:xfrm>
          <a:off x="298581" y="382555"/>
          <a:ext cx="11793900" cy="5766325"/>
        </p:xfrm>
        <a:graphic>
          <a:graphicData uri="http://schemas.openxmlformats.org/drawingml/2006/table">
            <a:tbl>
              <a:tblPr firstRow="1" bandRow="1">
                <a:noFill/>
                <a:tableStyleId>{EEB99C56-D796-4B56-97E4-CD9234847C3E}</a:tableStyleId>
              </a:tblPr>
              <a:tblGrid>
                <a:gridCol w="754025">
                  <a:extLst>
                    <a:ext uri="{9D8B030D-6E8A-4147-A177-3AD203B41FA5}">
                      <a16:colId xmlns:a16="http://schemas.microsoft.com/office/drawing/2014/main" val="20000"/>
                    </a:ext>
                  </a:extLst>
                </a:gridCol>
                <a:gridCol w="888175">
                  <a:extLst>
                    <a:ext uri="{9D8B030D-6E8A-4147-A177-3AD203B41FA5}">
                      <a16:colId xmlns:a16="http://schemas.microsoft.com/office/drawing/2014/main" val="20001"/>
                    </a:ext>
                  </a:extLst>
                </a:gridCol>
                <a:gridCol w="1614200">
                  <a:extLst>
                    <a:ext uri="{9D8B030D-6E8A-4147-A177-3AD203B41FA5}">
                      <a16:colId xmlns:a16="http://schemas.microsoft.com/office/drawing/2014/main" val="20002"/>
                    </a:ext>
                  </a:extLst>
                </a:gridCol>
                <a:gridCol w="1343600">
                  <a:extLst>
                    <a:ext uri="{9D8B030D-6E8A-4147-A177-3AD203B41FA5}">
                      <a16:colId xmlns:a16="http://schemas.microsoft.com/office/drawing/2014/main" val="20003"/>
                    </a:ext>
                  </a:extLst>
                </a:gridCol>
                <a:gridCol w="2668550">
                  <a:extLst>
                    <a:ext uri="{9D8B030D-6E8A-4147-A177-3AD203B41FA5}">
                      <a16:colId xmlns:a16="http://schemas.microsoft.com/office/drawing/2014/main" val="20004"/>
                    </a:ext>
                  </a:extLst>
                </a:gridCol>
                <a:gridCol w="2687225">
                  <a:extLst>
                    <a:ext uri="{9D8B030D-6E8A-4147-A177-3AD203B41FA5}">
                      <a16:colId xmlns:a16="http://schemas.microsoft.com/office/drawing/2014/main" val="20005"/>
                    </a:ext>
                  </a:extLst>
                </a:gridCol>
                <a:gridCol w="1838125">
                  <a:extLst>
                    <a:ext uri="{9D8B030D-6E8A-4147-A177-3AD203B41FA5}">
                      <a16:colId xmlns:a16="http://schemas.microsoft.com/office/drawing/2014/main" val="20006"/>
                    </a:ext>
                  </a:extLst>
                </a:gridCol>
              </a:tblGrid>
              <a:tr h="120067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YEAR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AUTHOR (S)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PROJECT DETAILS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METHODOLOGIES</a:t>
                      </a:r>
                      <a:endParaRPr sz="18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MERITS AND DEMERITS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FUTURE SCOPE</a:t>
                      </a:r>
                      <a:endParaRPr sz="1400" u="none" strike="noStrike" cap="none"/>
                    </a:p>
                  </a:txBody>
                  <a:tcPr marL="91450" marR="91450" marT="45725" marB="45725"/>
                </a:tc>
                <a:extLst>
                  <a:ext uri="{0D108BD9-81ED-4DB2-BD59-A6C34878D82A}">
                    <a16:rowId xmlns:a16="http://schemas.microsoft.com/office/drawing/2014/main" val="10000"/>
                  </a:ext>
                </a:extLst>
              </a:tr>
              <a:tr h="45656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2021</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solidFill>
                            <a:schemeClr val="dk1"/>
                          </a:solidFill>
                          <a:latin typeface="Times New Roman"/>
                          <a:ea typeface="Times New Roman"/>
                          <a:cs typeface="Times New Roman"/>
                          <a:sym typeface="Times New Roman"/>
                        </a:rPr>
                        <a:t>Hyunsang Choi</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TITLE:</a:t>
                      </a:r>
                      <a:endParaRPr sz="1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IN" sz="1800" u="none" strike="noStrike" cap="none">
                          <a:solidFill>
                            <a:schemeClr val="dk1"/>
                          </a:solidFill>
                          <a:latin typeface="Times New Roman"/>
                          <a:ea typeface="Times New Roman"/>
                          <a:cs typeface="Times New Roman"/>
                          <a:sym typeface="Times New Roman"/>
                        </a:rPr>
                        <a:t>Detecting Malicious Web Links and Identifying Their Attack Types</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Support vector machine(SVM),</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K-nearest neighbour(KNN)</a:t>
                      </a:r>
                      <a:endParaRPr/>
                    </a:p>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ACCURACY : 86.54%</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MERIT</a:t>
                      </a:r>
                      <a:r>
                        <a:rPr lang="en-IN" sz="1800" u="none" strike="noStrike" cap="none">
                          <a:latin typeface="Times New Roman"/>
                          <a:ea typeface="Times New Roman"/>
                          <a:cs typeface="Times New Roman"/>
                          <a:sym typeface="Times New Roman"/>
                        </a:rPr>
                        <a:t>:The accuracy was over 98% in detecting malicious URLs and over 93% in identifying attack types.</a:t>
                      </a: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Times New Roman"/>
                          <a:ea typeface="Times New Roman"/>
                          <a:cs typeface="Times New Roman"/>
                          <a:sym typeface="Times New Roman"/>
                        </a:rPr>
                        <a:t>DEMERIT</a:t>
                      </a:r>
                      <a:r>
                        <a:rPr lang="en-IN" sz="1800" u="none" strike="noStrike" cap="none">
                          <a:latin typeface="Times New Roman"/>
                          <a:ea typeface="Times New Roman"/>
                          <a:cs typeface="Times New Roman"/>
                          <a:sym typeface="Times New Roman"/>
                        </a:rPr>
                        <a:t>:This project report their studies on the effectiveness of each group of discriminative features, and discuss their evadability but not prevention of phishing.</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Times New Roman"/>
                          <a:ea typeface="Times New Roman"/>
                          <a:cs typeface="Times New Roman"/>
                          <a:sym typeface="Times New Roman"/>
                        </a:rPr>
                        <a:t>It demonstrates that you have a pulse on the latest threats and an insight into how artificial intelligence and machine learning can improve the security posture, without adding more burden to them.</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2428</Words>
  <Application>Microsoft Office PowerPoint</Application>
  <PresentationFormat>Widescreen</PresentationFormat>
  <Paragraphs>453</Paragraphs>
  <Slides>33</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Noto Sans Symbols</vt:lpstr>
      <vt:lpstr>Arial</vt:lpstr>
      <vt:lpstr>Times New Roman</vt:lpstr>
      <vt:lpstr>Wingdings</vt:lpstr>
      <vt:lpstr>Gill Sans</vt:lpstr>
      <vt:lpstr>Gallery</vt:lpstr>
      <vt:lpstr>MACHINE LEARNING BASED PHISHING URL CYBERCRIME DETECTION</vt:lpstr>
      <vt:lpstr>                                                                                                             Introduction</vt:lpstr>
      <vt:lpstr>                                                        Objective of the Project</vt:lpstr>
      <vt:lpstr>                                                        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PROBLEM STATEMENT</vt:lpstr>
      <vt:lpstr>                                                                    Proposed System</vt:lpstr>
      <vt:lpstr>                                            Hardware Requirements</vt:lpstr>
      <vt:lpstr>                                              Software Requirements</vt:lpstr>
      <vt:lpstr>                                                          Architecture</vt:lpstr>
      <vt:lpstr>System Design</vt:lpstr>
      <vt:lpstr>                                                                                                            Data Flow Diagram</vt:lpstr>
      <vt:lpstr>                                                                                                   Data Flow Diagram</vt:lpstr>
      <vt:lpstr>                                                       Module Description</vt:lpstr>
      <vt:lpstr>                                                        Dataset Collection</vt:lpstr>
      <vt:lpstr>                                                      Algorithm Implementation</vt:lpstr>
      <vt:lpstr>PowerPoint Presentation</vt:lpstr>
      <vt:lpstr>PowerPoint Presentation</vt:lpstr>
      <vt:lpstr>PowerPoint Presentation</vt:lpstr>
      <vt:lpstr>                                                 Performance Evaluation</vt:lpstr>
      <vt:lpstr>                                  Performance Evaluation</vt:lpstr>
      <vt:lpstr>Screen Shots</vt:lpstr>
      <vt:lpstr>CONCLUSION</vt:lpstr>
      <vt:lpstr>                                                             REFERENCES</vt:lpstr>
      <vt:lpstr>                                                                 Conference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PHISHING URL CYBERCRIME DETECTION</dc:title>
  <dc:creator>poojitha dommaraju</dc:creator>
  <cp:lastModifiedBy>poojitha dommaraju</cp:lastModifiedBy>
  <cp:revision>6</cp:revision>
  <dcterms:created xsi:type="dcterms:W3CDTF">2023-01-25T13:28:00Z</dcterms:created>
  <dcterms:modified xsi:type="dcterms:W3CDTF">2023-04-05T14:08:40Z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b560c2517b0c4404ad663be1f8e1910a</vt:lpwstr>
  </property>
</Properties>
</file>