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type="screen4x3" cy="6858000" cx="9144000"/>
  <p:notesSz cx="6858000" cy="9144000"/>
  <p:embeddedFontLst>
    <p:embeddedFont>
      <p:font typeface="Calibri" panose="020F0502020204030204" pitchFamily="34" charset="0"/>
      <p:regular r:id="rId37"/>
      <p:bold r:id="rId38"/>
      <p:italic r:id="rId39"/>
      <p:boldItalic r:id="rId40"/>
    </p:embeddedFont>
    <p:embeddedFont>
      <p:font typeface="Noto Sans Symbols" panose="020B0604020202020204" charset="0"/>
      <p:regular r:id="rId41"/>
      <p:bold r:id="rId4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FCAA5D5E-1F53-4845-8C1A-33E259CD293D}"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81" d="100"/>
          <a:sy n="81" d="100"/>
        </p:scale>
        <p:origin x="1498" y="5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font" Target="fonts/font1.fntdata"/><Relationship Id="rId38" Type="http://schemas.openxmlformats.org/officeDocument/2006/relationships/font" Target="fonts/font2.fntdata"/><Relationship Id="rId39" Type="http://schemas.openxmlformats.org/officeDocument/2006/relationships/font" Target="fonts/font3.fntdata"/><Relationship Id="rId40" Type="http://schemas.openxmlformats.org/officeDocument/2006/relationships/font" Target="fonts/font4.fntdata"/><Relationship Id="rId41" Type="http://schemas.openxmlformats.org/officeDocument/2006/relationships/font" Target="fonts/font5.fntdata"/><Relationship Id="rId42" Type="http://schemas.openxmlformats.org/officeDocument/2006/relationships/font" Target="fonts/font6.fntdata"/><Relationship Id="rId43" Type="http://schemas.openxmlformats.org/officeDocument/2006/relationships/tableStyles" Target="tableStyles.xml"/><Relationship Id="rId44" Type="http://schemas.openxmlformats.org/officeDocument/2006/relationships/presProps" Target="presProps.xml"/><Relationship Id="rId45" Type="http://schemas.openxmlformats.org/officeDocument/2006/relationships/viewProps" Target="viewProps.xml"/><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2"/>
        <p:cNvGrpSpPr/>
        <p:nvPr/>
      </p:nvGrpSpPr>
      <p:grpSpPr>
        <a:xfrm>
          <a:off x="0" y="0"/>
          <a:ext cx="0" cy="0"/>
          <a:chOff x="0" y="0"/>
          <a:chExt cx="0" cy="0"/>
        </a:xfrm>
      </p:grpSpPr>
      <p:sp>
        <p:nvSpPr>
          <p:cNvPr id="1048841"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842"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843" name="Google Shape;5;n"/>
          <p:cNvSpPr>
            <a:spLocks noChangeAspect="1" noRot="1" noGrp="1"/>
          </p:cNvSpPr>
          <p:nvPr>
            <p:ph type="sldImg" idx="3"/>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844"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845"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846"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4"/>
        <p:cNvGrpSpPr/>
        <p:nvPr/>
      </p:nvGrpSpPr>
      <p:grpSpPr>
        <a:xfrm>
          <a:off x="0" y="0"/>
          <a:ext cx="0" cy="0"/>
          <a:chOff x="0" y="0"/>
          <a:chExt cx="0" cy="0"/>
        </a:xfrm>
      </p:grpSpPr>
      <p:sp>
        <p:nvSpPr>
          <p:cNvPr id="1048593" name="Google Shape;85;p1: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594"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168"/>
        <p:cNvGrpSpPr/>
        <p:nvPr/>
      </p:nvGrpSpPr>
      <p:grpSpPr>
        <a:xfrm>
          <a:off x="0" y="0"/>
          <a:ext cx="0" cy="0"/>
          <a:chOff x="0" y="0"/>
          <a:chExt cx="0" cy="0"/>
        </a:xfrm>
      </p:grpSpPr>
      <p:sp>
        <p:nvSpPr>
          <p:cNvPr id="1048652" name="Google Shape;169;p10: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53" name="Google Shape;170;p10: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177"/>
        <p:cNvGrpSpPr/>
        <p:nvPr/>
      </p:nvGrpSpPr>
      <p:grpSpPr>
        <a:xfrm>
          <a:off x="0" y="0"/>
          <a:ext cx="0" cy="0"/>
          <a:chOff x="0" y="0"/>
          <a:chExt cx="0" cy="0"/>
        </a:xfrm>
      </p:grpSpPr>
      <p:sp>
        <p:nvSpPr>
          <p:cNvPr id="1048658" name="Google Shape;178;p11: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59" name="Google Shape;179;p1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186"/>
        <p:cNvGrpSpPr/>
        <p:nvPr/>
      </p:nvGrpSpPr>
      <p:grpSpPr>
        <a:xfrm>
          <a:off x="0" y="0"/>
          <a:ext cx="0" cy="0"/>
          <a:chOff x="0" y="0"/>
          <a:chExt cx="0" cy="0"/>
        </a:xfrm>
      </p:grpSpPr>
      <p:sp>
        <p:nvSpPr>
          <p:cNvPr id="1048664" name="Google Shape;187;p12: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65" name="Google Shape;188;p12: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195"/>
        <p:cNvGrpSpPr/>
        <p:nvPr/>
      </p:nvGrpSpPr>
      <p:grpSpPr>
        <a:xfrm>
          <a:off x="0" y="0"/>
          <a:ext cx="0" cy="0"/>
          <a:chOff x="0" y="0"/>
          <a:chExt cx="0" cy="0"/>
        </a:xfrm>
      </p:grpSpPr>
      <p:sp>
        <p:nvSpPr>
          <p:cNvPr id="1048670" name="Google Shape;196;p13: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71" name="Google Shape;197;p13: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204"/>
        <p:cNvGrpSpPr/>
        <p:nvPr/>
      </p:nvGrpSpPr>
      <p:grpSpPr>
        <a:xfrm>
          <a:off x="0" y="0"/>
          <a:ext cx="0" cy="0"/>
          <a:chOff x="0" y="0"/>
          <a:chExt cx="0" cy="0"/>
        </a:xfrm>
      </p:grpSpPr>
      <p:sp>
        <p:nvSpPr>
          <p:cNvPr id="1048676" name="Google Shape;205;p14: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77" name="Google Shape;206;p14: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212"/>
        <p:cNvGrpSpPr/>
        <p:nvPr/>
      </p:nvGrpSpPr>
      <p:grpSpPr>
        <a:xfrm>
          <a:off x="0" y="0"/>
          <a:ext cx="0" cy="0"/>
          <a:chOff x="0" y="0"/>
          <a:chExt cx="0" cy="0"/>
        </a:xfrm>
      </p:grpSpPr>
      <p:sp>
        <p:nvSpPr>
          <p:cNvPr id="1048682" name="Google Shape;213;p15: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83" name="Google Shape;214;p15: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220"/>
        <p:cNvGrpSpPr/>
        <p:nvPr/>
      </p:nvGrpSpPr>
      <p:grpSpPr>
        <a:xfrm>
          <a:off x="0" y="0"/>
          <a:ext cx="0" cy="0"/>
          <a:chOff x="0" y="0"/>
          <a:chExt cx="0" cy="0"/>
        </a:xfrm>
      </p:grpSpPr>
      <p:sp>
        <p:nvSpPr>
          <p:cNvPr id="1048688" name="Google Shape;221;p16: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89" name="Google Shape;222;p16: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228"/>
        <p:cNvGrpSpPr/>
        <p:nvPr/>
      </p:nvGrpSpPr>
      <p:grpSpPr>
        <a:xfrm>
          <a:off x="0" y="0"/>
          <a:ext cx="0" cy="0"/>
          <a:chOff x="0" y="0"/>
          <a:chExt cx="0" cy="0"/>
        </a:xfrm>
      </p:grpSpPr>
      <p:sp>
        <p:nvSpPr>
          <p:cNvPr id="1048694" name="Google Shape;229;p17: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95" name="Google Shape;230;p17: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236"/>
        <p:cNvGrpSpPr/>
        <p:nvPr/>
      </p:nvGrpSpPr>
      <p:grpSpPr>
        <a:xfrm>
          <a:off x="0" y="0"/>
          <a:ext cx="0" cy="0"/>
          <a:chOff x="0" y="0"/>
          <a:chExt cx="0" cy="0"/>
        </a:xfrm>
      </p:grpSpPr>
      <p:sp>
        <p:nvSpPr>
          <p:cNvPr id="1048699" name="Google Shape;237;p18: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00" name="Google Shape;238;p18: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244"/>
        <p:cNvGrpSpPr/>
        <p:nvPr/>
      </p:nvGrpSpPr>
      <p:grpSpPr>
        <a:xfrm>
          <a:off x="0" y="0"/>
          <a:ext cx="0" cy="0"/>
          <a:chOff x="0" y="0"/>
          <a:chExt cx="0" cy="0"/>
        </a:xfrm>
      </p:grpSpPr>
      <p:sp>
        <p:nvSpPr>
          <p:cNvPr id="1048705" name="Google Shape;245;p19: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06" name="Google Shape;246;p19: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98"/>
        <p:cNvGrpSpPr/>
        <p:nvPr/>
      </p:nvGrpSpPr>
      <p:grpSpPr>
        <a:xfrm>
          <a:off x="0" y="0"/>
          <a:ext cx="0" cy="0"/>
          <a:chOff x="0" y="0"/>
          <a:chExt cx="0" cy="0"/>
        </a:xfrm>
      </p:grpSpPr>
      <p:sp>
        <p:nvSpPr>
          <p:cNvPr id="1048604" name="Google Shape;99;p2: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05" name="Google Shape;100;p2: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253"/>
        <p:cNvGrpSpPr/>
        <p:nvPr/>
      </p:nvGrpSpPr>
      <p:grpSpPr>
        <a:xfrm>
          <a:off x="0" y="0"/>
          <a:ext cx="0" cy="0"/>
          <a:chOff x="0" y="0"/>
          <a:chExt cx="0" cy="0"/>
        </a:xfrm>
      </p:grpSpPr>
      <p:sp>
        <p:nvSpPr>
          <p:cNvPr id="1048711" name="Google Shape;254;p20: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12" name="Google Shape;255;p20: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262"/>
        <p:cNvGrpSpPr/>
        <p:nvPr/>
      </p:nvGrpSpPr>
      <p:grpSpPr>
        <a:xfrm>
          <a:off x="0" y="0"/>
          <a:ext cx="0" cy="0"/>
          <a:chOff x="0" y="0"/>
          <a:chExt cx="0" cy="0"/>
        </a:xfrm>
      </p:grpSpPr>
      <p:sp>
        <p:nvSpPr>
          <p:cNvPr id="1048716" name="Google Shape;263;p21: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17" name="Google Shape;264;p2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270"/>
        <p:cNvGrpSpPr/>
        <p:nvPr/>
      </p:nvGrpSpPr>
      <p:grpSpPr>
        <a:xfrm>
          <a:off x="0" y="0"/>
          <a:ext cx="0" cy="0"/>
          <a:chOff x="0" y="0"/>
          <a:chExt cx="0" cy="0"/>
        </a:xfrm>
      </p:grpSpPr>
      <p:sp>
        <p:nvSpPr>
          <p:cNvPr id="1048722" name="Google Shape;271;p22: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23" name="Google Shape;272;p22: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278"/>
        <p:cNvGrpSpPr/>
        <p:nvPr/>
      </p:nvGrpSpPr>
      <p:grpSpPr>
        <a:xfrm>
          <a:off x="0" y="0"/>
          <a:ext cx="0" cy="0"/>
          <a:chOff x="0" y="0"/>
          <a:chExt cx="0" cy="0"/>
        </a:xfrm>
      </p:grpSpPr>
      <p:sp>
        <p:nvSpPr>
          <p:cNvPr id="1048728" name="Google Shape;279;p23: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29" name="Google Shape;280;p23: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286"/>
        <p:cNvGrpSpPr/>
        <p:nvPr/>
      </p:nvGrpSpPr>
      <p:grpSpPr>
        <a:xfrm>
          <a:off x="0" y="0"/>
          <a:ext cx="0" cy="0"/>
          <a:chOff x="0" y="0"/>
          <a:chExt cx="0" cy="0"/>
        </a:xfrm>
      </p:grpSpPr>
      <p:sp>
        <p:nvSpPr>
          <p:cNvPr id="1048734" name="Google Shape;287;p24: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35" name="Google Shape;288;p24: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294"/>
        <p:cNvGrpSpPr/>
        <p:nvPr/>
      </p:nvGrpSpPr>
      <p:grpSpPr>
        <a:xfrm>
          <a:off x="0" y="0"/>
          <a:ext cx="0" cy="0"/>
          <a:chOff x="0" y="0"/>
          <a:chExt cx="0" cy="0"/>
        </a:xfrm>
      </p:grpSpPr>
      <p:sp>
        <p:nvSpPr>
          <p:cNvPr id="1048740" name="Google Shape;295;p25: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41" name="Google Shape;296;p25: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302"/>
        <p:cNvGrpSpPr/>
        <p:nvPr/>
      </p:nvGrpSpPr>
      <p:grpSpPr>
        <a:xfrm>
          <a:off x="0" y="0"/>
          <a:ext cx="0" cy="0"/>
          <a:chOff x="0" y="0"/>
          <a:chExt cx="0" cy="0"/>
        </a:xfrm>
      </p:grpSpPr>
      <p:sp>
        <p:nvSpPr>
          <p:cNvPr id="1048746" name="Google Shape;303;p26: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47" name="Google Shape;304;p26: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310"/>
        <p:cNvGrpSpPr/>
        <p:nvPr/>
      </p:nvGrpSpPr>
      <p:grpSpPr>
        <a:xfrm>
          <a:off x="0" y="0"/>
          <a:ext cx="0" cy="0"/>
          <a:chOff x="0" y="0"/>
          <a:chExt cx="0" cy="0"/>
        </a:xfrm>
      </p:grpSpPr>
      <p:sp>
        <p:nvSpPr>
          <p:cNvPr id="1048752" name="Google Shape;311;p27: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53" name="Google Shape;312;p27: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319"/>
        <p:cNvGrpSpPr/>
        <p:nvPr/>
      </p:nvGrpSpPr>
      <p:grpSpPr>
        <a:xfrm>
          <a:off x="0" y="0"/>
          <a:ext cx="0" cy="0"/>
          <a:chOff x="0" y="0"/>
          <a:chExt cx="0" cy="0"/>
        </a:xfrm>
      </p:grpSpPr>
      <p:sp>
        <p:nvSpPr>
          <p:cNvPr id="1048758" name="Google Shape;320;p28: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59" name="Google Shape;321;p28: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328"/>
        <p:cNvGrpSpPr/>
        <p:nvPr/>
      </p:nvGrpSpPr>
      <p:grpSpPr>
        <a:xfrm>
          <a:off x="0" y="0"/>
          <a:ext cx="0" cy="0"/>
          <a:chOff x="0" y="0"/>
          <a:chExt cx="0" cy="0"/>
        </a:xfrm>
      </p:grpSpPr>
      <p:sp>
        <p:nvSpPr>
          <p:cNvPr id="1048763" name="Google Shape;329;p29: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64" name="Google Shape;330;p29: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06"/>
        <p:cNvGrpSpPr/>
        <p:nvPr/>
      </p:nvGrpSpPr>
      <p:grpSpPr>
        <a:xfrm>
          <a:off x="0" y="0"/>
          <a:ext cx="0" cy="0"/>
          <a:chOff x="0" y="0"/>
          <a:chExt cx="0" cy="0"/>
        </a:xfrm>
      </p:grpSpPr>
      <p:sp>
        <p:nvSpPr>
          <p:cNvPr id="1048610" name="Google Shape;107;p3: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11" name="Google Shape;108;p3: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336"/>
        <p:cNvGrpSpPr/>
        <p:nvPr/>
      </p:nvGrpSpPr>
      <p:grpSpPr>
        <a:xfrm>
          <a:off x="0" y="0"/>
          <a:ext cx="0" cy="0"/>
          <a:chOff x="0" y="0"/>
          <a:chExt cx="0" cy="0"/>
        </a:xfrm>
      </p:grpSpPr>
      <p:sp>
        <p:nvSpPr>
          <p:cNvPr id="1048768" name="Google Shape;337;p30: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69" name="Google Shape;338;p30: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344"/>
        <p:cNvGrpSpPr/>
        <p:nvPr/>
      </p:nvGrpSpPr>
      <p:grpSpPr>
        <a:xfrm>
          <a:off x="0" y="0"/>
          <a:ext cx="0" cy="0"/>
          <a:chOff x="0" y="0"/>
          <a:chExt cx="0" cy="0"/>
        </a:xfrm>
      </p:grpSpPr>
      <p:sp>
        <p:nvSpPr>
          <p:cNvPr id="1048773" name="Google Shape;345;p31: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74" name="Google Shape;346;p3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352"/>
        <p:cNvGrpSpPr/>
        <p:nvPr/>
      </p:nvGrpSpPr>
      <p:grpSpPr>
        <a:xfrm>
          <a:off x="0" y="0"/>
          <a:ext cx="0" cy="0"/>
          <a:chOff x="0" y="0"/>
          <a:chExt cx="0" cy="0"/>
        </a:xfrm>
      </p:grpSpPr>
      <p:sp>
        <p:nvSpPr>
          <p:cNvPr id="1048779" name="Google Shape;353;p32: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80" name="Google Shape;354;p32: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360"/>
        <p:cNvGrpSpPr/>
        <p:nvPr/>
      </p:nvGrpSpPr>
      <p:grpSpPr>
        <a:xfrm>
          <a:off x="0" y="0"/>
          <a:ext cx="0" cy="0"/>
          <a:chOff x="0" y="0"/>
          <a:chExt cx="0" cy="0"/>
        </a:xfrm>
      </p:grpSpPr>
      <p:sp>
        <p:nvSpPr>
          <p:cNvPr id="1048785" name="Google Shape;361;p33: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86" name="Google Shape;362;p33: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368"/>
        <p:cNvGrpSpPr/>
        <p:nvPr/>
      </p:nvGrpSpPr>
      <p:grpSpPr>
        <a:xfrm>
          <a:off x="0" y="0"/>
          <a:ext cx="0" cy="0"/>
          <a:chOff x="0" y="0"/>
          <a:chExt cx="0" cy="0"/>
        </a:xfrm>
      </p:grpSpPr>
      <p:sp>
        <p:nvSpPr>
          <p:cNvPr id="1048791" name="Google Shape;369;p34: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792" name="Google Shape;370;p34: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14"/>
        <p:cNvGrpSpPr/>
        <p:nvPr/>
      </p:nvGrpSpPr>
      <p:grpSpPr>
        <a:xfrm>
          <a:off x="0" y="0"/>
          <a:ext cx="0" cy="0"/>
          <a:chOff x="0" y="0"/>
          <a:chExt cx="0" cy="0"/>
        </a:xfrm>
      </p:grpSpPr>
      <p:sp>
        <p:nvSpPr>
          <p:cNvPr id="1048616" name="Google Shape;115;p4: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17" name="Google Shape;116;p4: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23"/>
        <p:cNvGrpSpPr/>
        <p:nvPr/>
      </p:nvGrpSpPr>
      <p:grpSpPr>
        <a:xfrm>
          <a:off x="0" y="0"/>
          <a:ext cx="0" cy="0"/>
          <a:chOff x="0" y="0"/>
          <a:chExt cx="0" cy="0"/>
        </a:xfrm>
      </p:grpSpPr>
      <p:sp>
        <p:nvSpPr>
          <p:cNvPr id="1048622" name="Google Shape;124;p5: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23" name="Google Shape;125;p5: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32"/>
        <p:cNvGrpSpPr/>
        <p:nvPr/>
      </p:nvGrpSpPr>
      <p:grpSpPr>
        <a:xfrm>
          <a:off x="0" y="0"/>
          <a:ext cx="0" cy="0"/>
          <a:chOff x="0" y="0"/>
          <a:chExt cx="0" cy="0"/>
        </a:xfrm>
      </p:grpSpPr>
      <p:sp>
        <p:nvSpPr>
          <p:cNvPr id="1048628" name="Google Shape;133;p6: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29" name="Google Shape;134;p6: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41"/>
        <p:cNvGrpSpPr/>
        <p:nvPr/>
      </p:nvGrpSpPr>
      <p:grpSpPr>
        <a:xfrm>
          <a:off x="0" y="0"/>
          <a:ext cx="0" cy="0"/>
          <a:chOff x="0" y="0"/>
          <a:chExt cx="0" cy="0"/>
        </a:xfrm>
      </p:grpSpPr>
      <p:sp>
        <p:nvSpPr>
          <p:cNvPr id="1048634" name="Google Shape;142;p7: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35" name="Google Shape;143;p7: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50"/>
        <p:cNvGrpSpPr/>
        <p:nvPr/>
      </p:nvGrpSpPr>
      <p:grpSpPr>
        <a:xfrm>
          <a:off x="0" y="0"/>
          <a:ext cx="0" cy="0"/>
          <a:chOff x="0" y="0"/>
          <a:chExt cx="0" cy="0"/>
        </a:xfrm>
      </p:grpSpPr>
      <p:sp>
        <p:nvSpPr>
          <p:cNvPr id="1048640" name="Google Shape;151;p8: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41" name="Google Shape;152;p8: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59"/>
        <p:cNvGrpSpPr/>
        <p:nvPr/>
      </p:nvGrpSpPr>
      <p:grpSpPr>
        <a:xfrm>
          <a:off x="0" y="0"/>
          <a:ext cx="0" cy="0"/>
          <a:chOff x="0" y="0"/>
          <a:chExt cx="0" cy="0"/>
        </a:xfrm>
      </p:grpSpPr>
      <p:sp>
        <p:nvSpPr>
          <p:cNvPr id="1048646" name="Google Shape;160;p9: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47" name="Google Shape;161;p9: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5"/>
        <p:cNvGrpSpPr/>
        <p:nvPr/>
      </p:nvGrpSpPr>
      <p:grpSpPr>
        <a:xfrm>
          <a:off x="0" y="0"/>
          <a:ext cx="0" cy="0"/>
          <a:chOff x="0" y="0"/>
          <a:chExt cx="0" cy="0"/>
        </a:xfrm>
      </p:grpSpPr>
      <p:sp>
        <p:nvSpPr>
          <p:cNvPr id="1048581" name="Google Shape;16;p36"/>
          <p:cNvSpPr txBox="1">
            <a:spLocks noGrp="1"/>
          </p:cNvSpPr>
          <p:nvPr>
            <p:ph type="ctrTitle"/>
          </p:nvPr>
        </p:nvSpPr>
        <p:spPr>
          <a:xfrm>
            <a:off x="685800" y="1122363"/>
            <a:ext cx="7772400" cy="2387600"/>
          </a:xfrm>
          <a:prstGeom prst="rect"/>
          <a:noFill/>
          <a:ln>
            <a:noFill/>
          </a:ln>
        </p:spPr>
        <p:txBody>
          <a:bodyPr anchor="b" anchorCtr="0" bIns="45700" lIns="91425" rIns="91425" spcFirstLastPara="1" tIns="45700" wrap="square">
            <a:normAutofit/>
          </a:bodyPr>
          <a:lstStyle>
            <a:lvl1pPr algn="ctr" lvl="0">
              <a:lnSpc>
                <a:spcPct val="90000"/>
              </a:lnSpc>
              <a:spcBef>
                <a:spcPts val="0"/>
              </a:spcBef>
              <a:spcAft>
                <a:spcPts val="0"/>
              </a:spcAft>
              <a:buClr>
                <a:schemeClr val="dk1"/>
              </a:buClr>
              <a:buSzPts val="6000"/>
              <a:buFont typeface="Calibri"/>
              <a:buNone/>
              <a:defRPr sz="6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2" name="Google Shape;17;p36"/>
          <p:cNvSpPr txBox="1">
            <a:spLocks noGrp="1"/>
          </p:cNvSpPr>
          <p:nvPr>
            <p:ph type="subTitle" idx="1"/>
          </p:nvPr>
        </p:nvSpPr>
        <p:spPr>
          <a:xfrm>
            <a:off x="1143000" y="3602038"/>
            <a:ext cx="6858000" cy="1655762"/>
          </a:xfrm>
          <a:prstGeom prst="rect"/>
          <a:noFill/>
          <a:ln>
            <a:noFill/>
          </a:ln>
        </p:spPr>
        <p:txBody>
          <a:bodyPr anchor="t" anchorCtr="0" bIns="45700" lIns="91425" rIns="91425" spcFirstLastPara="1" tIns="45700" wrap="square">
            <a:normAutofit/>
          </a:bodyPr>
          <a:lstStyle>
            <a:lvl1pPr algn="ctr" lvl="0">
              <a:lnSpc>
                <a:spcPct val="90000"/>
              </a:lnSpc>
              <a:spcBef>
                <a:spcPts val="1000"/>
              </a:spcBef>
              <a:spcAft>
                <a:spcPts val="0"/>
              </a:spcAft>
              <a:buClr>
                <a:schemeClr val="dk1"/>
              </a:buClr>
              <a:buSzPts val="2400"/>
              <a:buNone/>
              <a:defRPr sz="2400"/>
            </a:lvl1pPr>
            <a:lvl2pPr algn="ctr" lvl="1">
              <a:lnSpc>
                <a:spcPct val="90000"/>
              </a:lnSpc>
              <a:spcBef>
                <a:spcPts val="500"/>
              </a:spcBef>
              <a:spcAft>
                <a:spcPts val="0"/>
              </a:spcAft>
              <a:buClr>
                <a:schemeClr val="dk1"/>
              </a:buClr>
              <a:buSzPts val="2000"/>
              <a:buNone/>
              <a:defRPr sz="2000"/>
            </a:lvl2pPr>
            <a:lvl3pPr algn="ctr" lvl="2">
              <a:lnSpc>
                <a:spcPct val="90000"/>
              </a:lnSpc>
              <a:spcBef>
                <a:spcPts val="500"/>
              </a:spcBef>
              <a:spcAft>
                <a:spcPts val="0"/>
              </a:spcAft>
              <a:buClr>
                <a:schemeClr val="dk1"/>
              </a:buClr>
              <a:buSzPts val="1800"/>
              <a:buNone/>
              <a:defRPr sz="1800"/>
            </a:lvl3pPr>
            <a:lvl4pPr algn="ctr" lvl="3">
              <a:lnSpc>
                <a:spcPct val="90000"/>
              </a:lnSpc>
              <a:spcBef>
                <a:spcPts val="500"/>
              </a:spcBef>
              <a:spcAft>
                <a:spcPts val="0"/>
              </a:spcAft>
              <a:buClr>
                <a:schemeClr val="dk1"/>
              </a:buClr>
              <a:buSzPts val="1600"/>
              <a:buNone/>
              <a:defRPr sz="1600"/>
            </a:lvl4pPr>
            <a:lvl5pPr algn="ctr" lvl="4">
              <a:lnSpc>
                <a:spcPct val="90000"/>
              </a:lnSpc>
              <a:spcBef>
                <a:spcPts val="500"/>
              </a:spcBef>
              <a:spcAft>
                <a:spcPts val="0"/>
              </a:spcAft>
              <a:buClr>
                <a:schemeClr val="dk1"/>
              </a:buClr>
              <a:buSzPts val="1600"/>
              <a:buNone/>
              <a:defRPr sz="1600"/>
            </a:lvl5pPr>
            <a:lvl6pPr algn="ctr" lvl="5">
              <a:lnSpc>
                <a:spcPct val="90000"/>
              </a:lnSpc>
              <a:spcBef>
                <a:spcPts val="500"/>
              </a:spcBef>
              <a:spcAft>
                <a:spcPts val="0"/>
              </a:spcAft>
              <a:buClr>
                <a:schemeClr val="dk1"/>
              </a:buClr>
              <a:buSzPts val="1600"/>
              <a:buNone/>
              <a:defRPr sz="1600"/>
            </a:lvl6pPr>
            <a:lvl7pPr algn="ctr" lvl="6">
              <a:lnSpc>
                <a:spcPct val="90000"/>
              </a:lnSpc>
              <a:spcBef>
                <a:spcPts val="500"/>
              </a:spcBef>
              <a:spcAft>
                <a:spcPts val="0"/>
              </a:spcAft>
              <a:buClr>
                <a:schemeClr val="dk1"/>
              </a:buClr>
              <a:buSzPts val="1600"/>
              <a:buNone/>
              <a:defRPr sz="1600"/>
            </a:lvl7pPr>
            <a:lvl8pPr algn="ctr" lvl="7">
              <a:lnSpc>
                <a:spcPct val="90000"/>
              </a:lnSpc>
              <a:spcBef>
                <a:spcPts val="500"/>
              </a:spcBef>
              <a:spcAft>
                <a:spcPts val="0"/>
              </a:spcAft>
              <a:buClr>
                <a:schemeClr val="dk1"/>
              </a:buClr>
              <a:buSzPts val="1600"/>
              <a:buNone/>
              <a:defRPr sz="1600"/>
            </a:lvl8pPr>
            <a:lvl9pPr algn="ctr" lvl="8">
              <a:lnSpc>
                <a:spcPct val="90000"/>
              </a:lnSpc>
              <a:spcBef>
                <a:spcPts val="500"/>
              </a:spcBef>
              <a:spcAft>
                <a:spcPts val="0"/>
              </a:spcAft>
              <a:buClr>
                <a:schemeClr val="dk1"/>
              </a:buClr>
              <a:buSzPts val="1600"/>
              <a:buNone/>
              <a:defRPr sz="1600"/>
            </a:lvl9pPr>
          </a:lstStyle>
          <a:p/>
        </p:txBody>
      </p:sp>
      <p:sp>
        <p:nvSpPr>
          <p:cNvPr id="1048583" name="Google Shape;18;p36"/>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36"/>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5" name="Google Shape;20;p36"/>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55" name="Shape 72"/>
        <p:cNvGrpSpPr/>
        <p:nvPr/>
      </p:nvGrpSpPr>
      <p:grpSpPr>
        <a:xfrm>
          <a:off x="0" y="0"/>
          <a:ext cx="0" cy="0"/>
          <a:chOff x="0" y="0"/>
          <a:chExt cx="0" cy="0"/>
        </a:xfrm>
      </p:grpSpPr>
      <p:sp>
        <p:nvSpPr>
          <p:cNvPr id="1048808" name="Google Shape;73;p45"/>
          <p:cNvSpPr txBox="1">
            <a:spLocks noGrp="1"/>
          </p:cNvSpPr>
          <p:nvPr>
            <p:ph type="title"/>
          </p:nvPr>
        </p:nvSpPr>
        <p:spPr>
          <a:xfrm>
            <a:off x="628650" y="365126"/>
            <a:ext cx="78867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9" name="Google Shape;74;p45"/>
          <p:cNvSpPr txBox="1">
            <a:spLocks noGrp="1"/>
          </p:cNvSpPr>
          <p:nvPr>
            <p:ph type="body" idx="1"/>
          </p:nvPr>
        </p:nvSpPr>
        <p:spPr>
          <a:xfrm rot="5400000">
            <a:off x="2396331" y="57944"/>
            <a:ext cx="4351338" cy="7886700"/>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10" name="Google Shape;75;p45"/>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1" name="Google Shape;76;p45"/>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2" name="Google Shape;77;p45"/>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53" name="Shape 78"/>
        <p:cNvGrpSpPr/>
        <p:nvPr/>
      </p:nvGrpSpPr>
      <p:grpSpPr>
        <a:xfrm>
          <a:off x="0" y="0"/>
          <a:ext cx="0" cy="0"/>
          <a:chOff x="0" y="0"/>
          <a:chExt cx="0" cy="0"/>
        </a:xfrm>
      </p:grpSpPr>
      <p:sp>
        <p:nvSpPr>
          <p:cNvPr id="1048797" name="Google Shape;79;p46"/>
          <p:cNvSpPr txBox="1">
            <a:spLocks noGrp="1"/>
          </p:cNvSpPr>
          <p:nvPr>
            <p:ph type="title"/>
          </p:nvPr>
        </p:nvSpPr>
        <p:spPr>
          <a:xfrm rot="5400000">
            <a:off x="4623594" y="2285207"/>
            <a:ext cx="5811838" cy="1971675"/>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8" name="Google Shape;80;p46"/>
          <p:cNvSpPr txBox="1">
            <a:spLocks noGrp="1"/>
          </p:cNvSpPr>
          <p:nvPr>
            <p:ph type="body" idx="1"/>
          </p:nvPr>
        </p:nvSpPr>
        <p:spPr>
          <a:xfrm rot="5400000">
            <a:off x="623094" y="370681"/>
            <a:ext cx="5811838" cy="5800725"/>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99" name="Google Shape;81;p46"/>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0" name="Google Shape;82;p46"/>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1" name="Google Shape;83;p46"/>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52" name="Shape 21"/>
        <p:cNvGrpSpPr/>
        <p:nvPr/>
      </p:nvGrpSpPr>
      <p:grpSpPr>
        <a:xfrm>
          <a:off x="0" y="0"/>
          <a:ext cx="0" cy="0"/>
          <a:chOff x="0" y="0"/>
          <a:chExt cx="0" cy="0"/>
        </a:xfrm>
      </p:grpSpPr>
      <p:sp>
        <p:nvSpPr>
          <p:cNvPr id="1048595" name="Google Shape;22;p37"/>
          <p:cNvSpPr txBox="1">
            <a:spLocks noGrp="1"/>
          </p:cNvSpPr>
          <p:nvPr>
            <p:ph type="title"/>
          </p:nvPr>
        </p:nvSpPr>
        <p:spPr>
          <a:xfrm>
            <a:off x="628650" y="365126"/>
            <a:ext cx="78867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3;p37"/>
          <p:cNvSpPr txBox="1">
            <a:spLocks noGrp="1"/>
          </p:cNvSpPr>
          <p:nvPr>
            <p:ph type="body" idx="1"/>
          </p:nvPr>
        </p:nvSpPr>
        <p:spPr>
          <a:xfrm>
            <a:off x="628650" y="1825625"/>
            <a:ext cx="78867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597" name="Google Shape;24;p37"/>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8" name="Google Shape;25;p37"/>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9" name="Google Shape;26;p37"/>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56" name="Shape 27"/>
        <p:cNvGrpSpPr/>
        <p:nvPr/>
      </p:nvGrpSpPr>
      <p:grpSpPr>
        <a:xfrm>
          <a:off x="0" y="0"/>
          <a:ext cx="0" cy="0"/>
          <a:chOff x="0" y="0"/>
          <a:chExt cx="0" cy="0"/>
        </a:xfrm>
      </p:grpSpPr>
      <p:sp>
        <p:nvSpPr>
          <p:cNvPr id="1048813" name="Google Shape;28;p38"/>
          <p:cNvSpPr txBox="1">
            <a:spLocks noGrp="1"/>
          </p:cNvSpPr>
          <p:nvPr>
            <p:ph type="title"/>
          </p:nvPr>
        </p:nvSpPr>
        <p:spPr>
          <a:xfrm>
            <a:off x="623888" y="1709739"/>
            <a:ext cx="7886700" cy="2852737"/>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6000"/>
              <a:buFont typeface="Calibri"/>
              <a:buNone/>
              <a:defRPr sz="6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4" name="Google Shape;29;p38"/>
          <p:cNvSpPr txBox="1">
            <a:spLocks noGrp="1"/>
          </p:cNvSpPr>
          <p:nvPr>
            <p:ph type="body" idx="1"/>
          </p:nvPr>
        </p:nvSpPr>
        <p:spPr>
          <a:xfrm>
            <a:off x="623888" y="4589464"/>
            <a:ext cx="7886700" cy="1500187"/>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sz="2400">
                <a:solidFill>
                  <a:schemeClr val="dk1"/>
                </a:solidFill>
              </a:defRPr>
            </a:lvl1pPr>
            <a:lvl2pPr algn="l" indent="-228600" lvl="1" marL="914400">
              <a:lnSpc>
                <a:spcPct val="90000"/>
              </a:lnSpc>
              <a:spcBef>
                <a:spcPts val="500"/>
              </a:spcBef>
              <a:spcAft>
                <a:spcPts val="0"/>
              </a:spcAft>
              <a:buClr>
                <a:srgbClr val="888888"/>
              </a:buClr>
              <a:buSzPts val="2000"/>
              <a:buNone/>
              <a:defRPr sz="2000">
                <a:solidFill>
                  <a:srgbClr val="888888"/>
                </a:solidFill>
              </a:defRPr>
            </a:lvl2pPr>
            <a:lvl3pPr algn="l" indent="-228600" lvl="2" marL="1371600">
              <a:lnSpc>
                <a:spcPct val="90000"/>
              </a:lnSpc>
              <a:spcBef>
                <a:spcPts val="500"/>
              </a:spcBef>
              <a:spcAft>
                <a:spcPts val="0"/>
              </a:spcAft>
              <a:buClr>
                <a:srgbClr val="888888"/>
              </a:buClr>
              <a:buSzPts val="1800"/>
              <a:buNone/>
              <a:defRPr sz="1800">
                <a:solidFill>
                  <a:srgbClr val="888888"/>
                </a:solidFill>
              </a:defRPr>
            </a:lvl3pPr>
            <a:lvl4pPr algn="l" indent="-228600" lvl="3" marL="1828800">
              <a:lnSpc>
                <a:spcPct val="90000"/>
              </a:lnSpc>
              <a:spcBef>
                <a:spcPts val="500"/>
              </a:spcBef>
              <a:spcAft>
                <a:spcPts val="0"/>
              </a:spcAft>
              <a:buClr>
                <a:srgbClr val="888888"/>
              </a:buClr>
              <a:buSzPts val="1600"/>
              <a:buNone/>
              <a:defRPr sz="1600">
                <a:solidFill>
                  <a:srgbClr val="888888"/>
                </a:solidFill>
              </a:defRPr>
            </a:lvl4pPr>
            <a:lvl5pPr algn="l" indent="-228600" lvl="4" marL="2286000">
              <a:lnSpc>
                <a:spcPct val="90000"/>
              </a:lnSpc>
              <a:spcBef>
                <a:spcPts val="500"/>
              </a:spcBef>
              <a:spcAft>
                <a:spcPts val="0"/>
              </a:spcAft>
              <a:buClr>
                <a:srgbClr val="888888"/>
              </a:buClr>
              <a:buSzPts val="1600"/>
              <a:buNone/>
              <a:defRPr sz="1600">
                <a:solidFill>
                  <a:srgbClr val="888888"/>
                </a:solidFill>
              </a:defRPr>
            </a:lvl5pPr>
            <a:lvl6pPr algn="l" indent="-228600" lvl="5" marL="2743200">
              <a:lnSpc>
                <a:spcPct val="90000"/>
              </a:lnSpc>
              <a:spcBef>
                <a:spcPts val="500"/>
              </a:spcBef>
              <a:spcAft>
                <a:spcPts val="0"/>
              </a:spcAft>
              <a:buClr>
                <a:srgbClr val="888888"/>
              </a:buClr>
              <a:buSzPts val="1600"/>
              <a:buNone/>
              <a:defRPr sz="1600">
                <a:solidFill>
                  <a:srgbClr val="888888"/>
                </a:solidFill>
              </a:defRPr>
            </a:lvl6pPr>
            <a:lvl7pPr algn="l" indent="-228600" lvl="6" marL="3200400">
              <a:lnSpc>
                <a:spcPct val="90000"/>
              </a:lnSpc>
              <a:spcBef>
                <a:spcPts val="500"/>
              </a:spcBef>
              <a:spcAft>
                <a:spcPts val="0"/>
              </a:spcAft>
              <a:buClr>
                <a:srgbClr val="888888"/>
              </a:buClr>
              <a:buSzPts val="1600"/>
              <a:buNone/>
              <a:defRPr sz="1600">
                <a:solidFill>
                  <a:srgbClr val="888888"/>
                </a:solidFill>
              </a:defRPr>
            </a:lvl7pPr>
            <a:lvl8pPr algn="l" indent="-228600" lvl="7" marL="3657600">
              <a:lnSpc>
                <a:spcPct val="90000"/>
              </a:lnSpc>
              <a:spcBef>
                <a:spcPts val="500"/>
              </a:spcBef>
              <a:spcAft>
                <a:spcPts val="0"/>
              </a:spcAft>
              <a:buClr>
                <a:srgbClr val="888888"/>
              </a:buClr>
              <a:buSzPts val="1600"/>
              <a:buNone/>
              <a:defRPr sz="1600">
                <a:solidFill>
                  <a:srgbClr val="888888"/>
                </a:solidFill>
              </a:defRPr>
            </a:lvl8pPr>
            <a:lvl9pPr algn="l" indent="-228600" lvl="8" marL="4114800">
              <a:lnSpc>
                <a:spcPct val="90000"/>
              </a:lnSpc>
              <a:spcBef>
                <a:spcPts val="500"/>
              </a:spcBef>
              <a:spcAft>
                <a:spcPts val="0"/>
              </a:spcAft>
              <a:buClr>
                <a:srgbClr val="888888"/>
              </a:buClr>
              <a:buSzPts val="1600"/>
              <a:buNone/>
              <a:defRPr sz="1600">
                <a:solidFill>
                  <a:srgbClr val="888888"/>
                </a:solidFill>
              </a:defRPr>
            </a:lvl9pPr>
          </a:lstStyle>
          <a:p/>
        </p:txBody>
      </p:sp>
      <p:sp>
        <p:nvSpPr>
          <p:cNvPr id="1048815" name="Google Shape;30;p38"/>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6" name="Google Shape;31;p38"/>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7" name="Google Shape;32;p38"/>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57" name="Shape 33"/>
        <p:cNvGrpSpPr/>
        <p:nvPr/>
      </p:nvGrpSpPr>
      <p:grpSpPr>
        <a:xfrm>
          <a:off x="0" y="0"/>
          <a:ext cx="0" cy="0"/>
          <a:chOff x="0" y="0"/>
          <a:chExt cx="0" cy="0"/>
        </a:xfrm>
      </p:grpSpPr>
      <p:sp>
        <p:nvSpPr>
          <p:cNvPr id="1048818" name="Google Shape;34;p39"/>
          <p:cNvSpPr txBox="1">
            <a:spLocks noGrp="1"/>
          </p:cNvSpPr>
          <p:nvPr>
            <p:ph type="title"/>
          </p:nvPr>
        </p:nvSpPr>
        <p:spPr>
          <a:xfrm>
            <a:off x="628650" y="365126"/>
            <a:ext cx="78867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9" name="Google Shape;35;p39"/>
          <p:cNvSpPr txBox="1">
            <a:spLocks noGrp="1"/>
          </p:cNvSpPr>
          <p:nvPr>
            <p:ph type="body" idx="1"/>
          </p:nvPr>
        </p:nvSpPr>
        <p:spPr>
          <a:xfrm>
            <a:off x="628650" y="1825625"/>
            <a:ext cx="38862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20" name="Google Shape;36;p39"/>
          <p:cNvSpPr txBox="1">
            <a:spLocks noGrp="1"/>
          </p:cNvSpPr>
          <p:nvPr>
            <p:ph type="body" idx="2"/>
          </p:nvPr>
        </p:nvSpPr>
        <p:spPr>
          <a:xfrm>
            <a:off x="4629150" y="1825625"/>
            <a:ext cx="38862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21" name="Google Shape;37;p39"/>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2" name="Google Shape;38;p39"/>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3" name="Google Shape;39;p39"/>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58" name="Shape 40"/>
        <p:cNvGrpSpPr/>
        <p:nvPr/>
      </p:nvGrpSpPr>
      <p:grpSpPr>
        <a:xfrm>
          <a:off x="0" y="0"/>
          <a:ext cx="0" cy="0"/>
          <a:chOff x="0" y="0"/>
          <a:chExt cx="0" cy="0"/>
        </a:xfrm>
      </p:grpSpPr>
      <p:sp>
        <p:nvSpPr>
          <p:cNvPr id="1048824" name="Google Shape;41;p40"/>
          <p:cNvSpPr txBox="1">
            <a:spLocks noGrp="1"/>
          </p:cNvSpPr>
          <p:nvPr>
            <p:ph type="title"/>
          </p:nvPr>
        </p:nvSpPr>
        <p:spPr>
          <a:xfrm>
            <a:off x="629841" y="365126"/>
            <a:ext cx="78867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5" name="Google Shape;42;p40"/>
          <p:cNvSpPr txBox="1">
            <a:spLocks noGrp="1"/>
          </p:cNvSpPr>
          <p:nvPr>
            <p:ph type="body" idx="1"/>
          </p:nvPr>
        </p:nvSpPr>
        <p:spPr>
          <a:xfrm>
            <a:off x="629842" y="1681163"/>
            <a:ext cx="3868340" cy="823912"/>
          </a:xfrm>
          <a:prstGeom prst="rect"/>
          <a:noFill/>
          <a:ln>
            <a:noFill/>
          </a:ln>
        </p:spPr>
        <p:txBody>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826" name="Google Shape;43;p40"/>
          <p:cNvSpPr txBox="1">
            <a:spLocks noGrp="1"/>
          </p:cNvSpPr>
          <p:nvPr>
            <p:ph type="body" idx="2"/>
          </p:nvPr>
        </p:nvSpPr>
        <p:spPr>
          <a:xfrm>
            <a:off x="629842" y="2505075"/>
            <a:ext cx="3868340" cy="368458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27" name="Google Shape;44;p40"/>
          <p:cNvSpPr txBox="1">
            <a:spLocks noGrp="1"/>
          </p:cNvSpPr>
          <p:nvPr>
            <p:ph type="body" idx="3"/>
          </p:nvPr>
        </p:nvSpPr>
        <p:spPr>
          <a:xfrm>
            <a:off x="4629150" y="1681163"/>
            <a:ext cx="3887391" cy="823912"/>
          </a:xfrm>
          <a:prstGeom prst="rect"/>
          <a:noFill/>
          <a:ln>
            <a:noFill/>
          </a:ln>
        </p:spPr>
        <p:txBody>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828" name="Google Shape;45;p40"/>
          <p:cNvSpPr txBox="1">
            <a:spLocks noGrp="1"/>
          </p:cNvSpPr>
          <p:nvPr>
            <p:ph type="body" idx="4"/>
          </p:nvPr>
        </p:nvSpPr>
        <p:spPr>
          <a:xfrm>
            <a:off x="4629150" y="2505075"/>
            <a:ext cx="3887391" cy="368458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29" name="Google Shape;46;p40"/>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0" name="Google Shape;47;p40"/>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1" name="Google Shape;48;p40"/>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52" name="Shape 49"/>
        <p:cNvGrpSpPr/>
        <p:nvPr/>
      </p:nvGrpSpPr>
      <p:grpSpPr>
        <a:xfrm>
          <a:off x="0" y="0"/>
          <a:ext cx="0" cy="0"/>
          <a:chOff x="0" y="0"/>
          <a:chExt cx="0" cy="0"/>
        </a:xfrm>
      </p:grpSpPr>
      <p:sp>
        <p:nvSpPr>
          <p:cNvPr id="1048793" name="Google Shape;50;p41"/>
          <p:cNvSpPr txBox="1">
            <a:spLocks noGrp="1"/>
          </p:cNvSpPr>
          <p:nvPr>
            <p:ph type="title"/>
          </p:nvPr>
        </p:nvSpPr>
        <p:spPr>
          <a:xfrm>
            <a:off x="628650" y="365126"/>
            <a:ext cx="78867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4" name="Google Shape;51;p41"/>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5" name="Google Shape;52;p41"/>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6" name="Google Shape;53;p41"/>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59" name="Shape 54"/>
        <p:cNvGrpSpPr/>
        <p:nvPr/>
      </p:nvGrpSpPr>
      <p:grpSpPr>
        <a:xfrm>
          <a:off x="0" y="0"/>
          <a:ext cx="0" cy="0"/>
          <a:chOff x="0" y="0"/>
          <a:chExt cx="0" cy="0"/>
        </a:xfrm>
      </p:grpSpPr>
      <p:sp>
        <p:nvSpPr>
          <p:cNvPr id="1048832" name="Google Shape;55;p42"/>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3" name="Google Shape;56;p42"/>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4" name="Google Shape;57;p42"/>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60" name="Shape 58"/>
        <p:cNvGrpSpPr/>
        <p:nvPr/>
      </p:nvGrpSpPr>
      <p:grpSpPr>
        <a:xfrm>
          <a:off x="0" y="0"/>
          <a:ext cx="0" cy="0"/>
          <a:chOff x="0" y="0"/>
          <a:chExt cx="0" cy="0"/>
        </a:xfrm>
      </p:grpSpPr>
      <p:sp>
        <p:nvSpPr>
          <p:cNvPr id="1048835" name="Google Shape;59;p43"/>
          <p:cNvSpPr txBox="1">
            <a:spLocks noGrp="1"/>
          </p:cNvSpPr>
          <p:nvPr>
            <p:ph type="title"/>
          </p:nvPr>
        </p:nvSpPr>
        <p:spPr>
          <a:xfrm>
            <a:off x="629841" y="457200"/>
            <a:ext cx="2949178" cy="160020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6" name="Google Shape;60;p43"/>
          <p:cNvSpPr txBox="1">
            <a:spLocks noGrp="1"/>
          </p:cNvSpPr>
          <p:nvPr>
            <p:ph type="body" idx="1"/>
          </p:nvPr>
        </p:nvSpPr>
        <p:spPr>
          <a:xfrm>
            <a:off x="3887391" y="987426"/>
            <a:ext cx="4629150" cy="4873625"/>
          </a:xfrm>
          <a:prstGeom prst="rect"/>
          <a:noFill/>
          <a:ln>
            <a:noFill/>
          </a:ln>
        </p:spPr>
        <p:txBody>
          <a:bodyPr anchor="t" anchorCtr="0" bIns="45700" lIns="91425" rIns="91425" spcFirstLastPara="1" tIns="45700" wrap="square">
            <a:normAutofit/>
          </a:bodyPr>
          <a:lstStyle>
            <a:lvl1pPr algn="l" indent="-431800" lvl="0" marL="457200">
              <a:lnSpc>
                <a:spcPct val="90000"/>
              </a:lnSpc>
              <a:spcBef>
                <a:spcPts val="1000"/>
              </a:spcBef>
              <a:spcAft>
                <a:spcPts val="0"/>
              </a:spcAft>
              <a:buClr>
                <a:schemeClr val="dk1"/>
              </a:buClr>
              <a:buSzPts val="3200"/>
              <a:buChar char="•"/>
              <a:defRPr sz="3200"/>
            </a:lvl1pPr>
            <a:lvl2pPr algn="l" indent="-406400" lvl="1" marL="914400">
              <a:lnSpc>
                <a:spcPct val="90000"/>
              </a:lnSpc>
              <a:spcBef>
                <a:spcPts val="500"/>
              </a:spcBef>
              <a:spcAft>
                <a:spcPts val="0"/>
              </a:spcAft>
              <a:buClr>
                <a:schemeClr val="dk1"/>
              </a:buClr>
              <a:buSzPts val="2800"/>
              <a:buChar char="•"/>
              <a:defRPr sz="2800"/>
            </a:lvl2pPr>
            <a:lvl3pPr algn="l" indent="-381000" lvl="2" marL="1371600">
              <a:lnSpc>
                <a:spcPct val="90000"/>
              </a:lnSpc>
              <a:spcBef>
                <a:spcPts val="500"/>
              </a:spcBef>
              <a:spcAft>
                <a:spcPts val="0"/>
              </a:spcAft>
              <a:buClr>
                <a:schemeClr val="dk1"/>
              </a:buClr>
              <a:buSzPts val="2400"/>
              <a:buChar char="•"/>
              <a:defRPr sz="2400"/>
            </a:lvl3pPr>
            <a:lvl4pPr algn="l" indent="-355600" lvl="3" marL="1828800">
              <a:lnSpc>
                <a:spcPct val="90000"/>
              </a:lnSpc>
              <a:spcBef>
                <a:spcPts val="500"/>
              </a:spcBef>
              <a:spcAft>
                <a:spcPts val="0"/>
              </a:spcAft>
              <a:buClr>
                <a:schemeClr val="dk1"/>
              </a:buClr>
              <a:buSzPts val="2000"/>
              <a:buChar char="•"/>
              <a:defRPr sz="2000"/>
            </a:lvl4pPr>
            <a:lvl5pPr algn="l" indent="-355600" lvl="4" marL="2286000">
              <a:lnSpc>
                <a:spcPct val="90000"/>
              </a:lnSpc>
              <a:spcBef>
                <a:spcPts val="500"/>
              </a:spcBef>
              <a:spcAft>
                <a:spcPts val="0"/>
              </a:spcAft>
              <a:buClr>
                <a:schemeClr val="dk1"/>
              </a:buClr>
              <a:buSzPts val="2000"/>
              <a:buChar char="•"/>
              <a:defRPr sz="2000"/>
            </a:lvl5pPr>
            <a:lvl6pPr algn="l" indent="-355600" lvl="5" marL="2743200">
              <a:lnSpc>
                <a:spcPct val="90000"/>
              </a:lnSpc>
              <a:spcBef>
                <a:spcPts val="500"/>
              </a:spcBef>
              <a:spcAft>
                <a:spcPts val="0"/>
              </a:spcAft>
              <a:buClr>
                <a:schemeClr val="dk1"/>
              </a:buClr>
              <a:buSzPts val="2000"/>
              <a:buChar char="•"/>
              <a:defRPr sz="2000"/>
            </a:lvl6pPr>
            <a:lvl7pPr algn="l" indent="-355600" lvl="6" marL="3200400">
              <a:lnSpc>
                <a:spcPct val="90000"/>
              </a:lnSpc>
              <a:spcBef>
                <a:spcPts val="500"/>
              </a:spcBef>
              <a:spcAft>
                <a:spcPts val="0"/>
              </a:spcAft>
              <a:buClr>
                <a:schemeClr val="dk1"/>
              </a:buClr>
              <a:buSzPts val="2000"/>
              <a:buChar char="•"/>
              <a:defRPr sz="2000"/>
            </a:lvl7pPr>
            <a:lvl8pPr algn="l" indent="-355600" lvl="7" marL="3657600">
              <a:lnSpc>
                <a:spcPct val="90000"/>
              </a:lnSpc>
              <a:spcBef>
                <a:spcPts val="500"/>
              </a:spcBef>
              <a:spcAft>
                <a:spcPts val="0"/>
              </a:spcAft>
              <a:buClr>
                <a:schemeClr val="dk1"/>
              </a:buClr>
              <a:buSzPts val="2000"/>
              <a:buChar char="•"/>
              <a:defRPr sz="2000"/>
            </a:lvl8pPr>
            <a:lvl9pPr algn="l" indent="-355600" lvl="8" marL="4114800">
              <a:lnSpc>
                <a:spcPct val="90000"/>
              </a:lnSpc>
              <a:spcBef>
                <a:spcPts val="500"/>
              </a:spcBef>
              <a:spcAft>
                <a:spcPts val="0"/>
              </a:spcAft>
              <a:buClr>
                <a:schemeClr val="dk1"/>
              </a:buClr>
              <a:buSzPts val="2000"/>
              <a:buChar char="•"/>
              <a:defRPr sz="2000"/>
            </a:lvl9pPr>
          </a:lstStyle>
          <a:p/>
        </p:txBody>
      </p:sp>
      <p:sp>
        <p:nvSpPr>
          <p:cNvPr id="1048837" name="Google Shape;61;p43"/>
          <p:cNvSpPr txBox="1">
            <a:spLocks noGrp="1"/>
          </p:cNvSpPr>
          <p:nvPr>
            <p:ph type="body" idx="2"/>
          </p:nvPr>
        </p:nvSpPr>
        <p:spPr>
          <a:xfrm>
            <a:off x="629841" y="2057400"/>
            <a:ext cx="2949178" cy="3811588"/>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838" name="Google Shape;62;p43"/>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39" name="Google Shape;63;p43"/>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40" name="Google Shape;64;p43"/>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54" name="Shape 65"/>
        <p:cNvGrpSpPr/>
        <p:nvPr/>
      </p:nvGrpSpPr>
      <p:grpSpPr>
        <a:xfrm>
          <a:off x="0" y="0"/>
          <a:ext cx="0" cy="0"/>
          <a:chOff x="0" y="0"/>
          <a:chExt cx="0" cy="0"/>
        </a:xfrm>
      </p:grpSpPr>
      <p:sp>
        <p:nvSpPr>
          <p:cNvPr id="1048802" name="Google Shape;66;p44"/>
          <p:cNvSpPr txBox="1">
            <a:spLocks noGrp="1"/>
          </p:cNvSpPr>
          <p:nvPr>
            <p:ph type="title"/>
          </p:nvPr>
        </p:nvSpPr>
        <p:spPr>
          <a:xfrm>
            <a:off x="629841" y="457200"/>
            <a:ext cx="2949178" cy="160020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3" name="Google Shape;67;p44"/>
          <p:cNvSpPr>
            <a:spLocks noGrp="1"/>
          </p:cNvSpPr>
          <p:nvPr>
            <p:ph type="pic" idx="2"/>
          </p:nvPr>
        </p:nvSpPr>
        <p:spPr>
          <a:xfrm>
            <a:off x="3887391" y="987426"/>
            <a:ext cx="4629150" cy="4873625"/>
          </a:xfrm>
          <a:prstGeom prst="rect"/>
          <a:noFill/>
          <a:ln>
            <a:noFill/>
          </a:ln>
        </p:spPr>
      </p:sp>
      <p:sp>
        <p:nvSpPr>
          <p:cNvPr id="1048804" name="Google Shape;68;p44"/>
          <p:cNvSpPr txBox="1">
            <a:spLocks noGrp="1"/>
          </p:cNvSpPr>
          <p:nvPr>
            <p:ph type="body" idx="1"/>
          </p:nvPr>
        </p:nvSpPr>
        <p:spPr>
          <a:xfrm>
            <a:off x="629841" y="2057400"/>
            <a:ext cx="2949178" cy="3811588"/>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805" name="Google Shape;69;p44"/>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6" name="Google Shape;70;p44"/>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7" name="Google Shape;71;p44"/>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35"/>
          <p:cNvSpPr txBox="1">
            <a:spLocks noGrp="1"/>
          </p:cNvSpPr>
          <p:nvPr>
            <p:ph type="title"/>
          </p:nvPr>
        </p:nvSpPr>
        <p:spPr>
          <a:xfrm>
            <a:off x="628650" y="365126"/>
            <a:ext cx="7886700" cy="1325563"/>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7" name="Google Shape;11;p35"/>
          <p:cNvSpPr txBox="1">
            <a:spLocks noGrp="1"/>
          </p:cNvSpPr>
          <p:nvPr>
            <p:ph type="body" idx="1"/>
          </p:nvPr>
        </p:nvSpPr>
        <p:spPr>
          <a:xfrm>
            <a:off x="628650" y="1825625"/>
            <a:ext cx="7886700" cy="4351338"/>
          </a:xfrm>
          <a:prstGeom prst="rect"/>
          <a:noFill/>
          <a:ln>
            <a:noFill/>
          </a:ln>
        </p:spPr>
        <p:txBody>
          <a:bodyPr anchor="t" anchorCtr="0" bIns="45700" lIns="91425" rIns="91425" spcFirstLastPara="1" tIns="45700" wrap="square">
            <a:norm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578" name="Google Shape;12;p35"/>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579" name="Google Shape;13;p35"/>
          <p:cNvSpPr txBox="1">
            <a:spLocks noGrp="1"/>
          </p:cNvSpPr>
          <p:nvPr>
            <p:ph type="ftr" idx="11"/>
          </p:nvPr>
        </p:nvSpPr>
        <p:spPr>
          <a:xfrm>
            <a:off x="3028950" y="6356351"/>
            <a:ext cx="3086100"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580" name="Google Shape;14;p35"/>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I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hyperlink" Target="https://www.statista.com/statistics/661164/worldwide-cio-" TargetMode="Externa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7"/>
        <p:cNvGrpSpPr/>
        <p:nvPr/>
      </p:nvGrpSpPr>
      <p:grpSpPr>
        <a:xfrm>
          <a:off x="0" y="0"/>
          <a:ext cx="0" cy="0"/>
          <a:chOff x="0" y="0"/>
          <a:chExt cx="0" cy="0"/>
        </a:xfrm>
      </p:grpSpPr>
      <p:pic>
        <p:nvPicPr>
          <p:cNvPr id="2097152" name="Google Shape;88;p1"/>
          <p:cNvPicPr preferRelativeResize="0">
            <a:picLocks/>
          </p:cNvPicPr>
          <p:nvPr/>
        </p:nvPicPr>
        <p:blipFill rotWithShape="1">
          <a:blip xmlns:r="http://schemas.openxmlformats.org/officeDocument/2006/relationships" r:embed="rId1">
            <a:alphaModFix/>
          </a:blip>
          <a:srcRect/>
          <a:stretch>
            <a:fillRect/>
          </a:stretch>
        </p:blipFill>
        <p:spPr>
          <a:xfrm>
            <a:off x="108244" y="128368"/>
            <a:ext cx="1452640" cy="1455124"/>
          </a:xfrm>
          <a:prstGeom prst="rect"/>
          <a:noFill/>
          <a:ln>
            <a:noFill/>
          </a:ln>
        </p:spPr>
      </p:pic>
      <p:pic>
        <p:nvPicPr>
          <p:cNvPr id="2097153" name="Google Shape;89;p1" descr="Anna University - Wikipedia"/>
          <p:cNvPicPr preferRelativeResize="0">
            <a:picLocks/>
          </p:cNvPicPr>
          <p:nvPr/>
        </p:nvPicPr>
        <p:blipFill rotWithShape="1">
          <a:blip xmlns:r="http://schemas.openxmlformats.org/officeDocument/2006/relationships" r:embed="rId2">
            <a:alphaModFix/>
          </a:blip>
          <a:srcRect/>
          <a:stretch>
            <a:fillRect/>
          </a:stretch>
        </p:blipFill>
        <p:spPr>
          <a:xfrm>
            <a:off x="7583116" y="196048"/>
            <a:ext cx="1306884" cy="1387443"/>
          </a:xfrm>
          <a:prstGeom prst="rect"/>
          <a:noFill/>
          <a:ln>
            <a:noFill/>
          </a:ln>
        </p:spPr>
      </p:pic>
      <p:sp>
        <p:nvSpPr>
          <p:cNvPr id="1048586" name="Google Shape;90;p1"/>
          <p:cNvSpPr txBox="1"/>
          <p:nvPr/>
        </p:nvSpPr>
        <p:spPr>
          <a:xfrm>
            <a:off x="1246551" y="1800692"/>
            <a:ext cx="6650898" cy="430887"/>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200"/>
              <a:buFont typeface="Arial"/>
              <a:buNone/>
            </a:pPr>
            <a:r>
              <a:rPr b="1" cap="none" sz="2200" i="0" lang="en-IN" strike="noStrike" u="none">
                <a:solidFill>
                  <a:srgbClr val="C00000"/>
                </a:solidFill>
                <a:latin typeface="Times New Roman"/>
                <a:ea typeface="Times New Roman"/>
                <a:cs typeface="Times New Roman"/>
                <a:sym typeface="Times New Roman"/>
              </a:rPr>
              <a:t>Department of Computer Science and Engineering </a:t>
            </a:r>
            <a:endParaRPr b="1" cap="none" sz="2200" i="0" strike="noStrike" u="none">
              <a:solidFill>
                <a:srgbClr val="C00000"/>
              </a:solidFill>
              <a:latin typeface="Calibri"/>
              <a:ea typeface="Calibri"/>
              <a:cs typeface="Calibri"/>
              <a:sym typeface="Calibri"/>
            </a:endParaRPr>
          </a:p>
        </p:txBody>
      </p:sp>
      <p:sp>
        <p:nvSpPr>
          <p:cNvPr id="1048587" name="Google Shape;91;p1"/>
          <p:cNvSpPr txBox="1"/>
          <p:nvPr/>
        </p:nvSpPr>
        <p:spPr>
          <a:xfrm>
            <a:off x="985422" y="2292652"/>
            <a:ext cx="7904578" cy="3962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IN" strike="noStrike" u="none">
                <a:solidFill>
                  <a:schemeClr val="dk1"/>
                </a:solidFill>
                <a:latin typeface="Times New Roman"/>
                <a:ea typeface="Times New Roman"/>
                <a:cs typeface="Times New Roman"/>
                <a:sym typeface="Times New Roman"/>
              </a:rPr>
              <a:t>MACHINE LEARNING BASED PHISHING URL CYBERCRIME      DETECTION </a:t>
            </a:r>
            <a:endParaRPr b="1" cap="none" sz="2000" i="0" strike="noStrike" u="none">
              <a:solidFill>
                <a:schemeClr val="dk1"/>
              </a:solidFill>
              <a:latin typeface="Times New Roman"/>
              <a:ea typeface="Times New Roman"/>
              <a:cs typeface="Times New Roman"/>
              <a:sym typeface="Times New Roman"/>
            </a:endParaRPr>
          </a:p>
        </p:txBody>
      </p:sp>
      <p:sp>
        <p:nvSpPr>
          <p:cNvPr id="1048588" name="Google Shape;92;p1"/>
          <p:cNvSpPr txBox="1"/>
          <p:nvPr/>
        </p:nvSpPr>
        <p:spPr>
          <a:xfrm>
            <a:off x="877407" y="5463912"/>
            <a:ext cx="3938725" cy="891500"/>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Clr>
                <a:srgbClr val="000000"/>
              </a:buClr>
              <a:buSzPts val="1800"/>
              <a:buFont typeface="Arial"/>
              <a:buNone/>
            </a:pPr>
            <a:r>
              <a:rPr b="1" cap="none" sz="1800" i="0" lang="en-IN" strike="noStrike" u="none">
                <a:solidFill>
                  <a:schemeClr val="dk1"/>
                </a:solidFill>
                <a:latin typeface="Times New Roman"/>
                <a:ea typeface="Times New Roman"/>
                <a:cs typeface="Times New Roman"/>
                <a:sym typeface="Times New Roman"/>
              </a:rPr>
              <a:t>Guide Name &amp; Designation	</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rgbClr val="000000"/>
              </a:buClr>
              <a:buSzPts val="1800"/>
              <a:buFont typeface="Arial"/>
              <a:buNone/>
            </a:pPr>
            <a:r>
              <a:rPr b="0" cap="none" sz="1800" i="0" lang="en-IN" strike="noStrike" u="none">
                <a:solidFill>
                  <a:schemeClr val="dk1"/>
                </a:solidFill>
                <a:latin typeface="Times New Roman"/>
                <a:ea typeface="Times New Roman"/>
                <a:cs typeface="Times New Roman"/>
                <a:sym typeface="Times New Roman"/>
              </a:rPr>
              <a:t>DR.K.SANGEETHA,M.E.,PH.D.,</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rgbClr val="000000"/>
              </a:buClr>
              <a:buSzPts val="1800"/>
              <a:buFont typeface="Arial"/>
              <a:buNone/>
            </a:pPr>
            <a:endParaRPr b="1" cap="none" sz="1800" i="0" strike="noStrike" u="none">
              <a:solidFill>
                <a:schemeClr val="dk1"/>
              </a:solidFill>
              <a:latin typeface="Times New Roman"/>
              <a:ea typeface="Times New Roman"/>
              <a:cs typeface="Times New Roman"/>
              <a:sym typeface="Times New Roman"/>
            </a:endParaRPr>
          </a:p>
        </p:txBody>
      </p:sp>
      <p:sp>
        <p:nvSpPr>
          <p:cNvPr id="1048589" name="Google Shape;93;p1"/>
          <p:cNvSpPr txBox="1"/>
          <p:nvPr/>
        </p:nvSpPr>
        <p:spPr>
          <a:xfrm>
            <a:off x="1777502" y="3236259"/>
            <a:ext cx="5573557" cy="1564600"/>
          </a:xfrm>
          <a:prstGeom prst="rect"/>
          <a:noFill/>
          <a:ln>
            <a:noFill/>
          </a:ln>
        </p:spPr>
        <p:txBody>
          <a:bodyPr anchor="t" anchorCtr="0" bIns="45700" lIns="91425" rIns="91425" spcFirstLastPara="1" tIns="45700" wrap="square">
            <a:spAutoFit/>
          </a:bodyPr>
          <a:p>
            <a:pPr algn="just" indent="0" lvl="0" marL="0" marR="0" rtl="0">
              <a:lnSpc>
                <a:spcPct val="120000"/>
              </a:lnSpc>
              <a:spcBef>
                <a:spcPts val="0"/>
              </a:spcBef>
              <a:spcAft>
                <a:spcPts val="0"/>
              </a:spcAft>
              <a:buClr>
                <a:schemeClr val="dk1"/>
              </a:buClr>
              <a:buSzPts val="1707"/>
              <a:buFont typeface="Times New Roman"/>
              <a:buNone/>
            </a:pPr>
            <a:r>
              <a:rPr b="0" cap="none" sz="1800" i="0" lang="en-IN" strike="noStrike" u="none">
                <a:solidFill>
                  <a:schemeClr val="dk1"/>
                </a:solidFill>
                <a:latin typeface="Times New Roman"/>
                <a:ea typeface="Times New Roman"/>
                <a:cs typeface="Times New Roman"/>
                <a:sym typeface="Times New Roman"/>
              </a:rPr>
              <a:t>DOMMARAJU POOJITHA  (211419104074)</a:t>
            </a:r>
            <a:endParaRPr b="0" cap="none" sz="1800" i="0" strike="noStrike" u="none">
              <a:solidFill>
                <a:schemeClr val="dk1"/>
              </a:solidFill>
              <a:latin typeface="Calibri"/>
              <a:ea typeface="Calibri"/>
              <a:cs typeface="Calibri"/>
              <a:sym typeface="Calibri"/>
            </a:endParaRPr>
          </a:p>
          <a:p>
            <a:pPr algn="just" indent="0" lvl="0" marL="0" marR="0" rtl="0">
              <a:lnSpc>
                <a:spcPct val="120000"/>
              </a:lnSpc>
              <a:spcBef>
                <a:spcPts val="1000"/>
              </a:spcBef>
              <a:spcAft>
                <a:spcPts val="0"/>
              </a:spcAft>
              <a:buClr>
                <a:schemeClr val="dk1"/>
              </a:buClr>
              <a:buSzPts val="1707"/>
              <a:buFont typeface="Times New Roman"/>
              <a:buNone/>
            </a:pPr>
            <a:r>
              <a:rPr b="0" cap="none" sz="1800" i="0" lang="en-IN" strike="noStrike" u="none">
                <a:solidFill>
                  <a:schemeClr val="dk1"/>
                </a:solidFill>
                <a:latin typeface="Times New Roman"/>
                <a:ea typeface="Times New Roman"/>
                <a:cs typeface="Times New Roman"/>
                <a:sym typeface="Times New Roman"/>
              </a:rPr>
              <a:t>KEERTHIKA R                      (211419104136)</a:t>
            </a:r>
            <a:endParaRPr b="0" cap="none" sz="1800" i="0" strike="noStrike" u="none">
              <a:solidFill>
                <a:schemeClr val="dk1"/>
              </a:solidFill>
              <a:latin typeface="Calibri"/>
              <a:ea typeface="Calibri"/>
              <a:cs typeface="Calibri"/>
              <a:sym typeface="Calibri"/>
            </a:endParaRPr>
          </a:p>
          <a:p>
            <a:pPr algn="just" indent="0" lvl="0" marL="0" marR="0" rtl="0">
              <a:lnSpc>
                <a:spcPct val="120000"/>
              </a:lnSpc>
              <a:spcBef>
                <a:spcPts val="1000"/>
              </a:spcBef>
              <a:spcAft>
                <a:spcPts val="0"/>
              </a:spcAft>
              <a:buClr>
                <a:schemeClr val="dk1"/>
              </a:buClr>
              <a:buSzPts val="1707"/>
              <a:buFont typeface="Times New Roman"/>
              <a:buNone/>
            </a:pPr>
            <a:r>
              <a:rPr b="0" cap="none" sz="1800" i="0" lang="en-IN" strike="noStrike" u="none">
                <a:solidFill>
                  <a:schemeClr val="dk1"/>
                </a:solidFill>
                <a:latin typeface="Times New Roman"/>
                <a:ea typeface="Times New Roman"/>
                <a:cs typeface="Times New Roman"/>
                <a:sym typeface="Times New Roman"/>
              </a:rPr>
              <a:t>PONNA SOWMYA REDDY (211419104190)</a:t>
            </a:r>
            <a:endParaRPr b="0" cap="none" sz="1800" i="0" strike="noStrike" u="none">
              <a:solidFill>
                <a:schemeClr val="dk1"/>
              </a:solidFill>
              <a:latin typeface="Calibri"/>
              <a:ea typeface="Calibri"/>
              <a:cs typeface="Calibri"/>
              <a:sym typeface="Calibri"/>
            </a:endParaRPr>
          </a:p>
          <a:p>
            <a:pPr algn="ctr" indent="0" lvl="0" marL="0" marR="0" rtl="0">
              <a:lnSpc>
                <a:spcPct val="100000"/>
              </a:lnSpc>
              <a:spcBef>
                <a:spcPts val="0"/>
              </a:spcBef>
              <a:spcAft>
                <a:spcPts val="0"/>
              </a:spcAft>
              <a:buClr>
                <a:srgbClr val="000000"/>
              </a:buClr>
              <a:buSzPts val="1800"/>
              <a:buFont typeface="Arial"/>
              <a:buNone/>
            </a:pPr>
            <a:endParaRPr b="1" cap="none" sz="1800" i="0" strike="noStrike" u="none">
              <a:solidFill>
                <a:schemeClr val="dk1"/>
              </a:solidFill>
              <a:latin typeface="Times New Roman"/>
              <a:ea typeface="Times New Roman"/>
              <a:cs typeface="Times New Roman"/>
              <a:sym typeface="Times New Roman"/>
            </a:endParaRPr>
          </a:p>
        </p:txBody>
      </p:sp>
      <p:sp>
        <p:nvSpPr>
          <p:cNvPr id="1048590" name="Google Shape;94;p1"/>
          <p:cNvSpPr txBox="1"/>
          <p:nvPr/>
        </p:nvSpPr>
        <p:spPr>
          <a:xfrm>
            <a:off x="4572000" y="5452962"/>
            <a:ext cx="4318000"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1" cap="none" sz="1800" i="0" lang="en-IN" strike="noStrike" u="none">
                <a:solidFill>
                  <a:schemeClr val="dk1"/>
                </a:solidFill>
                <a:latin typeface="Times New Roman"/>
                <a:ea typeface="Times New Roman"/>
                <a:cs typeface="Times New Roman"/>
                <a:sym typeface="Times New Roman"/>
              </a:rPr>
              <a:t>Coordinator Name &amp; Designation</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chemeClr val="dk1"/>
                </a:solidFill>
                <a:latin typeface="Times New Roman"/>
                <a:ea typeface="Times New Roman"/>
                <a:cs typeface="Times New Roman"/>
                <a:sym typeface="Times New Roman"/>
              </a:rPr>
              <a:t>DR.KAVITHA SUBRAMANI,M.E.,PH.D.,</a:t>
            </a:r>
            <a:endParaRPr b="1" cap="none" sz="1800" i="0" strike="noStrike" u="none">
              <a:solidFill>
                <a:schemeClr val="dk1"/>
              </a:solidFill>
              <a:latin typeface="Times New Roman"/>
              <a:ea typeface="Times New Roman"/>
              <a:cs typeface="Times New Roman"/>
              <a:sym typeface="Times New Roman"/>
            </a:endParaRPr>
          </a:p>
        </p:txBody>
      </p:sp>
      <p:pic>
        <p:nvPicPr>
          <p:cNvPr id="2097154" name="Google Shape;95;p1"/>
          <p:cNvPicPr preferRelativeResize="0">
            <a:picLocks/>
          </p:cNvPicPr>
          <p:nvPr/>
        </p:nvPicPr>
        <p:blipFill rotWithShape="1">
          <a:blip xmlns:r="http://schemas.openxmlformats.org/officeDocument/2006/relationships" r:embed="rId3">
            <a:alphaModFix/>
          </a:blip>
          <a:srcRect/>
          <a:stretch>
            <a:fillRect/>
          </a:stretch>
        </p:blipFill>
        <p:spPr>
          <a:xfrm>
            <a:off x="1297351" y="128368"/>
            <a:ext cx="6285765" cy="1522578"/>
          </a:xfrm>
          <a:prstGeom prst="rect"/>
          <a:noFill/>
          <a:ln>
            <a:noFill/>
          </a:ln>
        </p:spPr>
      </p:pic>
      <p:sp>
        <p:nvSpPr>
          <p:cNvPr id="1048591" name="Google Shape;96;p1"/>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592" name="Google Shape;97;p1"/>
          <p:cNvSpPr txBox="1">
            <a:spLocks noGrp="1"/>
          </p:cNvSpPr>
          <p:nvPr>
            <p:ph type="sldNum" idx="12"/>
          </p:nvPr>
        </p:nvSpPr>
        <p:spPr>
          <a:xfrm>
            <a:off x="6457949" y="6356351"/>
            <a:ext cx="2314273"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800"/>
              <a:buNone/>
            </a:pPr>
            <a:fld id="{00000000-1234-1234-1234-123412341234}" type="slidenum">
              <a:rPr b="1" sz="1800" lang="en-IN">
                <a:solidFill>
                  <a:schemeClr val="dk1"/>
                </a:solidFill>
              </a:rPr>
              <a:t>1</a:t>
            </a:fld>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Shape 171"/>
        <p:cNvGrpSpPr/>
        <p:nvPr/>
      </p:nvGrpSpPr>
      <p:grpSpPr>
        <a:xfrm>
          <a:off x="0" y="0"/>
          <a:ext cx="0" cy="0"/>
          <a:chOff x="0" y="0"/>
          <a:chExt cx="0" cy="0"/>
        </a:xfrm>
      </p:grpSpPr>
      <p:sp>
        <p:nvSpPr>
          <p:cNvPr id="1048648" name="Google Shape;172;p10"/>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49" name="Google Shape;173;p10"/>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50" name="Google Shape;174;p10"/>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51" name="Google Shape;175;p10"/>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10</a:t>
            </a:fld>
          </a:p>
        </p:txBody>
      </p:sp>
      <p:graphicFrame>
        <p:nvGraphicFramePr>
          <p:cNvPr id="4194310" name="Google Shape;176;p10"/>
          <p:cNvGraphicFramePr>
            <a:graphicFrameLocks/>
          </p:cNvGraphicFramePr>
          <p:nvPr/>
        </p:nvGraphicFramePr>
        <p:xfrm>
          <a:off x="0" y="495339"/>
          <a:ext cx="3000000" cy="3000000"/>
        </p:xfrm>
        <a:graphic>
          <a:graphicData uri="http://schemas.openxmlformats.org/drawingml/2006/table">
            <a:tbl>
              <a:tblPr firstRow="1" bandRow="1">
                <a:noFill/>
                <a:tableStyleId>{FCAA5D5E-1F53-4845-8C1A-33E259CD293D}</a:tableStyleId>
              </a:tblPr>
              <a:tblGrid>
                <a:gridCol w="505150"/>
                <a:gridCol w="841925"/>
                <a:gridCol w="1172025"/>
                <a:gridCol w="1269550"/>
                <a:gridCol w="1487375"/>
                <a:gridCol w="2521050"/>
                <a:gridCol w="1346950"/>
              </a:tblGrid>
              <a:tr h="1147950">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NO</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YEAR</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AUTHOR (S)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PROJECT DETAILS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MERITS AND DEMERITS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FUTURE SCOPE</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r>
              <a:tr h="5214725">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7</a:t>
                      </a:r>
                      <a:endParaRPr cap="none" sz="1400" strike="noStrike" u="none"/>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2019</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Kang leng chiew</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15000"/>
                        </a:lnSpc>
                        <a:spcBef>
                          <a:spcPts val="0"/>
                        </a:spcBef>
                        <a:spcAft>
                          <a:spcPts val="0"/>
                        </a:spcAft>
                        <a:buClr>
                          <a:srgbClr val="000000"/>
                        </a:buClr>
                        <a:buSzPts val="1800"/>
                        <a:buFont typeface="Arial"/>
                        <a:buNone/>
                      </a:pPr>
                      <a:r>
                        <a:rPr b="1" cap="none" sz="1800" lang="en-IN" strike="noStrike" u="none">
                          <a:solidFill>
                            <a:schemeClr val="dk1"/>
                          </a:solidFill>
                          <a:latin typeface="Times New Roman"/>
                          <a:ea typeface="Times New Roman"/>
                          <a:cs typeface="Times New Roman"/>
                          <a:sym typeface="Times New Roman"/>
                        </a:rPr>
                        <a:t>TITLE:</a:t>
                      </a:r>
                      <a:endParaRPr b="1" cap="none" sz="1800" strike="noStrike" u="none">
                        <a:latin typeface="Times New Roman"/>
                        <a:ea typeface="Times New Roman"/>
                        <a:cs typeface="Times New Roman"/>
                        <a:sym typeface="Times New Roman"/>
                      </a:endParaRPr>
                    </a:p>
                    <a:p>
                      <a:pPr algn="l" indent="0" lvl="0" marL="0" marR="0" rtl="0">
                        <a:lnSpc>
                          <a:spcPct val="115000"/>
                        </a:lnSpc>
                        <a:spcBef>
                          <a:spcPts val="0"/>
                        </a:spcBef>
                        <a:spcAft>
                          <a:spcPts val="0"/>
                        </a:spcAft>
                        <a:buClr>
                          <a:srgbClr val="000000"/>
                        </a:buClr>
                        <a:buSzPts val="1800"/>
                        <a:buFont typeface="Arial"/>
                        <a:buNone/>
                      </a:pPr>
                      <a:r>
                        <a:rPr cap="none" sz="1800" lang="en-IN" strike="noStrike" u="none">
                          <a:solidFill>
                            <a:srgbClr val="000000"/>
                          </a:solidFill>
                          <a:latin typeface="Times New Roman"/>
                          <a:ea typeface="Times New Roman"/>
                          <a:cs typeface="Times New Roman"/>
                          <a:sym typeface="Times New Roman"/>
                        </a:rPr>
                        <a:t>Building Standard Offline Anti-phishing Dataset for </a:t>
                      </a:r>
                      <a:r>
                        <a:rPr cap="none" sz="1800" lang="en-IN" strike="noStrike" u="none">
                          <a:solidFill>
                            <a:schemeClr val="dk1"/>
                          </a:solidFill>
                          <a:latin typeface="Times New Roman"/>
                          <a:ea typeface="Times New Roman"/>
                          <a:cs typeface="Times New Roman"/>
                          <a:sym typeface="Times New Roman"/>
                        </a:rPr>
                        <a:t>Benchmarking </a:t>
                      </a:r>
                      <a:endParaRPr cap="none" sz="1800" strike="noStrike" u="none">
                        <a:solidFill>
                          <a:srgbClr val="000000"/>
                        </a:solidFill>
                        <a:latin typeface="Times New Roman"/>
                        <a:ea typeface="Times New Roman"/>
                        <a:cs typeface="Times New Roman"/>
                        <a:sym typeface="Times New Roman"/>
                      </a:endParaRPr>
                    </a:p>
                  </a:txBody>
                  <a:tcPr marL="114300" marR="114300" marT="0" marB="0"/>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rgbClr val="000000"/>
                          </a:solidFill>
                          <a:latin typeface="Times New Roman"/>
                          <a:ea typeface="Times New Roman"/>
                          <a:cs typeface="Times New Roman"/>
                          <a:sym typeface="Times New Roman"/>
                        </a:rPr>
                        <a:t>List based and Heuristic based approaches(CANTINA).</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ACCURACY : 89.78%</a:t>
                      </a:r>
                      <a:endParaRPr cap="none" sz="1800" strike="noStrike" u="none">
                        <a:solidFill>
                          <a:srgbClr val="000000"/>
                        </a:solidFill>
                        <a:latin typeface="Times New Roman"/>
                        <a:ea typeface="Times New Roman"/>
                        <a:cs typeface="Times New Roman"/>
                        <a:sym typeface="Times New Roman"/>
                      </a:endParaRPr>
                    </a:p>
                  </a:txBody>
                  <a:tcPr marL="114300" marR="114300" marT="0" marB="0"/>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MERIT</a:t>
                      </a:r>
                      <a:r>
                        <a:rPr cap="none" sz="1800" lang="en-IN" strike="noStrike" u="none">
                          <a:latin typeface="Times New Roman"/>
                          <a:ea typeface="Times New Roman"/>
                          <a:cs typeface="Times New Roman"/>
                          <a:sym typeface="Times New Roman"/>
                        </a:rPr>
                        <a:t>: They conduct extensive experiments on a large-scale dataset and show a significant performance gain over existing methods.</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DEMERIT</a:t>
                      </a:r>
                      <a:r>
                        <a:rPr cap="none" sz="1800" lang="en-IN" strike="noStrike" u="none">
                          <a:latin typeface="Times New Roman"/>
                          <a:ea typeface="Times New Roman"/>
                          <a:cs typeface="Times New Roman"/>
                          <a:sym typeface="Times New Roman"/>
                        </a:rPr>
                        <a:t>: This approach allows the model to capture several types of semantic information, but not syntactic information.</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Classify algorithm and techniques to extract the phishing data sets criteria to classify their legitimacy.</a:t>
                      </a:r>
                      <a:endParaRPr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0" name="Shape 180"/>
        <p:cNvGrpSpPr/>
        <p:nvPr/>
      </p:nvGrpSpPr>
      <p:grpSpPr>
        <a:xfrm>
          <a:off x="0" y="0"/>
          <a:ext cx="0" cy="0"/>
          <a:chOff x="0" y="0"/>
          <a:chExt cx="0" cy="0"/>
        </a:xfrm>
      </p:grpSpPr>
      <p:sp>
        <p:nvSpPr>
          <p:cNvPr id="1048654" name="Google Shape;181;p11"/>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55" name="Google Shape;182;p11"/>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56" name="Google Shape;183;p11"/>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57" name="Google Shape;184;p11"/>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11</a:t>
            </a:fld>
          </a:p>
        </p:txBody>
      </p:sp>
      <p:graphicFrame>
        <p:nvGraphicFramePr>
          <p:cNvPr id="4194311" name="Google Shape;185;p11"/>
          <p:cNvGraphicFramePr>
            <a:graphicFrameLocks/>
          </p:cNvGraphicFramePr>
          <p:nvPr/>
        </p:nvGraphicFramePr>
        <p:xfrm>
          <a:off x="0" y="495339"/>
          <a:ext cx="3000000" cy="3000000"/>
        </p:xfrm>
        <a:graphic>
          <a:graphicData uri="http://schemas.openxmlformats.org/drawingml/2006/table">
            <a:tbl>
              <a:tblPr firstRow="1" bandRow="1">
                <a:noFill/>
                <a:tableStyleId>{FCAA5D5E-1F53-4845-8C1A-33E259CD293D}</a:tableStyleId>
              </a:tblPr>
              <a:tblGrid>
                <a:gridCol w="376525"/>
                <a:gridCol w="851650"/>
                <a:gridCol w="1290925"/>
                <a:gridCol w="1308850"/>
                <a:gridCol w="1448075"/>
                <a:gridCol w="2521050"/>
                <a:gridCol w="1346950"/>
              </a:tblGrid>
              <a:tr h="1147950">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NO</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YEAR</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AUTHOR (S)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PROJECT DETAILS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MERITS AND DEMERITS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FUTURE SCOPE</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r>
              <a:tr h="5214725">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8</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2022</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Smiti Poddar;</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Harsh Salkar;</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Priya Agarwal;</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Deepak Karia;</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MilindParaye;</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Dayanand</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Ambawade;</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Narendra Bhagat</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TITLE: </a:t>
                      </a:r>
                      <a:r>
                        <a:rPr cap="none" sz="1800" lang="en-IN" strike="noStrike" u="none">
                          <a:latin typeface="Times New Roman"/>
                          <a:ea typeface="Times New Roman"/>
                          <a:cs typeface="Times New Roman"/>
                          <a:sym typeface="Times New Roman"/>
                        </a:rPr>
                        <a:t>Phish</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Guard - An</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Automatic</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Web</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Phishing</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Detection</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System</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Support vector machine classification,</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Decision tree,</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Random forest,</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XGBoost,</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Natural Language Processing.</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ACCURACY : 87.21%</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MERIT</a:t>
                      </a:r>
                      <a:r>
                        <a:rPr cap="none" sz="1800" lang="en-IN" strike="noStrike" u="none">
                          <a:latin typeface="Times New Roman"/>
                          <a:ea typeface="Times New Roman"/>
                          <a:cs typeface="Times New Roman"/>
                          <a:sym typeface="Times New Roman"/>
                        </a:rPr>
                        <a:t>: It engage in a novel study into a phishing content classifier based on a recurrent neural network (RNN), which identifies such features without human input.</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1" cap="none" sz="1800" i="0" lang="en-IN" strike="noStrike" u="none">
                          <a:solidFill>
                            <a:schemeClr val="dk1"/>
                          </a:solidFill>
                          <a:latin typeface="Times New Roman"/>
                          <a:ea typeface="Times New Roman"/>
                          <a:cs typeface="Times New Roman"/>
                          <a:sym typeface="Times New Roman"/>
                        </a:rPr>
                        <a:t>DEMERIT</a:t>
                      </a:r>
                      <a:r>
                        <a:rPr b="0" cap="none" sz="1800" i="0" lang="en-IN" strike="noStrike" u="none">
                          <a:solidFill>
                            <a:schemeClr val="dk1"/>
                          </a:solidFill>
                          <a:latin typeface="Times New Roman"/>
                          <a:ea typeface="Times New Roman"/>
                          <a:cs typeface="Times New Roman"/>
                          <a:sym typeface="Times New Roman"/>
                        </a:rPr>
                        <a:t>: </a:t>
                      </a:r>
                      <a:r>
                        <a:rPr cap="none" sz="1800" lang="en-IN" strike="noStrike" u="none">
                          <a:latin typeface="Times New Roman"/>
                          <a:ea typeface="Times New Roman"/>
                          <a:cs typeface="Times New Roman"/>
                          <a:sym typeface="Times New Roman"/>
                        </a:rPr>
                        <a:t>It identifies only common measurable features of phishing content but not all the features.</a:t>
                      </a:r>
                      <a:endParaRPr b="0" cap="none" sz="1800" i="0" strike="noStrike" u="none">
                        <a:solidFill>
                          <a:schemeClr val="dk1"/>
                        </a:solidFill>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I</a:t>
                      </a:r>
                      <a:r>
                        <a:rPr b="0" cap="none" sz="1800" i="0" lang="en-IN" strike="noStrike" u="none">
                          <a:solidFill>
                            <a:schemeClr val="dk1"/>
                          </a:solidFill>
                          <a:latin typeface="Times New Roman"/>
                          <a:ea typeface="Times New Roman"/>
                          <a:cs typeface="Times New Roman"/>
                          <a:sym typeface="Times New Roman"/>
                        </a:rPr>
                        <a:t>nternet security issues that target human vulnerabilities </a:t>
                      </a:r>
                      <a:r>
                        <a:rPr cap="none" sz="1800" lang="en-IN" strike="noStrike" u="none">
                          <a:latin typeface="Times New Roman"/>
                          <a:ea typeface="Times New Roman"/>
                          <a:cs typeface="Times New Roman"/>
                          <a:sym typeface="Times New Roman"/>
                        </a:rPr>
                        <a:t>will be decreased.</a:t>
                      </a:r>
                      <a:endParaRPr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3" name="Shape 189"/>
        <p:cNvGrpSpPr/>
        <p:nvPr/>
      </p:nvGrpSpPr>
      <p:grpSpPr>
        <a:xfrm>
          <a:off x="0" y="0"/>
          <a:ext cx="0" cy="0"/>
          <a:chOff x="0" y="0"/>
          <a:chExt cx="0" cy="0"/>
        </a:xfrm>
      </p:grpSpPr>
      <p:sp>
        <p:nvSpPr>
          <p:cNvPr id="1048660" name="Google Shape;190;p12"/>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61" name="Google Shape;191;p12"/>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62" name="Google Shape;192;p12"/>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63" name="Google Shape;193;p12"/>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12</a:t>
            </a:fld>
          </a:p>
        </p:txBody>
      </p:sp>
      <p:graphicFrame>
        <p:nvGraphicFramePr>
          <p:cNvPr id="4194312" name="Google Shape;194;p12"/>
          <p:cNvGraphicFramePr>
            <a:graphicFrameLocks/>
          </p:cNvGraphicFramePr>
          <p:nvPr/>
        </p:nvGraphicFramePr>
        <p:xfrm>
          <a:off x="0" y="495339"/>
          <a:ext cx="3000000" cy="3000000"/>
        </p:xfrm>
        <a:graphic>
          <a:graphicData uri="http://schemas.openxmlformats.org/drawingml/2006/table">
            <a:tbl>
              <a:tblPr firstRow="1" bandRow="1">
                <a:noFill/>
                <a:tableStyleId>{FCAA5D5E-1F53-4845-8C1A-33E259CD293D}</a:tableStyleId>
              </a:tblPr>
              <a:tblGrid>
                <a:gridCol w="505150"/>
                <a:gridCol w="841925"/>
                <a:gridCol w="1234800"/>
                <a:gridCol w="1263975"/>
                <a:gridCol w="1430150"/>
                <a:gridCol w="2496400"/>
                <a:gridCol w="1371600"/>
              </a:tblGrid>
              <a:tr h="1147950">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NO</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YEAR</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AUTHOR (S)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PROJECT DETAILS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MERITS AND DEMERITS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FUTURE SCOPE</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r>
              <a:tr h="5214725">
                <a:tc>
                  <a:txBody>
                    <a:bodyPr/>
                    <a:p>
                      <a:pPr algn="just"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9</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2019</a:t>
                      </a:r>
                      <a:endParaRPr b="0"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T.Nathezhtha ;</a:t>
                      </a:r>
                      <a:endParaRPr b="0"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D.Sangeetha;</a:t>
                      </a:r>
                      <a:endParaRPr cap="none" sz="1400" strike="noStrike" u="none"/>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V.Vaidehi</a:t>
                      </a:r>
                      <a:endParaRPr b="0"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TITLE:WC-PAD:</a:t>
                      </a:r>
                      <a:endParaRPr b="0"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Web</a:t>
                      </a:r>
                      <a:endParaRPr b="0"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Crawling</a:t>
                      </a:r>
                      <a:endParaRPr b="0"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based</a:t>
                      </a:r>
                      <a:endParaRPr b="0"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Phishing</a:t>
                      </a:r>
                      <a:endParaRPr b="0"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Attack</a:t>
                      </a:r>
                      <a:endParaRPr b="0"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Detection</a:t>
                      </a:r>
                      <a:endParaRPr b="0"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blacklist of DNS,</a:t>
                      </a:r>
                      <a:endParaRPr b="0" cap="none" sz="1800" strike="noStrike" u="none"/>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Approach based on</a:t>
                      </a:r>
                      <a:endParaRPr b="0" cap="none" sz="1800" strike="noStrike" u="none"/>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Heuristics and,</a:t>
                      </a:r>
                      <a:r>
                        <a:rPr b="0" cap="none" sz="1800" lang="en-IN" strike="noStrike" u="none">
                          <a:latin typeface="Calibri"/>
                          <a:ea typeface="Calibri"/>
                          <a:cs typeface="Calibri"/>
                          <a:sym typeface="Calibri"/>
                        </a:rPr>
                        <a:t> </a:t>
                      </a:r>
                      <a:r>
                        <a:rPr b="0" cap="none" sz="1800" lang="en-IN" strike="noStrike" u="none">
                          <a:latin typeface="Times New Roman"/>
                          <a:ea typeface="Times New Roman"/>
                          <a:cs typeface="Times New Roman"/>
                          <a:sym typeface="Times New Roman"/>
                        </a:rPr>
                        <a:t>Approach based on Web</a:t>
                      </a:r>
                      <a:r>
                        <a:rPr b="0" cap="none" sz="1800" lang="en-IN" strike="noStrike" u="none">
                          <a:latin typeface="Calibri"/>
                          <a:ea typeface="Calibri"/>
                          <a:cs typeface="Calibri"/>
                          <a:sym typeface="Calibri"/>
                        </a:rPr>
                        <a:t> </a:t>
                      </a:r>
                      <a:r>
                        <a:rPr b="0" cap="none" sz="1800" lang="en-IN" strike="noStrike" u="none">
                          <a:latin typeface="Times New Roman"/>
                          <a:ea typeface="Times New Roman"/>
                          <a:cs typeface="Times New Roman"/>
                          <a:sym typeface="Times New Roman"/>
                        </a:rPr>
                        <a:t>crawler.</a:t>
                      </a:r>
                      <a:endParaRPr b="0" cap="none" sz="1800" strike="noStrike" u="none"/>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ACCURACY : 84.21%</a:t>
                      </a:r>
                      <a:endParaRPr b="0"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MERIT: The project has the features like language independence, use of a huge size of phishing and legitimate data, real-time execution, detection of new websites, independence from third-party services and use of feature-rich classifiers.</a:t>
                      </a:r>
                      <a:endParaRPr b="0"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DEMERIT: Construction of new dataset requires additional bandwidth and memory.</a:t>
                      </a:r>
                      <a:endParaRPr b="0"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 Based on these features classification of phishing and non phishing websites are done. </a:t>
                      </a:r>
                      <a:endParaRPr b="0"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6" name="Shape 198"/>
        <p:cNvGrpSpPr/>
        <p:nvPr/>
      </p:nvGrpSpPr>
      <p:grpSpPr>
        <a:xfrm>
          <a:off x="0" y="0"/>
          <a:ext cx="0" cy="0"/>
          <a:chOff x="0" y="0"/>
          <a:chExt cx="0" cy="0"/>
        </a:xfrm>
      </p:grpSpPr>
      <p:sp>
        <p:nvSpPr>
          <p:cNvPr id="1048666" name="Google Shape;199;p13"/>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67" name="Google Shape;200;p13"/>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68" name="Google Shape;201;p13"/>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69" name="Google Shape;202;p13"/>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13</a:t>
            </a:fld>
          </a:p>
        </p:txBody>
      </p:sp>
      <p:graphicFrame>
        <p:nvGraphicFramePr>
          <p:cNvPr id="4194313" name="Google Shape;203;p13"/>
          <p:cNvGraphicFramePr>
            <a:graphicFrameLocks/>
          </p:cNvGraphicFramePr>
          <p:nvPr/>
        </p:nvGraphicFramePr>
        <p:xfrm>
          <a:off x="0" y="495339"/>
          <a:ext cx="3000000" cy="3000000"/>
        </p:xfrm>
        <a:graphic>
          <a:graphicData uri="http://schemas.openxmlformats.org/drawingml/2006/table">
            <a:tbl>
              <a:tblPr firstRow="1" bandRow="1">
                <a:noFill/>
                <a:tableStyleId>{FCAA5D5E-1F53-4845-8C1A-33E259CD293D}</a:tableStyleId>
              </a:tblPr>
              <a:tblGrid>
                <a:gridCol w="505925"/>
                <a:gridCol w="843200"/>
                <a:gridCol w="1178925"/>
                <a:gridCol w="1266350"/>
                <a:gridCol w="1489650"/>
                <a:gridCol w="2524875"/>
                <a:gridCol w="1335075"/>
              </a:tblGrid>
              <a:tr h="1147950">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NO</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YEAR</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AUTHOR (S)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PROJECT DETAILS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MERITS AND DEMERITS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FUTURE SCOPE</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r>
              <a:tr h="5214725">
                <a:tc>
                  <a:txBody>
                    <a:bodyPr/>
                    <a:p>
                      <a:pPr algn="just"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10</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2021</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cap="none" sz="1800" lang="en-IN" strike="noStrike" u="none">
                          <a:latin typeface="Times New Roman"/>
                          <a:ea typeface="Times New Roman"/>
                          <a:cs typeface="Times New Roman"/>
                          <a:sym typeface="Times New Roman"/>
                        </a:rPr>
                        <a:t>Humam Faris, Setiadi Yazid</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TITLE: </a:t>
                      </a:r>
                      <a:r>
                        <a:rPr cap="none" sz="1800" lang="en-IN" strike="noStrike" u="none">
                          <a:latin typeface="Times New Roman"/>
                          <a:ea typeface="Times New Roman"/>
                          <a:cs typeface="Times New Roman"/>
                          <a:sym typeface="Times New Roman"/>
                        </a:rPr>
                        <a:t>Phishing Web Page Detection</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Methods: URL</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and HTML</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Features</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Detection</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Internet of things(IOT)</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ACCURACY : 88.21%</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MERIT</a:t>
                      </a:r>
                      <a:r>
                        <a:rPr cap="none" sz="1800" lang="en-IN" strike="noStrike" u="none">
                          <a:latin typeface="Times New Roman"/>
                          <a:ea typeface="Times New Roman"/>
                          <a:cs typeface="Times New Roman"/>
                          <a:sym typeface="Times New Roman"/>
                        </a:rPr>
                        <a:t>: The findings of this requirement study have concluded several influencing factors that will enhance the dataset quality.</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DEMERIT</a:t>
                      </a:r>
                      <a:r>
                        <a:rPr cap="none" sz="1800" lang="en-IN" strike="noStrike" u="none">
                          <a:latin typeface="Times New Roman"/>
                          <a:ea typeface="Times New Roman"/>
                          <a:cs typeface="Times New Roman"/>
                          <a:sym typeface="Times New Roman"/>
                        </a:rPr>
                        <a:t>: They gave half the data set to legitimate and half to phishing URLs, if phishing URLs are less then it's better to find accuracy precisely.</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These project based applications that can detect phishing more efficiently.</a:t>
                      </a:r>
                      <a:endParaRPr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9" name="Shape 207"/>
        <p:cNvGrpSpPr/>
        <p:nvPr/>
      </p:nvGrpSpPr>
      <p:grpSpPr>
        <a:xfrm>
          <a:off x="0" y="0"/>
          <a:ext cx="0" cy="0"/>
          <a:chOff x="0" y="0"/>
          <a:chExt cx="0" cy="0"/>
        </a:xfrm>
      </p:grpSpPr>
      <p:sp>
        <p:nvSpPr>
          <p:cNvPr id="1048672" name="Google Shape;208;p14"/>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Problem Statement</a:t>
            </a:r>
            <a:endParaRPr b="1" sz="3600">
              <a:latin typeface="Times New Roman"/>
              <a:ea typeface="Times New Roman"/>
              <a:cs typeface="Times New Roman"/>
              <a:sym typeface="Times New Roman"/>
            </a:endParaRPr>
          </a:p>
        </p:txBody>
      </p:sp>
      <p:sp>
        <p:nvSpPr>
          <p:cNvPr id="1048673" name="Google Shape;209;p14"/>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74" name="Google Shape;210;p14"/>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14</a:t>
            </a:fld>
          </a:p>
        </p:txBody>
      </p:sp>
      <p:sp>
        <p:nvSpPr>
          <p:cNvPr id="1048675" name="Google Shape;211;p14"/>
          <p:cNvSpPr txBox="1"/>
          <p:nvPr/>
        </p:nvSpPr>
        <p:spPr>
          <a:xfrm>
            <a:off x="628650" y="1847308"/>
            <a:ext cx="7661108" cy="1691600"/>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333333"/>
                </a:solidFill>
                <a:latin typeface="Times New Roman"/>
                <a:ea typeface="Times New Roman"/>
                <a:cs typeface="Times New Roman"/>
                <a:sym typeface="Times New Roman"/>
              </a:rPr>
              <a:t>There are a number of users who purchase products online and make payments through e banking. There are e-banking websites that ask users to provide sensitive data such as username, password &amp; credit card details, etc., often for malicious reasons. This type of e-banking website is known as a phishing website. Web service is one of the key communications software services for the Internet. Web phishing is one of many security threats to web services on the Internet.</a:t>
            </a:r>
            <a:endParaRPr b="0" cap="none" sz="1800" i="0" strike="noStrike"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2" name="Shape 215"/>
        <p:cNvGrpSpPr/>
        <p:nvPr/>
      </p:nvGrpSpPr>
      <p:grpSpPr>
        <a:xfrm>
          <a:off x="0" y="0"/>
          <a:ext cx="0" cy="0"/>
          <a:chOff x="0" y="0"/>
          <a:chExt cx="0" cy="0"/>
        </a:xfrm>
      </p:grpSpPr>
      <p:sp>
        <p:nvSpPr>
          <p:cNvPr id="1048678" name="Google Shape;216;p15"/>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Proposed System</a:t>
            </a:r>
            <a:endParaRPr b="1" sz="3600">
              <a:latin typeface="Times New Roman"/>
              <a:ea typeface="Times New Roman"/>
              <a:cs typeface="Times New Roman"/>
              <a:sym typeface="Times New Roman"/>
            </a:endParaRPr>
          </a:p>
        </p:txBody>
      </p:sp>
      <p:sp>
        <p:nvSpPr>
          <p:cNvPr id="1048679" name="Google Shape;217;p15"/>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80" name="Google Shape;218;p15"/>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15</a:t>
            </a:fld>
          </a:p>
        </p:txBody>
      </p:sp>
      <p:sp>
        <p:nvSpPr>
          <p:cNvPr id="1048681" name="Google Shape;219;p15"/>
          <p:cNvSpPr txBox="1"/>
          <p:nvPr/>
        </p:nvSpPr>
        <p:spPr>
          <a:xfrm>
            <a:off x="628651" y="1564105"/>
            <a:ext cx="8142370" cy="1958300"/>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Clr>
                <a:schemeClr val="dk1"/>
              </a:buClr>
              <a:buSzPts val="1800"/>
              <a:buFont typeface="Noto Sans Symbols"/>
              <a:buChar char="❖"/>
            </a:pPr>
            <a:r>
              <a:rPr b="0" cap="none" sz="1800" i="0" lang="en-IN" strike="noStrike" u="none">
                <a:solidFill>
                  <a:schemeClr val="dk1"/>
                </a:solidFill>
                <a:latin typeface="Times New Roman"/>
                <a:ea typeface="Times New Roman"/>
                <a:cs typeface="Times New Roman"/>
                <a:sym typeface="Times New Roman"/>
              </a:rPr>
              <a:t>We extended our previous dataset PILU-60K (Phishing Index Login URL) from    60K to 90K URLs equally distributed among three classes: phishing, the legitimate homepage, and legitimate login. We make this extended dataset, PILU-90K, publicly available for research purposes.</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Noto Sans Symbols"/>
              <a:buChar char="❖"/>
            </a:pPr>
            <a:r>
              <a:rPr b="0" cap="none" sz="1800" i="0" lang="en-IN" strike="noStrike" u="none">
                <a:solidFill>
                  <a:schemeClr val="dk1"/>
                </a:solidFill>
                <a:latin typeface="Times New Roman"/>
                <a:ea typeface="Times New Roman"/>
                <a:cs typeface="Times New Roman"/>
                <a:sym typeface="Times New Roman"/>
              </a:rPr>
              <a:t>Using PILU-90K, we implemented and evaluated three pipelines for URL phishing detection: (i) we encounters. Depending on their input data, these approaches</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Noto Sans Symbols"/>
              <a:buChar char="❖"/>
            </a:pPr>
            <a:r>
              <a:rPr b="0" cap="none" sz="1800" i="0" lang="en-IN" strike="noStrike" u="none">
                <a:solidFill>
                  <a:schemeClr val="dk1"/>
                </a:solidFill>
                <a:latin typeface="Times New Roman"/>
                <a:ea typeface="Times New Roman"/>
                <a:cs typeface="Times New Roman"/>
                <a:sym typeface="Times New Roman"/>
              </a:rPr>
              <a:t>Can be classified into two categories: URL-based and content based.</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5" name="Shape 223"/>
        <p:cNvGrpSpPr/>
        <p:nvPr/>
      </p:nvGrpSpPr>
      <p:grpSpPr>
        <a:xfrm>
          <a:off x="0" y="0"/>
          <a:ext cx="0" cy="0"/>
          <a:chOff x="0" y="0"/>
          <a:chExt cx="0" cy="0"/>
        </a:xfrm>
      </p:grpSpPr>
      <p:sp>
        <p:nvSpPr>
          <p:cNvPr id="1048684" name="Google Shape;224;p16"/>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Hardware used</a:t>
            </a:r>
            <a:endParaRPr b="1" sz="3600">
              <a:latin typeface="Times New Roman"/>
              <a:ea typeface="Times New Roman"/>
              <a:cs typeface="Times New Roman"/>
              <a:sym typeface="Times New Roman"/>
            </a:endParaRPr>
          </a:p>
        </p:txBody>
      </p:sp>
      <p:sp>
        <p:nvSpPr>
          <p:cNvPr id="1048685" name="Google Shape;225;p16"/>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86" name="Google Shape;226;p16"/>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16</a:t>
            </a:fld>
          </a:p>
        </p:txBody>
      </p:sp>
      <p:sp>
        <p:nvSpPr>
          <p:cNvPr id="1048687" name="Google Shape;227;p16"/>
          <p:cNvSpPr txBox="1"/>
          <p:nvPr/>
        </p:nvSpPr>
        <p:spPr>
          <a:xfrm>
            <a:off x="2286000" y="2525474"/>
            <a:ext cx="4572000" cy="1742400"/>
          </a:xfrm>
          <a:prstGeom prst="rect"/>
          <a:noFill/>
          <a:ln>
            <a:noFill/>
          </a:ln>
        </p:spPr>
        <p:txBody>
          <a:bodyPr anchor="t" anchorCtr="0" bIns="45700" lIns="91425" rIns="91425" spcFirstLastPara="1" tIns="45700" wrap="square">
            <a:spAutoFit/>
          </a:bodyPr>
          <a:p>
            <a:pPr algn="just" indent="-342900" lvl="0" marL="457200" marR="0" rtl="0">
              <a:lnSpc>
                <a:spcPct val="120000"/>
              </a:lnSpc>
              <a:spcBef>
                <a:spcPts val="0"/>
              </a:spcBef>
              <a:spcAft>
                <a:spcPts val="0"/>
              </a:spcAft>
              <a:buClr>
                <a:schemeClr val="dk1"/>
              </a:buClr>
              <a:buSzPts val="1800"/>
              <a:buFont typeface="Times New Roman"/>
              <a:buChar char="•"/>
            </a:pPr>
            <a:r>
              <a:rPr b="0" cap="none" dirty="0" sz="1800" i="0" lang="en-IN" strike="noStrike" u="none">
                <a:solidFill>
                  <a:schemeClr val="dk1"/>
                </a:solidFill>
                <a:latin typeface="Times New Roman"/>
                <a:ea typeface="Times New Roman"/>
                <a:cs typeface="Times New Roman"/>
                <a:sym typeface="Times New Roman"/>
              </a:rPr>
              <a:t>Hard Disk	          :   500GB and Above</a:t>
            </a:r>
            <a:endParaRPr b="0" cap="none" dirty="0" sz="1800" i="0" strike="noStrike" u="none">
              <a:solidFill>
                <a:schemeClr val="dk1"/>
              </a:solidFill>
              <a:latin typeface="Calibri"/>
              <a:ea typeface="Calibri"/>
              <a:cs typeface="Calibri"/>
              <a:sym typeface="Calibri"/>
            </a:endParaRPr>
          </a:p>
          <a:p>
            <a:pPr algn="just" indent="-342900" lvl="0" marL="457200" marR="0" rtl="0">
              <a:lnSpc>
                <a:spcPct val="120000"/>
              </a:lnSpc>
              <a:spcBef>
                <a:spcPts val="1000"/>
              </a:spcBef>
              <a:spcAft>
                <a:spcPts val="0"/>
              </a:spcAft>
              <a:buClr>
                <a:schemeClr val="dk1"/>
              </a:buClr>
              <a:buSzPts val="1800"/>
              <a:buFont typeface="Times New Roman"/>
              <a:buChar char="•"/>
            </a:pPr>
            <a:r>
              <a:rPr b="0" cap="none" dirty="0" sz="1800" i="0" lang="en-IN" strike="noStrike" u="none">
                <a:solidFill>
                  <a:schemeClr val="dk1"/>
                </a:solidFill>
                <a:latin typeface="Times New Roman"/>
                <a:ea typeface="Times New Roman"/>
                <a:cs typeface="Times New Roman"/>
                <a:sym typeface="Times New Roman"/>
              </a:rPr>
              <a:t>RAM	          :   4GB and Above</a:t>
            </a:r>
            <a:endParaRPr b="0" cap="none" dirty="0" sz="1800" i="0" strike="noStrike" u="none">
              <a:solidFill>
                <a:schemeClr val="dk1"/>
              </a:solidFill>
              <a:latin typeface="Calibri"/>
              <a:ea typeface="Calibri"/>
              <a:cs typeface="Calibri"/>
              <a:sym typeface="Calibri"/>
            </a:endParaRPr>
          </a:p>
          <a:p>
            <a:pPr algn="just" indent="-342900" lvl="0" marL="457200" marR="0" rtl="0">
              <a:lnSpc>
                <a:spcPct val="120000"/>
              </a:lnSpc>
              <a:spcBef>
                <a:spcPts val="1000"/>
              </a:spcBef>
              <a:spcAft>
                <a:spcPts val="0"/>
              </a:spcAft>
              <a:buClr>
                <a:schemeClr val="dk1"/>
              </a:buClr>
              <a:buSzPts val="1800"/>
              <a:buFont typeface="Times New Roman"/>
              <a:buChar char="•"/>
            </a:pPr>
            <a:r>
              <a:rPr b="0" cap="none" dirty="0" sz="1800" i="0" lang="en-IN" strike="noStrike" u="none">
                <a:solidFill>
                  <a:schemeClr val="dk1"/>
                </a:solidFill>
                <a:latin typeface="Times New Roman"/>
                <a:ea typeface="Times New Roman"/>
                <a:cs typeface="Times New Roman"/>
                <a:sym typeface="Times New Roman"/>
              </a:rPr>
              <a:t>Processor</a:t>
            </a:r>
            <a:r>
              <a:rPr dirty="0" sz="1800" lang="en-IN">
                <a:solidFill>
                  <a:schemeClr val="dk1"/>
                </a:solidFill>
                <a:latin typeface="Times New Roman"/>
                <a:ea typeface="Times New Roman"/>
                <a:cs typeface="Times New Roman"/>
                <a:sym typeface="Times New Roman"/>
              </a:rPr>
              <a:t>                   :</a:t>
            </a:r>
            <a:r>
              <a:rPr b="0" cap="none" dirty="0" sz="1800" i="0" lang="en-IN" strike="noStrike" u="none">
                <a:solidFill>
                  <a:schemeClr val="dk1"/>
                </a:solidFill>
                <a:latin typeface="Times New Roman"/>
                <a:ea typeface="Times New Roman"/>
                <a:cs typeface="Times New Roman"/>
                <a:sym typeface="Times New Roman"/>
              </a:rPr>
              <a:t>   I3 and Above</a:t>
            </a:r>
            <a:endParaRPr b="0" cap="none" dirty="0" sz="1800" i="0" strike="noStrike" u="none">
              <a:solidFill>
                <a:schemeClr val="dk1"/>
              </a:solidFill>
              <a:latin typeface="Calibri"/>
              <a:ea typeface="Calibri"/>
              <a:cs typeface="Calibri"/>
              <a:sym typeface="Calibri"/>
            </a:endParaRPr>
          </a:p>
          <a:p>
            <a:pPr algn="just" indent="-342900" lvl="0" marL="457200" marR="0" rtl="0">
              <a:lnSpc>
                <a:spcPct val="120000"/>
              </a:lnSpc>
              <a:spcBef>
                <a:spcPts val="1000"/>
              </a:spcBef>
              <a:spcAft>
                <a:spcPts val="0"/>
              </a:spcAft>
              <a:buClr>
                <a:schemeClr val="dk1"/>
              </a:buClr>
              <a:buSzPts val="1800"/>
              <a:buFont typeface="Times New Roman"/>
              <a:buChar char="•"/>
            </a:pPr>
            <a:r>
              <a:rPr b="0" cap="none" dirty="0" sz="1800" i="0" lang="en-IN" strike="noStrike" u="none">
                <a:solidFill>
                  <a:schemeClr val="dk1"/>
                </a:solidFill>
                <a:latin typeface="Times New Roman"/>
                <a:ea typeface="Times New Roman"/>
                <a:cs typeface="Times New Roman"/>
                <a:sym typeface="Times New Roman"/>
              </a:rPr>
              <a:t>Webcam - 1</a:t>
            </a:r>
            <a:endParaRPr b="0" cap="none" dirty="0" sz="1800" i="0" strike="noStrike"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8" name="Shape 231"/>
        <p:cNvGrpSpPr/>
        <p:nvPr/>
      </p:nvGrpSpPr>
      <p:grpSpPr>
        <a:xfrm>
          <a:off x="0" y="0"/>
          <a:ext cx="0" cy="0"/>
          <a:chOff x="0" y="0"/>
          <a:chExt cx="0" cy="0"/>
        </a:xfrm>
      </p:grpSpPr>
      <p:sp>
        <p:nvSpPr>
          <p:cNvPr id="1048690" name="Google Shape;232;p17"/>
          <p:cNvSpPr txBox="1">
            <a:spLocks noGrp="1"/>
          </p:cNvSpPr>
          <p:nvPr>
            <p:ph type="title"/>
          </p:nvPr>
        </p:nvSpPr>
        <p:spPr>
          <a:xfrm>
            <a:off x="628650" y="365126"/>
            <a:ext cx="78867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                      Software used</a:t>
            </a:r>
            <a:endParaRPr b="1" sz="3600">
              <a:latin typeface="Times New Roman"/>
              <a:ea typeface="Times New Roman"/>
              <a:cs typeface="Times New Roman"/>
              <a:sym typeface="Times New Roman"/>
            </a:endParaRPr>
          </a:p>
        </p:txBody>
      </p:sp>
      <p:sp>
        <p:nvSpPr>
          <p:cNvPr id="1048691" name="Google Shape;233;p17"/>
          <p:cNvSpPr txBox="1">
            <a:spLocks noGrp="1"/>
          </p:cNvSpPr>
          <p:nvPr>
            <p:ph type="body" idx="1"/>
          </p:nvPr>
        </p:nvSpPr>
        <p:spPr>
          <a:xfrm>
            <a:off x="628650" y="1825625"/>
            <a:ext cx="7886700" cy="4351338"/>
          </a:xfrm>
          <a:prstGeom prst="rect"/>
          <a:noFill/>
          <a:ln>
            <a:noFill/>
          </a:ln>
        </p:spPr>
        <p:txBody>
          <a:bodyPr anchor="t" anchorCtr="0" bIns="45700" lIns="91425" rIns="91425" spcFirstLastPara="1" tIns="45700" wrap="square">
            <a:normAutofit/>
          </a:bodyPr>
          <a:p>
            <a:pPr algn="just" indent="-342900" lvl="0" marL="457200" rtl="0">
              <a:lnSpc>
                <a:spcPct val="120000"/>
              </a:lnSpc>
              <a:spcBef>
                <a:spcPts val="0"/>
              </a:spcBef>
              <a:spcAft>
                <a:spcPts val="0"/>
              </a:spcAft>
              <a:buClr>
                <a:schemeClr val="dk1"/>
              </a:buClr>
              <a:buSzPts val="1800"/>
              <a:buChar char="•"/>
            </a:pPr>
            <a:r>
              <a:rPr dirty="0" sz="1800" lang="en-IN">
                <a:latin typeface="Times New Roman"/>
                <a:ea typeface="Times New Roman"/>
                <a:cs typeface="Times New Roman"/>
                <a:sym typeface="Times New Roman"/>
              </a:rPr>
              <a:t>Operating System	:    Windows 10 (64 bit)</a:t>
            </a:r>
            <a:endParaRPr dirty="0" sz="1800">
              <a:latin typeface="Times New Roman"/>
              <a:ea typeface="Times New Roman"/>
              <a:cs typeface="Times New Roman"/>
              <a:sym typeface="Times New Roman"/>
            </a:endParaRPr>
          </a:p>
          <a:p>
            <a:pPr algn="just" indent="-342900" lvl="0" marL="457200" rtl="0">
              <a:lnSpc>
                <a:spcPct val="120000"/>
              </a:lnSpc>
              <a:spcBef>
                <a:spcPts val="1000"/>
              </a:spcBef>
              <a:spcAft>
                <a:spcPts val="0"/>
              </a:spcAft>
              <a:buClr>
                <a:schemeClr val="dk1"/>
              </a:buClr>
              <a:buSzPts val="1800"/>
              <a:buChar char="•"/>
            </a:pPr>
            <a:r>
              <a:rPr dirty="0" sz="1800" lang="en-IN">
                <a:latin typeface="Times New Roman"/>
                <a:ea typeface="Times New Roman"/>
                <a:cs typeface="Times New Roman"/>
                <a:sym typeface="Times New Roman"/>
              </a:rPr>
              <a:t>Software		:     Python </a:t>
            </a:r>
            <a:endParaRPr dirty="0" sz="1800">
              <a:latin typeface="Times New Roman"/>
              <a:ea typeface="Times New Roman"/>
              <a:cs typeface="Times New Roman"/>
              <a:sym typeface="Times New Roman"/>
            </a:endParaRPr>
          </a:p>
          <a:p>
            <a:pPr algn="just" indent="-342900" lvl="0" marL="457200" rtl="0">
              <a:lnSpc>
                <a:spcPct val="120000"/>
              </a:lnSpc>
              <a:spcBef>
                <a:spcPts val="1000"/>
              </a:spcBef>
              <a:spcAft>
                <a:spcPts val="0"/>
              </a:spcAft>
              <a:buClr>
                <a:schemeClr val="dk1"/>
              </a:buClr>
              <a:buSzPts val="1800"/>
              <a:buChar char="•"/>
            </a:pPr>
            <a:r>
              <a:rPr dirty="0" sz="1800" lang="en-IN">
                <a:latin typeface="Times New Roman"/>
                <a:ea typeface="Times New Roman"/>
                <a:cs typeface="Times New Roman"/>
                <a:sym typeface="Times New Roman"/>
              </a:rPr>
              <a:t>Tools 		:     Anaconda</a:t>
            </a:r>
            <a:endParaRPr dirty="0" sz="1800">
              <a:latin typeface="Times New Roman"/>
              <a:ea typeface="Times New Roman"/>
              <a:cs typeface="Times New Roman"/>
              <a:sym typeface="Times New Roman"/>
            </a:endParaRPr>
          </a:p>
          <a:p>
            <a:pPr algn="l" indent="0" lvl="0" marL="0" rtl="0">
              <a:lnSpc>
                <a:spcPct val="90000"/>
              </a:lnSpc>
              <a:spcBef>
                <a:spcPts val="1000"/>
              </a:spcBef>
              <a:spcAft>
                <a:spcPts val="0"/>
              </a:spcAft>
              <a:buClr>
                <a:schemeClr val="dk1"/>
              </a:buClr>
              <a:buSzPts val="2800"/>
              <a:buNone/>
            </a:pPr>
            <a:endParaRPr dirty="0"/>
          </a:p>
        </p:txBody>
      </p:sp>
      <p:sp>
        <p:nvSpPr>
          <p:cNvPr id="1048692" name="Google Shape;234;p17"/>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93" name="Google Shape;235;p17"/>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17</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1" name="Shape 239"/>
        <p:cNvGrpSpPr/>
        <p:nvPr/>
      </p:nvGrpSpPr>
      <p:grpSpPr>
        <a:xfrm>
          <a:off x="0" y="0"/>
          <a:ext cx="0" cy="0"/>
          <a:chOff x="0" y="0"/>
          <a:chExt cx="0" cy="0"/>
        </a:xfrm>
      </p:grpSpPr>
      <p:sp>
        <p:nvSpPr>
          <p:cNvPr id="1048696" name="Google Shape;240;p18"/>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Architecture </a:t>
            </a:r>
            <a:endParaRPr b="1" sz="3600">
              <a:latin typeface="Times New Roman"/>
              <a:ea typeface="Times New Roman"/>
              <a:cs typeface="Times New Roman"/>
              <a:sym typeface="Times New Roman"/>
            </a:endParaRPr>
          </a:p>
        </p:txBody>
      </p:sp>
      <p:sp>
        <p:nvSpPr>
          <p:cNvPr id="1048697" name="Google Shape;241;p18"/>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98" name="Google Shape;242;p18"/>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18</a:t>
            </a:fld>
          </a:p>
        </p:txBody>
      </p:sp>
      <p:pic>
        <p:nvPicPr>
          <p:cNvPr id="2097155" name="Google Shape;243;p18"/>
          <p:cNvPicPr preferRelativeResize="0">
            <a:picLocks/>
          </p:cNvPicPr>
          <p:nvPr/>
        </p:nvPicPr>
        <p:blipFill rotWithShape="1">
          <a:blip xmlns:r="http://schemas.openxmlformats.org/officeDocument/2006/relationships" r:embed="rId1">
            <a:alphaModFix/>
          </a:blip>
          <a:srcRect/>
          <a:stretch>
            <a:fillRect/>
          </a:stretch>
        </p:blipFill>
        <p:spPr>
          <a:xfrm>
            <a:off x="932556" y="1586023"/>
            <a:ext cx="7278887" cy="3685953"/>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4" name="Shape 247"/>
        <p:cNvGrpSpPr/>
        <p:nvPr/>
      </p:nvGrpSpPr>
      <p:grpSpPr>
        <a:xfrm>
          <a:off x="0" y="0"/>
          <a:ext cx="0" cy="0"/>
          <a:chOff x="0" y="0"/>
          <a:chExt cx="0" cy="0"/>
        </a:xfrm>
      </p:grpSpPr>
      <p:sp>
        <p:nvSpPr>
          <p:cNvPr id="1048701" name="Google Shape;248;p19"/>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System Design </a:t>
            </a:r>
            <a:endParaRPr b="1" sz="6000">
              <a:latin typeface="Times New Roman"/>
              <a:ea typeface="Times New Roman"/>
              <a:cs typeface="Times New Roman"/>
              <a:sym typeface="Times New Roman"/>
            </a:endParaRPr>
          </a:p>
        </p:txBody>
      </p:sp>
      <p:sp>
        <p:nvSpPr>
          <p:cNvPr id="1048702" name="Google Shape;249;p19"/>
          <p:cNvSpPr txBox="1"/>
          <p:nvPr/>
        </p:nvSpPr>
        <p:spPr>
          <a:xfrm>
            <a:off x="1950720" y="1948934"/>
            <a:ext cx="4572000" cy="369332"/>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222222"/>
                </a:solidFill>
                <a:latin typeface="Arial"/>
                <a:ea typeface="Arial"/>
                <a:cs typeface="Arial"/>
                <a:sym typeface="Arial"/>
              </a:rPr>
              <a:t> </a:t>
            </a:r>
            <a:endParaRPr b="0" cap="none" sz="1800" i="0" strike="noStrike" u="none">
              <a:solidFill>
                <a:schemeClr val="dk1"/>
              </a:solidFill>
              <a:latin typeface="Calibri"/>
              <a:ea typeface="Calibri"/>
              <a:cs typeface="Calibri"/>
              <a:sym typeface="Calibri"/>
            </a:endParaRPr>
          </a:p>
        </p:txBody>
      </p:sp>
      <p:sp>
        <p:nvSpPr>
          <p:cNvPr id="1048703" name="Google Shape;250;p19"/>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04" name="Google Shape;251;p19"/>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19</a:t>
            </a:fld>
          </a:p>
        </p:txBody>
      </p:sp>
      <p:pic>
        <p:nvPicPr>
          <p:cNvPr id="2097156" name="Google Shape;252;p19"/>
          <p:cNvPicPr preferRelativeResize="0">
            <a:picLocks/>
          </p:cNvPicPr>
          <p:nvPr/>
        </p:nvPicPr>
        <p:blipFill rotWithShape="1">
          <a:blip xmlns:r="http://schemas.openxmlformats.org/officeDocument/2006/relationships" r:embed="rId1">
            <a:alphaModFix/>
          </a:blip>
          <a:srcRect/>
          <a:stretch>
            <a:fillRect/>
          </a:stretch>
        </p:blipFill>
        <p:spPr>
          <a:xfrm>
            <a:off x="1451580" y="867025"/>
            <a:ext cx="6654800" cy="4767656"/>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Shape 101"/>
        <p:cNvGrpSpPr/>
        <p:nvPr/>
      </p:nvGrpSpPr>
      <p:grpSpPr>
        <a:xfrm>
          <a:off x="0" y="0"/>
          <a:ext cx="0" cy="0"/>
          <a:chOff x="0" y="0"/>
          <a:chExt cx="0" cy="0"/>
        </a:xfrm>
      </p:grpSpPr>
      <p:sp>
        <p:nvSpPr>
          <p:cNvPr id="1048600" name="Google Shape;102;p2"/>
          <p:cNvSpPr txBox="1">
            <a:spLocks noGrp="1"/>
          </p:cNvSpPr>
          <p:nvPr>
            <p:ph type="title"/>
          </p:nvPr>
        </p:nvSpPr>
        <p:spPr>
          <a:xfrm>
            <a:off x="504363" y="469496"/>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Introduction</a:t>
            </a:r>
            <a:endParaRPr b="1" sz="3600">
              <a:latin typeface="Times New Roman"/>
              <a:ea typeface="Times New Roman"/>
              <a:cs typeface="Times New Roman"/>
              <a:sym typeface="Times New Roman"/>
            </a:endParaRPr>
          </a:p>
        </p:txBody>
      </p:sp>
      <p:sp>
        <p:nvSpPr>
          <p:cNvPr id="1048601" name="Google Shape;103;p2"/>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02" name="Google Shape;104;p2"/>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a:t>
            </a:fld>
          </a:p>
        </p:txBody>
      </p:sp>
      <p:sp>
        <p:nvSpPr>
          <p:cNvPr id="1048603" name="Google Shape;105;p2"/>
          <p:cNvSpPr txBox="1"/>
          <p:nvPr/>
        </p:nvSpPr>
        <p:spPr>
          <a:xfrm>
            <a:off x="1487010" y="1374110"/>
            <a:ext cx="6307584" cy="3964900"/>
          </a:xfrm>
          <a:prstGeom prst="rect"/>
          <a:noFill/>
          <a:ln>
            <a:noFill/>
          </a:ln>
        </p:spPr>
        <p:txBody>
          <a:bodyPr anchor="t" anchorCtr="0" bIns="45700" lIns="91425" rIns="91425" spcFirstLastPara="1" tIns="45700" wrap="square">
            <a:spAutoFit/>
          </a:bodyPr>
          <a:p>
            <a:pPr algn="just" indent="-342900" lvl="0" marL="342900" marR="0" rtl="0">
              <a:lnSpc>
                <a:spcPct val="120000"/>
              </a:lnSpc>
              <a:spcBef>
                <a:spcPts val="0"/>
              </a:spcBef>
              <a:spcAft>
                <a:spcPts val="0"/>
              </a:spcAft>
              <a:buClr>
                <a:srgbClr val="333333"/>
              </a:buClr>
              <a:buSzPts val="2000"/>
              <a:buFont typeface="Noto Sans Symbols"/>
              <a:buChar char="❖"/>
            </a:pPr>
            <a:r>
              <a:rPr b="0" cap="none" sz="1800" i="0" lang="en-IN" strike="noStrike" u="none">
                <a:solidFill>
                  <a:srgbClr val="333333"/>
                </a:solidFill>
                <a:latin typeface="Times New Roman"/>
                <a:ea typeface="Times New Roman"/>
                <a:cs typeface="Times New Roman"/>
                <a:sym typeface="Times New Roman"/>
              </a:rPr>
              <a:t>Machine Learning is a way of manipulating and extraction of implicit , previously unknown/known and potential useful information about data.</a:t>
            </a:r>
            <a:endParaRPr b="0" cap="none" sz="1800" i="0" strike="noStrike" u="none">
              <a:solidFill>
                <a:schemeClr val="dk1"/>
              </a:solidFill>
              <a:latin typeface="Calibri"/>
              <a:ea typeface="Calibri"/>
              <a:cs typeface="Calibri"/>
              <a:sym typeface="Calibri"/>
            </a:endParaRPr>
          </a:p>
          <a:p>
            <a:pPr algn="just" indent="-342900" lvl="0" marL="342900" marR="0" rtl="0">
              <a:lnSpc>
                <a:spcPct val="120000"/>
              </a:lnSpc>
              <a:spcBef>
                <a:spcPts val="1000"/>
              </a:spcBef>
              <a:spcAft>
                <a:spcPts val="0"/>
              </a:spcAft>
              <a:buClr>
                <a:srgbClr val="333333"/>
              </a:buClr>
              <a:buSzPts val="2000"/>
              <a:buFont typeface="Noto Sans Symbols"/>
              <a:buChar char="❖"/>
            </a:pPr>
            <a:r>
              <a:rPr b="0" cap="none" sz="1800" i="0" lang="en-IN" strike="noStrike" u="none">
                <a:solidFill>
                  <a:srgbClr val="333333"/>
                </a:solidFill>
                <a:latin typeface="Times New Roman"/>
                <a:ea typeface="Times New Roman"/>
                <a:cs typeface="Times New Roman"/>
                <a:sym typeface="Times New Roman"/>
              </a:rPr>
              <a:t>Phishing becomes a main area of concern for security researchers because it is not difficult to create the fake website which looks so close to legitimate website.</a:t>
            </a:r>
            <a:endParaRPr b="0" cap="none" sz="1800" i="0" strike="noStrike" u="none">
              <a:solidFill>
                <a:schemeClr val="dk1"/>
              </a:solidFill>
              <a:latin typeface="Calibri"/>
              <a:ea typeface="Calibri"/>
              <a:cs typeface="Calibri"/>
              <a:sym typeface="Calibri"/>
            </a:endParaRPr>
          </a:p>
          <a:p>
            <a:pPr algn="just" indent="-342900" lvl="0" marL="342900" marR="0" rtl="0">
              <a:lnSpc>
                <a:spcPct val="120000"/>
              </a:lnSpc>
              <a:spcBef>
                <a:spcPts val="1000"/>
              </a:spcBef>
              <a:spcAft>
                <a:spcPts val="0"/>
              </a:spcAft>
              <a:buClr>
                <a:srgbClr val="333333"/>
              </a:buClr>
              <a:buSzPts val="2000"/>
              <a:buFont typeface="Noto Sans Symbols"/>
              <a:buChar char="❖"/>
            </a:pPr>
            <a:r>
              <a:rPr b="0" cap="none" sz="1800" i="0" lang="en-IN" strike="noStrike" u="none">
                <a:solidFill>
                  <a:srgbClr val="333333"/>
                </a:solidFill>
                <a:latin typeface="Times New Roman"/>
                <a:ea typeface="Times New Roman"/>
                <a:cs typeface="Times New Roman"/>
                <a:sym typeface="Times New Roman"/>
              </a:rPr>
              <a:t>Since phishing attack exploits the weaknesses found in users, it is very difficult to mitigate them but it is very important to enhance phishing detection techniques. </a:t>
            </a:r>
            <a:endParaRPr b="0" cap="none" sz="1800" i="0" strike="noStrike" u="none">
              <a:solidFill>
                <a:schemeClr val="dk1"/>
              </a:solidFill>
              <a:latin typeface="Calibri"/>
              <a:ea typeface="Calibri"/>
              <a:cs typeface="Calibri"/>
              <a:sym typeface="Calibri"/>
            </a:endParaRPr>
          </a:p>
          <a:p>
            <a:pPr algn="just" indent="-342900" lvl="0" marL="342900" marR="0" rtl="0">
              <a:lnSpc>
                <a:spcPct val="120000"/>
              </a:lnSpc>
              <a:spcBef>
                <a:spcPts val="1000"/>
              </a:spcBef>
              <a:spcAft>
                <a:spcPts val="0"/>
              </a:spcAft>
              <a:buClr>
                <a:srgbClr val="333333"/>
              </a:buClr>
              <a:buSzPts val="2000"/>
              <a:buFont typeface="Noto Sans Symbols"/>
              <a:buChar char="❖"/>
            </a:pPr>
            <a:r>
              <a:rPr b="0" cap="none" sz="1800" i="0" lang="en-IN" strike="noStrike" u="none">
                <a:solidFill>
                  <a:srgbClr val="333333"/>
                </a:solidFill>
                <a:latin typeface="Times New Roman"/>
                <a:ea typeface="Times New Roman"/>
                <a:cs typeface="Times New Roman"/>
                <a:sym typeface="Times New Roman"/>
              </a:rPr>
              <a:t>Our project detects how safe the URL is using common characteristics of unsafe websites.</a:t>
            </a:r>
            <a:endParaRPr b="0" cap="none" sz="1800" i="0" strike="noStrike"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7" name="Shape 256"/>
        <p:cNvGrpSpPr/>
        <p:nvPr/>
      </p:nvGrpSpPr>
      <p:grpSpPr>
        <a:xfrm>
          <a:off x="0" y="0"/>
          <a:ext cx="0" cy="0"/>
          <a:chOff x="0" y="0"/>
          <a:chExt cx="0" cy="0"/>
        </a:xfrm>
      </p:grpSpPr>
      <p:sp>
        <p:nvSpPr>
          <p:cNvPr id="1048707" name="Google Shape;257;p20"/>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Data Flow Diagram – Level 0 </a:t>
            </a:r>
            <a:endParaRPr b="1" sz="6000">
              <a:latin typeface="Times New Roman"/>
              <a:ea typeface="Times New Roman"/>
              <a:cs typeface="Times New Roman"/>
              <a:sym typeface="Times New Roman"/>
            </a:endParaRPr>
          </a:p>
        </p:txBody>
      </p:sp>
      <p:sp>
        <p:nvSpPr>
          <p:cNvPr id="1048708" name="Google Shape;258;p20"/>
          <p:cNvSpPr txBox="1"/>
          <p:nvPr/>
        </p:nvSpPr>
        <p:spPr>
          <a:xfrm>
            <a:off x="1950720" y="1948934"/>
            <a:ext cx="4572000" cy="369332"/>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222222"/>
                </a:solidFill>
                <a:latin typeface="Arial"/>
                <a:ea typeface="Arial"/>
                <a:cs typeface="Arial"/>
                <a:sym typeface="Arial"/>
              </a:rPr>
              <a:t>  </a:t>
            </a:r>
            <a:endParaRPr b="0" cap="none" sz="1800" i="0" strike="noStrike" u="none">
              <a:solidFill>
                <a:schemeClr val="dk1"/>
              </a:solidFill>
              <a:latin typeface="Calibri"/>
              <a:ea typeface="Calibri"/>
              <a:cs typeface="Calibri"/>
              <a:sym typeface="Calibri"/>
            </a:endParaRPr>
          </a:p>
        </p:txBody>
      </p:sp>
      <p:sp>
        <p:nvSpPr>
          <p:cNvPr id="1048709" name="Google Shape;259;p20"/>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10" name="Google Shape;260;p20"/>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20</a:t>
            </a:fld>
          </a:p>
        </p:txBody>
      </p:sp>
      <p:pic>
        <p:nvPicPr>
          <p:cNvPr id="2097157" name="Google Shape;261;p20"/>
          <p:cNvPicPr preferRelativeResize="0">
            <a:picLocks/>
          </p:cNvPicPr>
          <p:nvPr/>
        </p:nvPicPr>
        <p:blipFill rotWithShape="1">
          <a:blip xmlns:r="http://schemas.openxmlformats.org/officeDocument/2006/relationships" r:embed="rId1">
            <a:alphaModFix/>
          </a:blip>
          <a:srcRect/>
          <a:stretch>
            <a:fillRect/>
          </a:stretch>
        </p:blipFill>
        <p:spPr>
          <a:xfrm>
            <a:off x="1318758" y="1476102"/>
            <a:ext cx="6506483" cy="3905795"/>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0" name="Shape 265"/>
        <p:cNvGrpSpPr/>
        <p:nvPr/>
      </p:nvGrpSpPr>
      <p:grpSpPr>
        <a:xfrm>
          <a:off x="0" y="0"/>
          <a:ext cx="0" cy="0"/>
          <a:chOff x="0" y="0"/>
          <a:chExt cx="0" cy="0"/>
        </a:xfrm>
      </p:grpSpPr>
      <p:sp>
        <p:nvSpPr>
          <p:cNvPr id="1048713" name="Google Shape;266;p21"/>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Data Flow Diagram – Level 1</a:t>
            </a:r>
            <a:endParaRPr b="1" sz="6000">
              <a:latin typeface="Times New Roman"/>
              <a:ea typeface="Times New Roman"/>
              <a:cs typeface="Times New Roman"/>
              <a:sym typeface="Times New Roman"/>
            </a:endParaRPr>
          </a:p>
        </p:txBody>
      </p:sp>
      <p:sp>
        <p:nvSpPr>
          <p:cNvPr id="1048714" name="Google Shape;267;p21"/>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15" name="Google Shape;268;p21"/>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21</a:t>
            </a:fld>
          </a:p>
        </p:txBody>
      </p:sp>
      <p:pic>
        <p:nvPicPr>
          <p:cNvPr id="2097158" name="Google Shape;269;p21"/>
          <p:cNvPicPr preferRelativeResize="0">
            <a:picLocks/>
          </p:cNvPicPr>
          <p:nvPr/>
        </p:nvPicPr>
        <p:blipFill rotWithShape="1">
          <a:blip xmlns:r="http://schemas.openxmlformats.org/officeDocument/2006/relationships" r:embed="rId1">
            <a:alphaModFix/>
          </a:blip>
          <a:srcRect/>
          <a:stretch>
            <a:fillRect/>
          </a:stretch>
        </p:blipFill>
        <p:spPr>
          <a:xfrm>
            <a:off x="-130740" y="1690445"/>
            <a:ext cx="8316486" cy="3477110"/>
          </a:xfrm>
          <a:prstGeom prst="rect"/>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3" name="Shape 273"/>
        <p:cNvGrpSpPr/>
        <p:nvPr/>
      </p:nvGrpSpPr>
      <p:grpSpPr>
        <a:xfrm>
          <a:off x="0" y="0"/>
          <a:ext cx="0" cy="0"/>
          <a:chOff x="0" y="0"/>
          <a:chExt cx="0" cy="0"/>
        </a:xfrm>
      </p:grpSpPr>
      <p:sp>
        <p:nvSpPr>
          <p:cNvPr id="1048718" name="Google Shape;274;p22"/>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Module Description</a:t>
            </a:r>
            <a:endParaRPr b="1" sz="9600">
              <a:latin typeface="Times New Roman"/>
              <a:ea typeface="Times New Roman"/>
              <a:cs typeface="Times New Roman"/>
              <a:sym typeface="Times New Roman"/>
            </a:endParaRPr>
          </a:p>
        </p:txBody>
      </p:sp>
      <p:sp>
        <p:nvSpPr>
          <p:cNvPr id="1048719" name="Google Shape;275;p22"/>
          <p:cNvSpPr txBox="1"/>
          <p:nvPr/>
        </p:nvSpPr>
        <p:spPr>
          <a:xfrm>
            <a:off x="1950720" y="1948934"/>
            <a:ext cx="4572000" cy="1452841"/>
          </a:xfrm>
          <a:prstGeom prst="rect"/>
          <a:noFill/>
          <a:ln>
            <a:noFill/>
          </a:ln>
        </p:spPr>
        <p:txBody>
          <a:bodyPr anchor="t" anchorCtr="0" bIns="45700" lIns="91425" rIns="91425" spcFirstLastPara="1" tIns="45700" wrap="square">
            <a:spAutoFit/>
          </a:bodyPr>
          <a:p>
            <a:pPr algn="l" indent="-342900" lvl="0" marL="457200" marR="0" rtl="0">
              <a:lnSpc>
                <a:spcPct val="120000"/>
              </a:lnSpc>
              <a:spcBef>
                <a:spcPts val="0"/>
              </a:spcBef>
              <a:spcAft>
                <a:spcPts val="0"/>
              </a:spcAft>
              <a:buClr>
                <a:srgbClr val="4E3B30"/>
              </a:buClr>
              <a:buSzPts val="1800"/>
              <a:buFont typeface="Noto Sans Symbols"/>
              <a:buChar char="❖"/>
            </a:pPr>
            <a:r>
              <a:rPr b="0" cap="none" sz="1800" i="0" lang="en-IN" strike="noStrike" u="none">
                <a:solidFill>
                  <a:srgbClr val="4E3B30"/>
                </a:solidFill>
                <a:latin typeface="Times New Roman"/>
                <a:ea typeface="Times New Roman"/>
                <a:cs typeface="Times New Roman"/>
                <a:sym typeface="Times New Roman"/>
              </a:rPr>
              <a:t>Dataset Collection</a:t>
            </a:r>
            <a:endParaRPr b="0" cap="none" sz="1800" i="0" strike="noStrike" u="none">
              <a:solidFill>
                <a:srgbClr val="F0A22E"/>
              </a:solidFill>
              <a:latin typeface="Noto Sans Symbols"/>
              <a:ea typeface="Noto Sans Symbols"/>
              <a:cs typeface="Noto Sans Symbols"/>
              <a:sym typeface="Noto Sans Symbols"/>
            </a:endParaRPr>
          </a:p>
          <a:p>
            <a:pPr algn="l" indent="-342900" lvl="0" marL="457200" marR="0" rtl="0">
              <a:lnSpc>
                <a:spcPct val="120000"/>
              </a:lnSpc>
              <a:spcBef>
                <a:spcPts val="560"/>
              </a:spcBef>
              <a:spcAft>
                <a:spcPts val="0"/>
              </a:spcAft>
              <a:buClr>
                <a:srgbClr val="4E3B30"/>
              </a:buClr>
              <a:buSzPts val="1800"/>
              <a:buFont typeface="Noto Sans Symbols"/>
              <a:buChar char="❖"/>
            </a:pPr>
            <a:r>
              <a:rPr b="0" cap="none" sz="1800" i="0" lang="en-IN" strike="noStrike" u="none">
                <a:solidFill>
                  <a:srgbClr val="4E3B30"/>
                </a:solidFill>
                <a:latin typeface="Times New Roman"/>
                <a:ea typeface="Times New Roman"/>
                <a:cs typeface="Times New Roman"/>
                <a:sym typeface="Times New Roman"/>
              </a:rPr>
              <a:t>Algorithm Implementation</a:t>
            </a:r>
            <a:endParaRPr b="0" cap="none" sz="1800" i="0" strike="noStrike" u="none">
              <a:solidFill>
                <a:srgbClr val="F0A22E"/>
              </a:solidFill>
              <a:latin typeface="Noto Sans Symbols"/>
              <a:ea typeface="Noto Sans Symbols"/>
              <a:cs typeface="Noto Sans Symbols"/>
              <a:sym typeface="Noto Sans Symbols"/>
            </a:endParaRPr>
          </a:p>
          <a:p>
            <a:pPr algn="l" indent="-342900" lvl="0" marL="457200" marR="0" rtl="0">
              <a:lnSpc>
                <a:spcPct val="120000"/>
              </a:lnSpc>
              <a:spcBef>
                <a:spcPts val="560"/>
              </a:spcBef>
              <a:spcAft>
                <a:spcPts val="0"/>
              </a:spcAft>
              <a:buClr>
                <a:srgbClr val="4E3B30"/>
              </a:buClr>
              <a:buSzPts val="1800"/>
              <a:buFont typeface="Noto Sans Symbols"/>
              <a:buChar char="❖"/>
            </a:pPr>
            <a:r>
              <a:rPr b="0" cap="none" sz="1800" i="0" lang="en-IN" strike="noStrike" u="none">
                <a:solidFill>
                  <a:srgbClr val="4E3B30"/>
                </a:solidFill>
                <a:latin typeface="Times New Roman"/>
                <a:ea typeface="Times New Roman"/>
                <a:cs typeface="Times New Roman"/>
                <a:sym typeface="Times New Roman"/>
              </a:rPr>
              <a:t>Detection</a:t>
            </a:r>
            <a:endParaRPr b="0" cap="none" sz="1800" i="0" strike="noStrike" u="none">
              <a:solidFill>
                <a:srgbClr val="F0A22E"/>
              </a:solidFill>
              <a:latin typeface="Noto Sans Symbols"/>
              <a:ea typeface="Noto Sans Symbols"/>
              <a:cs typeface="Noto Sans Symbols"/>
              <a:sym typeface="Noto Sans Symbols"/>
            </a:endParaRPr>
          </a:p>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222222"/>
                </a:solidFill>
                <a:latin typeface="Arial"/>
                <a:ea typeface="Arial"/>
                <a:cs typeface="Arial"/>
                <a:sym typeface="Arial"/>
              </a:rPr>
              <a:t>    </a:t>
            </a:r>
            <a:endParaRPr b="0" cap="none" sz="1800" i="0" strike="noStrike" u="none">
              <a:solidFill>
                <a:schemeClr val="dk1"/>
              </a:solidFill>
              <a:latin typeface="Calibri"/>
              <a:ea typeface="Calibri"/>
              <a:cs typeface="Calibri"/>
              <a:sym typeface="Calibri"/>
            </a:endParaRPr>
          </a:p>
        </p:txBody>
      </p:sp>
      <p:sp>
        <p:nvSpPr>
          <p:cNvPr id="1048720" name="Google Shape;276;p22"/>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21" name="Google Shape;277;p22"/>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22</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6" name="Shape 281"/>
        <p:cNvGrpSpPr/>
        <p:nvPr/>
      </p:nvGrpSpPr>
      <p:grpSpPr>
        <a:xfrm>
          <a:off x="0" y="0"/>
          <a:ext cx="0" cy="0"/>
          <a:chOff x="0" y="0"/>
          <a:chExt cx="0" cy="0"/>
        </a:xfrm>
      </p:grpSpPr>
      <p:sp>
        <p:nvSpPr>
          <p:cNvPr id="1048724" name="Google Shape;282;p23"/>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Dataset Collection</a:t>
            </a:r>
            <a:endParaRPr b="1" sz="9600">
              <a:latin typeface="Times New Roman"/>
              <a:ea typeface="Times New Roman"/>
              <a:cs typeface="Times New Roman"/>
              <a:sym typeface="Times New Roman"/>
            </a:endParaRPr>
          </a:p>
        </p:txBody>
      </p:sp>
      <p:sp>
        <p:nvSpPr>
          <p:cNvPr id="1048725" name="Google Shape;283;p23"/>
          <p:cNvSpPr txBox="1"/>
          <p:nvPr/>
        </p:nvSpPr>
        <p:spPr>
          <a:xfrm>
            <a:off x="1299411" y="1660358"/>
            <a:ext cx="7215939" cy="1005800"/>
          </a:xfrm>
          <a:prstGeom prst="rect"/>
          <a:noFill/>
          <a:ln>
            <a:noFill/>
          </a:ln>
        </p:spPr>
        <p:txBody>
          <a:bodyPr anchor="t" anchorCtr="0" bIns="45700" lIns="91425" rIns="91425" spcFirstLastPara="1" tIns="45700" wrap="square">
            <a:spAutoFit/>
          </a:bodyPr>
          <a:p>
            <a:pPr algn="just" indent="0" lvl="0" marL="0" marR="0" rtl="0">
              <a:lnSpc>
                <a:spcPct val="115000"/>
              </a:lnSpc>
              <a:spcBef>
                <a:spcPts val="0"/>
              </a:spcBef>
              <a:spcAft>
                <a:spcPts val="0"/>
              </a:spcAft>
              <a:buClr>
                <a:schemeClr val="dk1"/>
              </a:buClr>
              <a:buSzPts val="1100"/>
              <a:buFont typeface="Arial"/>
              <a:buNone/>
            </a:pPr>
            <a:r>
              <a:rPr b="0" cap="none" sz="1800" i="0" lang="en-IN" strike="noStrike" u="none">
                <a:solidFill>
                  <a:srgbClr val="555555"/>
                </a:solidFill>
                <a:latin typeface="Times New Roman"/>
                <a:ea typeface="Times New Roman"/>
                <a:cs typeface="Times New Roman"/>
                <a:sym typeface="Times New Roman"/>
              </a:rPr>
              <a:t>A machine learning dataset is a collection of data that is used to train the model. A dataset acts as an example to teach the machine learning algorithm how to make predictions. </a:t>
            </a:r>
            <a:endParaRPr b="0" cap="none" sz="1400" i="0" strike="noStrike" u="none">
              <a:solidFill>
                <a:srgbClr val="000000"/>
              </a:solidFill>
              <a:latin typeface="Arial"/>
              <a:ea typeface="Arial"/>
              <a:cs typeface="Arial"/>
              <a:sym typeface="Arial"/>
            </a:endParaRPr>
          </a:p>
        </p:txBody>
      </p:sp>
      <p:sp>
        <p:nvSpPr>
          <p:cNvPr id="1048726" name="Google Shape;284;p23"/>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27" name="Google Shape;285;p23"/>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23</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9" name="Shape 289"/>
        <p:cNvGrpSpPr/>
        <p:nvPr/>
      </p:nvGrpSpPr>
      <p:grpSpPr>
        <a:xfrm>
          <a:off x="0" y="0"/>
          <a:ext cx="0" cy="0"/>
          <a:chOff x="0" y="0"/>
          <a:chExt cx="0" cy="0"/>
        </a:xfrm>
      </p:grpSpPr>
      <p:sp>
        <p:nvSpPr>
          <p:cNvPr id="1048730" name="Google Shape;290;p24"/>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Algorithm Implementation</a:t>
            </a:r>
            <a:endParaRPr b="1" sz="9600">
              <a:latin typeface="Times New Roman"/>
              <a:ea typeface="Times New Roman"/>
              <a:cs typeface="Times New Roman"/>
              <a:sym typeface="Times New Roman"/>
            </a:endParaRPr>
          </a:p>
        </p:txBody>
      </p:sp>
      <p:sp>
        <p:nvSpPr>
          <p:cNvPr id="1048731" name="Google Shape;291;p24"/>
          <p:cNvSpPr txBox="1"/>
          <p:nvPr/>
        </p:nvSpPr>
        <p:spPr>
          <a:xfrm>
            <a:off x="926432" y="1612232"/>
            <a:ext cx="7588800" cy="4625300"/>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LOGISTIC REGRESSION</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Logistic regression is an example of supervised learning. It is used to calculate or predict the probability of a binary (yes/no) event occurring. </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rgbClr val="000000"/>
              </a:buClr>
              <a:buSzPts val="1800"/>
              <a:buFont typeface="Arial"/>
              <a:buNone/>
            </a:pPr>
            <a:r>
              <a:rPr b="1" cap="none" sz="1800" i="0" lang="en-IN" strike="noStrike" u="none">
                <a:solidFill>
                  <a:schemeClr val="dk1"/>
                </a:solidFill>
                <a:latin typeface="Times New Roman"/>
                <a:ea typeface="Times New Roman"/>
                <a:cs typeface="Times New Roman"/>
                <a:sym typeface="Times New Roman"/>
              </a:rPr>
              <a:t>K-NEAREST NEIGHBOR</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The K nearest neighbor algorithm, also known as KNN or K-NN, is a non-parametric, supervised learning classifier, which uses proximity to make classifications or predictions about the grouping of an individual data point</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SUPPORT VECTOR CLASSIFIER</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Support vector classifier a supervised machine learning model that uses classification algorithms for two-group classification problems.</a:t>
            </a: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rgbClr val="000000"/>
              </a:buClr>
              <a:buSzPts val="1800"/>
              <a:buFont typeface="Arial"/>
              <a:buNone/>
            </a:pPr>
            <a:r>
              <a:rPr b="0" cap="none" sz="1800" i="0" lang="en-IN" strike="noStrike" u="none">
                <a:solidFill>
                  <a:schemeClr val="dk1"/>
                </a:solidFill>
                <a:latin typeface="Times New Roman"/>
                <a:ea typeface="Times New Roman"/>
                <a:cs typeface="Times New Roman"/>
                <a:sym typeface="Times New Roman"/>
              </a:rPr>
              <a:t>    </a:t>
            </a:r>
            <a:endParaRPr b="0" cap="none" sz="1800" i="0" strike="noStrike" u="none">
              <a:solidFill>
                <a:schemeClr val="dk1"/>
              </a:solidFill>
              <a:latin typeface="Times New Roman"/>
              <a:ea typeface="Times New Roman"/>
              <a:cs typeface="Times New Roman"/>
              <a:sym typeface="Times New Roman"/>
            </a:endParaRPr>
          </a:p>
        </p:txBody>
      </p:sp>
      <p:sp>
        <p:nvSpPr>
          <p:cNvPr id="1048732" name="Google Shape;292;p24"/>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33" name="Google Shape;293;p24"/>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24</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2" name="Shape 297"/>
        <p:cNvGrpSpPr/>
        <p:nvPr/>
      </p:nvGrpSpPr>
      <p:grpSpPr>
        <a:xfrm>
          <a:off x="0" y="0"/>
          <a:ext cx="0" cy="0"/>
          <a:chOff x="0" y="0"/>
          <a:chExt cx="0" cy="0"/>
        </a:xfrm>
      </p:grpSpPr>
      <p:sp>
        <p:nvSpPr>
          <p:cNvPr id="1048736" name="Google Shape;298;p25"/>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Algorithm Implementation</a:t>
            </a:r>
            <a:endParaRPr b="1" sz="3600">
              <a:latin typeface="Times New Roman"/>
              <a:ea typeface="Times New Roman"/>
              <a:cs typeface="Times New Roman"/>
              <a:sym typeface="Times New Roman"/>
            </a:endParaRPr>
          </a:p>
        </p:txBody>
      </p:sp>
      <p:sp>
        <p:nvSpPr>
          <p:cNvPr id="1048737" name="Google Shape;299;p25"/>
          <p:cNvSpPr txBox="1"/>
          <p:nvPr/>
        </p:nvSpPr>
        <p:spPr>
          <a:xfrm>
            <a:off x="628651" y="1443789"/>
            <a:ext cx="8142370" cy="5425400"/>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NAIVE BAYES</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Naive bayes is a supervised machine learning algorithm, which is used for classification tasks, like text classification.</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RANDOM FOREST</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Step 1: Select random samples from a given data or training set. </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Step 2: This algorithm will construct a decision tree for every training data. </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Step 3: Voting will take place by averaging the decision tree. </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Step 4: Finally, select the most voted prediction result as the final prediction result.</a:t>
            </a: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ADABOOST ALGORITHM</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AdaBoost algorithm, short for Adaptive Boosting, is a boosting technique, used as an ensemble method in machine learning. It is called Adaptive Boosting as the weights are re-assigned to each instance, with higher weights assigned to incorrectly classified instances.</a:t>
            </a:r>
            <a:endParaRPr b="0" cap="none" sz="1800" i="0" strike="noStrike" u="none">
              <a:solidFill>
                <a:schemeClr val="dk1"/>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highlight>
                <a:srgbClr val="DFDBD5"/>
              </a:highlight>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222222"/>
                </a:solidFill>
                <a:latin typeface="Times New Roman"/>
                <a:ea typeface="Times New Roman"/>
                <a:cs typeface="Times New Roman"/>
                <a:sym typeface="Times New Roman"/>
              </a:rPr>
              <a:t>    </a:t>
            </a:r>
            <a:endParaRPr b="0" cap="none" sz="1800" i="0" strike="noStrike" u="none">
              <a:solidFill>
                <a:schemeClr val="dk1"/>
              </a:solidFill>
              <a:latin typeface="Times New Roman"/>
              <a:ea typeface="Times New Roman"/>
              <a:cs typeface="Times New Roman"/>
              <a:sym typeface="Times New Roman"/>
            </a:endParaRPr>
          </a:p>
        </p:txBody>
      </p:sp>
      <p:sp>
        <p:nvSpPr>
          <p:cNvPr id="1048738" name="Google Shape;300;p25"/>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39" name="Google Shape;301;p25"/>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25</a:t>
            </a:fld>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5" name="Shape 305"/>
        <p:cNvGrpSpPr/>
        <p:nvPr/>
      </p:nvGrpSpPr>
      <p:grpSpPr>
        <a:xfrm>
          <a:off x="0" y="0"/>
          <a:ext cx="0" cy="0"/>
          <a:chOff x="0" y="0"/>
          <a:chExt cx="0" cy="0"/>
        </a:xfrm>
      </p:grpSpPr>
      <p:sp>
        <p:nvSpPr>
          <p:cNvPr id="1048742" name="Google Shape;306;p26"/>
          <p:cNvSpPr txBox="1">
            <a:spLocks noGrp="1"/>
          </p:cNvSpPr>
          <p:nvPr>
            <p:ph type="title"/>
          </p:nvPr>
        </p:nvSpPr>
        <p:spPr>
          <a:xfrm>
            <a:off x="628650" y="365126"/>
            <a:ext cx="78867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          Algorithm Implementation</a:t>
            </a:r>
            <a:endParaRPr b="1" sz="3600">
              <a:latin typeface="Times New Roman"/>
              <a:ea typeface="Times New Roman"/>
              <a:cs typeface="Times New Roman"/>
              <a:sym typeface="Times New Roman"/>
            </a:endParaRPr>
          </a:p>
        </p:txBody>
      </p:sp>
      <p:sp>
        <p:nvSpPr>
          <p:cNvPr id="1048743" name="Google Shape;307;p26"/>
          <p:cNvSpPr txBox="1">
            <a:spLocks noGrp="1"/>
          </p:cNvSpPr>
          <p:nvPr>
            <p:ph type="body" idx="1"/>
          </p:nvPr>
        </p:nvSpPr>
        <p:spPr>
          <a:xfrm>
            <a:off x="628650" y="1825625"/>
            <a:ext cx="7886700" cy="4351338"/>
          </a:xfrm>
          <a:prstGeom prst="rect"/>
          <a:noFill/>
          <a:ln>
            <a:noFill/>
          </a:ln>
        </p:spPr>
        <p:txBody>
          <a:bodyPr anchor="t" anchorCtr="0" bIns="45700" lIns="91425" rIns="91425" spcFirstLastPara="1" tIns="45700" wrap="square">
            <a:normAutofit/>
          </a:bodyPr>
          <a:p>
            <a:pPr algn="just" indent="0" lvl="0" marL="0" rtl="0">
              <a:lnSpc>
                <a:spcPct val="90000"/>
              </a:lnSpc>
              <a:spcBef>
                <a:spcPts val="0"/>
              </a:spcBef>
              <a:spcAft>
                <a:spcPts val="0"/>
              </a:spcAft>
              <a:buClr>
                <a:schemeClr val="dk1"/>
              </a:buClr>
              <a:buSzPts val="1800"/>
              <a:buNone/>
            </a:pPr>
            <a:r>
              <a:rPr b="1" sz="1800" lang="en-IN">
                <a:latin typeface="Times New Roman"/>
                <a:ea typeface="Times New Roman"/>
                <a:cs typeface="Times New Roman"/>
                <a:sym typeface="Times New Roman"/>
              </a:rPr>
              <a:t>LIGHT GBM</a:t>
            </a:r>
          </a:p>
          <a:p>
            <a:pPr algn="just" indent="0" lvl="0" marL="0" rtl="0">
              <a:lnSpc>
                <a:spcPct val="90000"/>
              </a:lnSpc>
              <a:spcBef>
                <a:spcPts val="0"/>
              </a:spcBef>
              <a:spcAft>
                <a:spcPts val="0"/>
              </a:spcAft>
              <a:buClr>
                <a:schemeClr val="dk1"/>
              </a:buClr>
              <a:buSzPts val="1800"/>
              <a:buNone/>
            </a:pPr>
            <a:endParaRPr sz="1800">
              <a:latin typeface="Times New Roman"/>
              <a:ea typeface="Times New Roman"/>
              <a:cs typeface="Times New Roman"/>
              <a:sym typeface="Times New Roman"/>
            </a:endParaRPr>
          </a:p>
          <a:p>
            <a:pPr algn="just" indent="0" lvl="0" marL="0" rtl="0">
              <a:lnSpc>
                <a:spcPct val="90000"/>
              </a:lnSpc>
              <a:spcBef>
                <a:spcPts val="0"/>
              </a:spcBef>
              <a:spcAft>
                <a:spcPts val="0"/>
              </a:spcAft>
              <a:buClr>
                <a:schemeClr val="dk1"/>
              </a:buClr>
              <a:buSzPts val="1900"/>
              <a:buNone/>
            </a:pPr>
            <a:r>
              <a:rPr sz="1900" lang="en-IN">
                <a:latin typeface="Times New Roman"/>
                <a:ea typeface="Times New Roman"/>
                <a:cs typeface="Times New Roman"/>
                <a:sym typeface="Times New Roman"/>
              </a:rPr>
              <a:t>Light GBM is a fast, distributed, high-performance gradient boosting framework based on decision tree algorithm, used for ranking, classification and many other machine learning tasks.</a:t>
            </a:r>
            <a:endParaRPr sz="1900">
              <a:latin typeface="Times New Roman"/>
              <a:ea typeface="Times New Roman"/>
              <a:cs typeface="Times New Roman"/>
              <a:sym typeface="Times New Roman"/>
            </a:endParaRPr>
          </a:p>
          <a:p>
            <a:pPr algn="just" indent="0" lvl="0" marL="0" rtl="0">
              <a:lnSpc>
                <a:spcPct val="90000"/>
              </a:lnSpc>
              <a:spcBef>
                <a:spcPts val="1000"/>
              </a:spcBef>
              <a:spcAft>
                <a:spcPts val="0"/>
              </a:spcAft>
              <a:buClr>
                <a:schemeClr val="dk1"/>
              </a:buClr>
              <a:buSzPts val="1900"/>
              <a:buNone/>
            </a:pPr>
            <a:endParaRPr sz="1900">
              <a:latin typeface="Times New Roman"/>
              <a:ea typeface="Times New Roman"/>
              <a:cs typeface="Times New Roman"/>
              <a:sym typeface="Times New Roman"/>
            </a:endParaRPr>
          </a:p>
          <a:p>
            <a:pPr algn="just" indent="0" lvl="0" marL="0" rtl="0">
              <a:lnSpc>
                <a:spcPct val="90000"/>
              </a:lnSpc>
              <a:spcBef>
                <a:spcPts val="0"/>
              </a:spcBef>
              <a:spcAft>
                <a:spcPts val="0"/>
              </a:spcAft>
              <a:buClr>
                <a:schemeClr val="dk1"/>
              </a:buClr>
              <a:buSzPts val="1800"/>
              <a:buNone/>
            </a:pPr>
            <a:r>
              <a:rPr b="1" sz="1800" lang="en-IN">
                <a:latin typeface="Times New Roman"/>
                <a:ea typeface="Times New Roman"/>
                <a:cs typeface="Times New Roman"/>
                <a:sym typeface="Times New Roman"/>
              </a:rPr>
              <a:t>GRADIENT BOOST</a:t>
            </a:r>
          </a:p>
          <a:p>
            <a:pPr algn="just" indent="0" lvl="0" marL="0" rtl="0">
              <a:lnSpc>
                <a:spcPct val="90000"/>
              </a:lnSpc>
              <a:spcBef>
                <a:spcPts val="0"/>
              </a:spcBef>
              <a:spcAft>
                <a:spcPts val="0"/>
              </a:spcAft>
              <a:buClr>
                <a:schemeClr val="dk1"/>
              </a:buClr>
              <a:buSzPts val="1900"/>
              <a:buNone/>
            </a:pPr>
            <a:endParaRPr sz="1900">
              <a:latin typeface="Times New Roman"/>
              <a:ea typeface="Times New Roman"/>
              <a:cs typeface="Times New Roman"/>
              <a:sym typeface="Times New Roman"/>
            </a:endParaRPr>
          </a:p>
          <a:p>
            <a:pPr algn="just" indent="0" lvl="0" marL="0" rtl="0">
              <a:lnSpc>
                <a:spcPct val="90000"/>
              </a:lnSpc>
              <a:spcBef>
                <a:spcPts val="0"/>
              </a:spcBef>
              <a:spcAft>
                <a:spcPts val="0"/>
              </a:spcAft>
              <a:buClr>
                <a:schemeClr val="dk1"/>
              </a:buClr>
              <a:buSzPts val="1900"/>
              <a:buNone/>
            </a:pPr>
            <a:r>
              <a:rPr sz="1900" lang="en-IN">
                <a:latin typeface="Times New Roman"/>
                <a:ea typeface="Times New Roman"/>
                <a:cs typeface="Times New Roman"/>
                <a:sym typeface="Times New Roman"/>
              </a:rPr>
              <a:t>we use gradient boosting to solve classification and regression problems. It is a sequential ensemble learning technique where the performance of the model improves over iterations. This method creates the model in a stage-wise fashion.</a:t>
            </a:r>
            <a:endParaRPr sz="1900">
              <a:latin typeface="Times New Roman"/>
              <a:ea typeface="Times New Roman"/>
              <a:cs typeface="Times New Roman"/>
              <a:sym typeface="Times New Roman"/>
            </a:endParaRPr>
          </a:p>
          <a:p>
            <a:pPr algn="l" indent="0" lvl="0" marL="0" rtl="0">
              <a:lnSpc>
                <a:spcPct val="90000"/>
              </a:lnSpc>
              <a:spcBef>
                <a:spcPts val="1000"/>
              </a:spcBef>
              <a:spcAft>
                <a:spcPts val="0"/>
              </a:spcAft>
              <a:buClr>
                <a:schemeClr val="dk1"/>
              </a:buClr>
              <a:buSzPts val="2800"/>
              <a:buNone/>
            </a:pPr>
          </a:p>
        </p:txBody>
      </p:sp>
      <p:sp>
        <p:nvSpPr>
          <p:cNvPr id="1048744" name="Google Shape;308;p26"/>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45" name="Google Shape;309;p26"/>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26</a:t>
            </a:fl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8" name="Shape 313"/>
        <p:cNvGrpSpPr/>
        <p:nvPr/>
      </p:nvGrpSpPr>
      <p:grpSpPr>
        <a:xfrm>
          <a:off x="0" y="0"/>
          <a:ext cx="0" cy="0"/>
          <a:chOff x="0" y="0"/>
          <a:chExt cx="0" cy="0"/>
        </a:xfrm>
      </p:grpSpPr>
      <p:sp>
        <p:nvSpPr>
          <p:cNvPr id="1048748" name="Google Shape;314;p27"/>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200"/>
              <a:buFont typeface="Times New Roman"/>
              <a:buNone/>
            </a:pPr>
            <a:r>
              <a:rPr b="1" sz="3200" lang="en-IN">
                <a:latin typeface="Times New Roman"/>
                <a:ea typeface="Times New Roman"/>
                <a:cs typeface="Times New Roman"/>
                <a:sym typeface="Times New Roman"/>
              </a:rPr>
              <a:t>Performance Evaluation </a:t>
            </a:r>
            <a:endParaRPr b="1" sz="19900">
              <a:latin typeface="Times New Roman"/>
              <a:ea typeface="Times New Roman"/>
              <a:cs typeface="Times New Roman"/>
              <a:sym typeface="Times New Roman"/>
            </a:endParaRPr>
          </a:p>
        </p:txBody>
      </p:sp>
      <p:sp>
        <p:nvSpPr>
          <p:cNvPr id="1048749" name="Google Shape;315;p27"/>
          <p:cNvSpPr txBox="1"/>
          <p:nvPr/>
        </p:nvSpPr>
        <p:spPr>
          <a:xfrm>
            <a:off x="1950720" y="1948934"/>
            <a:ext cx="4572000" cy="369332"/>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222222"/>
                </a:solidFill>
                <a:latin typeface="Arial"/>
                <a:ea typeface="Arial"/>
                <a:cs typeface="Arial"/>
                <a:sym typeface="Arial"/>
              </a:rPr>
              <a:t>  </a:t>
            </a:r>
            <a:endParaRPr b="0" cap="none" sz="1800" i="0" strike="noStrike" u="none">
              <a:solidFill>
                <a:schemeClr val="dk1"/>
              </a:solidFill>
              <a:latin typeface="Calibri"/>
              <a:ea typeface="Calibri"/>
              <a:cs typeface="Calibri"/>
              <a:sym typeface="Calibri"/>
            </a:endParaRPr>
          </a:p>
        </p:txBody>
      </p:sp>
      <p:sp>
        <p:nvSpPr>
          <p:cNvPr id="1048750" name="Google Shape;316;p27"/>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51" name="Google Shape;317;p27"/>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27</a:t>
            </a:fld>
          </a:p>
        </p:txBody>
      </p:sp>
      <p:pic>
        <p:nvPicPr>
          <p:cNvPr id="2097159" name="Google Shape;318;p27"/>
          <p:cNvPicPr preferRelativeResize="0">
            <a:picLocks/>
          </p:cNvPicPr>
          <p:nvPr/>
        </p:nvPicPr>
        <p:blipFill rotWithShape="1">
          <a:blip xmlns:r="http://schemas.openxmlformats.org/officeDocument/2006/relationships" r:embed="rId1">
            <a:alphaModFix/>
          </a:blip>
          <a:srcRect/>
          <a:stretch>
            <a:fillRect/>
          </a:stretch>
        </p:blipFill>
        <p:spPr>
          <a:xfrm>
            <a:off x="1278191" y="1128688"/>
            <a:ext cx="6587618" cy="5535429"/>
          </a:xfrm>
          <a:prstGeom prst="rect"/>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1" name="Shape 322"/>
        <p:cNvGrpSpPr/>
        <p:nvPr/>
      </p:nvGrpSpPr>
      <p:grpSpPr>
        <a:xfrm>
          <a:off x="0" y="0"/>
          <a:ext cx="0" cy="0"/>
          <a:chOff x="0" y="0"/>
          <a:chExt cx="0" cy="0"/>
        </a:xfrm>
      </p:grpSpPr>
      <p:sp>
        <p:nvSpPr>
          <p:cNvPr id="1048754" name="Google Shape;323;p28"/>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200"/>
              <a:buFont typeface="Times New Roman"/>
              <a:buNone/>
            </a:pPr>
            <a:r>
              <a:rPr b="1" sz="3200" lang="en-IN">
                <a:latin typeface="Times New Roman"/>
                <a:ea typeface="Times New Roman"/>
                <a:cs typeface="Times New Roman"/>
                <a:sym typeface="Times New Roman"/>
              </a:rPr>
              <a:t>Performance Evaluation </a:t>
            </a:r>
            <a:endParaRPr b="1" sz="19900">
              <a:latin typeface="Times New Roman"/>
              <a:ea typeface="Times New Roman"/>
              <a:cs typeface="Times New Roman"/>
              <a:sym typeface="Times New Roman"/>
            </a:endParaRPr>
          </a:p>
        </p:txBody>
      </p:sp>
      <p:sp>
        <p:nvSpPr>
          <p:cNvPr id="1048755" name="Google Shape;324;p28"/>
          <p:cNvSpPr txBox="1"/>
          <p:nvPr/>
        </p:nvSpPr>
        <p:spPr>
          <a:xfrm>
            <a:off x="1950720" y="1948934"/>
            <a:ext cx="4572000" cy="369332"/>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222222"/>
                </a:solidFill>
                <a:latin typeface="Arial"/>
                <a:ea typeface="Arial"/>
                <a:cs typeface="Arial"/>
                <a:sym typeface="Arial"/>
              </a:rPr>
              <a:t>  </a:t>
            </a:r>
            <a:endParaRPr b="0" cap="none" sz="1800" i="0" strike="noStrike" u="none">
              <a:solidFill>
                <a:schemeClr val="dk1"/>
              </a:solidFill>
              <a:latin typeface="Calibri"/>
              <a:ea typeface="Calibri"/>
              <a:cs typeface="Calibri"/>
              <a:sym typeface="Calibri"/>
            </a:endParaRPr>
          </a:p>
        </p:txBody>
      </p:sp>
      <p:sp>
        <p:nvSpPr>
          <p:cNvPr id="1048756" name="Google Shape;325;p28"/>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57" name="Google Shape;326;p28"/>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28</a:t>
            </a:fld>
          </a:p>
        </p:txBody>
      </p:sp>
      <p:pic>
        <p:nvPicPr>
          <p:cNvPr id="2097160" name="Google Shape;327;p28"/>
          <p:cNvPicPr preferRelativeResize="0">
            <a:picLocks/>
          </p:cNvPicPr>
          <p:nvPr/>
        </p:nvPicPr>
        <p:blipFill rotWithShape="1">
          <a:blip xmlns:r="http://schemas.openxmlformats.org/officeDocument/2006/relationships" r:embed="rId1">
            <a:alphaModFix/>
          </a:blip>
          <a:srcRect/>
          <a:stretch>
            <a:fillRect/>
          </a:stretch>
        </p:blipFill>
        <p:spPr>
          <a:xfrm>
            <a:off x="230673" y="1084303"/>
            <a:ext cx="8682654" cy="4883993"/>
          </a:xfrm>
          <a:prstGeom prst="rect"/>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4" name="Shape 331"/>
        <p:cNvGrpSpPr/>
        <p:nvPr/>
      </p:nvGrpSpPr>
      <p:grpSpPr>
        <a:xfrm>
          <a:off x="0" y="0"/>
          <a:ext cx="0" cy="0"/>
          <a:chOff x="0" y="0"/>
          <a:chExt cx="0" cy="0"/>
        </a:xfrm>
      </p:grpSpPr>
      <p:sp>
        <p:nvSpPr>
          <p:cNvPr id="1048760" name="Google Shape;332;p29"/>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200"/>
              <a:buFont typeface="Times New Roman"/>
              <a:buNone/>
            </a:pPr>
            <a:r>
              <a:rPr b="1" sz="3200" lang="en-IN">
                <a:latin typeface="Times New Roman"/>
                <a:ea typeface="Times New Roman"/>
                <a:cs typeface="Times New Roman"/>
                <a:sym typeface="Times New Roman"/>
              </a:rPr>
              <a:t>Screen Shots</a:t>
            </a:r>
            <a:endParaRPr b="1" sz="19900">
              <a:latin typeface="Times New Roman"/>
              <a:ea typeface="Times New Roman"/>
              <a:cs typeface="Times New Roman"/>
              <a:sym typeface="Times New Roman"/>
            </a:endParaRPr>
          </a:p>
        </p:txBody>
      </p:sp>
      <p:sp>
        <p:nvSpPr>
          <p:cNvPr id="1048761" name="Google Shape;333;p29"/>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62" name="Google Shape;334;p29"/>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29</a:t>
            </a:fld>
          </a:p>
        </p:txBody>
      </p:sp>
      <p:pic>
        <p:nvPicPr>
          <p:cNvPr id="2097161" name="Google Shape;335;p29"/>
          <p:cNvPicPr preferRelativeResize="0">
            <a:picLocks/>
          </p:cNvPicPr>
          <p:nvPr/>
        </p:nvPicPr>
        <p:blipFill rotWithShape="1">
          <a:blip xmlns:r="http://schemas.openxmlformats.org/officeDocument/2006/relationships" r:embed="rId1">
            <a:alphaModFix/>
          </a:blip>
          <a:srcRect/>
          <a:stretch>
            <a:fillRect/>
          </a:stretch>
        </p:blipFill>
        <p:spPr>
          <a:xfrm>
            <a:off x="1767829" y="1804334"/>
            <a:ext cx="5920349" cy="3730192"/>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6" name="Shape 109"/>
        <p:cNvGrpSpPr/>
        <p:nvPr/>
      </p:nvGrpSpPr>
      <p:grpSpPr>
        <a:xfrm>
          <a:off x="0" y="0"/>
          <a:ext cx="0" cy="0"/>
          <a:chOff x="0" y="0"/>
          <a:chExt cx="0" cy="0"/>
        </a:xfrm>
      </p:grpSpPr>
      <p:sp>
        <p:nvSpPr>
          <p:cNvPr id="1048606" name="Google Shape;110;p3"/>
          <p:cNvSpPr txBox="1">
            <a:spLocks noGrp="1"/>
          </p:cNvSpPr>
          <p:nvPr>
            <p:ph type="title"/>
          </p:nvPr>
        </p:nvSpPr>
        <p:spPr>
          <a:xfrm>
            <a:off x="628650" y="499198"/>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Objective of the Project</a:t>
            </a:r>
            <a:endParaRPr b="1" sz="3600">
              <a:latin typeface="Times New Roman"/>
              <a:ea typeface="Times New Roman"/>
              <a:cs typeface="Times New Roman"/>
              <a:sym typeface="Times New Roman"/>
            </a:endParaRPr>
          </a:p>
        </p:txBody>
      </p:sp>
      <p:sp>
        <p:nvSpPr>
          <p:cNvPr id="1048607" name="Google Shape;111;p3"/>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08" name="Google Shape;112;p3"/>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3</a:t>
            </a:fld>
          </a:p>
        </p:txBody>
      </p:sp>
      <p:sp>
        <p:nvSpPr>
          <p:cNvPr id="1048609" name="Google Shape;113;p3"/>
          <p:cNvSpPr txBox="1"/>
          <p:nvPr/>
        </p:nvSpPr>
        <p:spPr>
          <a:xfrm>
            <a:off x="998621" y="1251284"/>
            <a:ext cx="6782803" cy="3583900"/>
          </a:xfrm>
          <a:prstGeom prst="rect"/>
          <a:noFill/>
          <a:ln>
            <a:noFill/>
          </a:ln>
        </p:spPr>
        <p:txBody>
          <a:bodyPr anchor="t" anchorCtr="0" bIns="45700" lIns="91425" rIns="91425" spcFirstLastPara="1" tIns="45700" wrap="square">
            <a:spAutoFit/>
          </a:bodyPr>
          <a:p>
            <a:pPr algn="just" indent="0" lvl="0" marL="0" marR="0" rtl="0">
              <a:lnSpc>
                <a:spcPct val="120000"/>
              </a:lnSpc>
              <a:spcBef>
                <a:spcPts val="0"/>
              </a:spcBef>
              <a:spcAft>
                <a:spcPts val="0"/>
              </a:spcAft>
              <a:buClr>
                <a:schemeClr val="dk1"/>
              </a:buClr>
              <a:buSzPts val="2000"/>
              <a:buFont typeface="Times New Roman"/>
              <a:buNone/>
            </a:pPr>
            <a:r>
              <a:rPr b="0" cap="none" sz="1800" i="0" lang="en-IN" strike="noStrike" u="none">
                <a:solidFill>
                  <a:schemeClr val="dk1"/>
                </a:solidFill>
                <a:latin typeface="Times New Roman"/>
                <a:ea typeface="Times New Roman"/>
                <a:cs typeface="Times New Roman"/>
                <a:sym typeface="Times New Roman"/>
              </a:rPr>
              <a:t>Phishing attack is a simplest way to obtain sensitive information from innocent users. Aim of the phishers is to acquire critical information like username, password and bank account details. Cyber security persons are now looking for trustworthy and steady detection techniques for phishing websites detection. This paper deals with machine learning technology for detection of phishing URLs by extracting and analyzing various features of legitimate and phishing URLs. Logistic Regression, Random Forest and Support vector machine algorithm,…..etc; are used to detect phishing websites. Aim of the paper is to detect phishing URLs as well as narrow down to best machine learning algorithm by comparing accuracy rate, false positive and false negative rate of each algorithm.</a:t>
            </a:r>
            <a:endParaRPr b="0" cap="none" sz="1800" i="0" strike="noStrike"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37" name="Shape 339"/>
        <p:cNvGrpSpPr/>
        <p:nvPr/>
      </p:nvGrpSpPr>
      <p:grpSpPr>
        <a:xfrm>
          <a:off x="0" y="0"/>
          <a:ext cx="0" cy="0"/>
          <a:chOff x="0" y="0"/>
          <a:chExt cx="0" cy="0"/>
        </a:xfrm>
      </p:grpSpPr>
      <p:sp>
        <p:nvSpPr>
          <p:cNvPr id="1048765" name="Google Shape;340;p30"/>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200"/>
              <a:buFont typeface="Times New Roman"/>
              <a:buNone/>
            </a:pPr>
            <a:r>
              <a:rPr b="1" sz="3200" lang="en-IN">
                <a:latin typeface="Times New Roman"/>
                <a:ea typeface="Times New Roman"/>
                <a:cs typeface="Times New Roman"/>
                <a:sym typeface="Times New Roman"/>
              </a:rPr>
              <a:t>Screen Shots</a:t>
            </a:r>
            <a:endParaRPr b="1" sz="19900">
              <a:latin typeface="Times New Roman"/>
              <a:ea typeface="Times New Roman"/>
              <a:cs typeface="Times New Roman"/>
              <a:sym typeface="Times New Roman"/>
            </a:endParaRPr>
          </a:p>
        </p:txBody>
      </p:sp>
      <p:sp>
        <p:nvSpPr>
          <p:cNvPr id="1048766" name="Google Shape;341;p30"/>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67" name="Google Shape;342;p30"/>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30</a:t>
            </a:fld>
          </a:p>
        </p:txBody>
      </p:sp>
      <p:pic>
        <p:nvPicPr>
          <p:cNvPr id="2097162" name="Google Shape;343;p30"/>
          <p:cNvPicPr preferRelativeResize="0">
            <a:picLocks/>
          </p:cNvPicPr>
          <p:nvPr/>
        </p:nvPicPr>
        <p:blipFill rotWithShape="1">
          <a:blip xmlns:r="http://schemas.openxmlformats.org/officeDocument/2006/relationships" r:embed="rId1">
            <a:alphaModFix/>
          </a:blip>
          <a:srcRect/>
          <a:stretch>
            <a:fillRect/>
          </a:stretch>
        </p:blipFill>
        <p:spPr>
          <a:xfrm>
            <a:off x="1143000" y="1576137"/>
            <a:ext cx="7263715" cy="3922295"/>
          </a:xfrm>
          <a:prstGeom prst="rect"/>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0" name="Shape 347"/>
        <p:cNvGrpSpPr/>
        <p:nvPr/>
      </p:nvGrpSpPr>
      <p:grpSpPr>
        <a:xfrm>
          <a:off x="0" y="0"/>
          <a:ext cx="0" cy="0"/>
          <a:chOff x="0" y="0"/>
          <a:chExt cx="0" cy="0"/>
        </a:xfrm>
      </p:grpSpPr>
      <p:sp>
        <p:nvSpPr>
          <p:cNvPr id="1048770" name="Google Shape;348;p31"/>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200"/>
              <a:buFont typeface="Times New Roman"/>
              <a:buNone/>
            </a:pPr>
            <a:r>
              <a:rPr b="1" sz="3200" lang="en-IN">
                <a:latin typeface="Times New Roman"/>
                <a:ea typeface="Times New Roman"/>
                <a:cs typeface="Times New Roman"/>
                <a:sym typeface="Times New Roman"/>
              </a:rPr>
              <a:t>Screen Shots</a:t>
            </a:r>
            <a:endParaRPr b="1" sz="19900">
              <a:latin typeface="Times New Roman"/>
              <a:ea typeface="Times New Roman"/>
              <a:cs typeface="Times New Roman"/>
              <a:sym typeface="Times New Roman"/>
            </a:endParaRPr>
          </a:p>
        </p:txBody>
      </p:sp>
      <p:sp>
        <p:nvSpPr>
          <p:cNvPr id="1048771" name="Google Shape;349;p31"/>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72" name="Google Shape;350;p31"/>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31</a:t>
            </a:fld>
          </a:p>
        </p:txBody>
      </p:sp>
      <p:pic>
        <p:nvPicPr>
          <p:cNvPr id="2097163" name="Google Shape;351;p31"/>
          <p:cNvPicPr preferRelativeResize="0">
            <a:picLocks/>
          </p:cNvPicPr>
          <p:nvPr/>
        </p:nvPicPr>
        <p:blipFill rotWithShape="1">
          <a:blip xmlns:r="http://schemas.openxmlformats.org/officeDocument/2006/relationships" r:embed="rId1">
            <a:alphaModFix/>
          </a:blip>
          <a:srcRect/>
          <a:stretch>
            <a:fillRect/>
          </a:stretch>
        </p:blipFill>
        <p:spPr>
          <a:xfrm>
            <a:off x="1419727" y="1540042"/>
            <a:ext cx="6340642" cy="3934326"/>
          </a:xfrm>
          <a:prstGeom prst="rect"/>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3" name="Shape 355"/>
        <p:cNvGrpSpPr/>
        <p:nvPr/>
      </p:nvGrpSpPr>
      <p:grpSpPr>
        <a:xfrm>
          <a:off x="0" y="0"/>
          <a:ext cx="0" cy="0"/>
          <a:chOff x="0" y="0"/>
          <a:chExt cx="0" cy="0"/>
        </a:xfrm>
      </p:grpSpPr>
      <p:sp>
        <p:nvSpPr>
          <p:cNvPr id="1048775" name="Google Shape;356;p32"/>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200"/>
              <a:buFont typeface="Times New Roman"/>
              <a:buNone/>
            </a:pPr>
            <a:r>
              <a:rPr b="1" sz="3200" lang="en-IN">
                <a:latin typeface="Times New Roman"/>
                <a:ea typeface="Times New Roman"/>
                <a:cs typeface="Times New Roman"/>
                <a:sym typeface="Times New Roman"/>
              </a:rPr>
              <a:t>Conclusion </a:t>
            </a:r>
            <a:endParaRPr b="1" sz="19900">
              <a:latin typeface="Times New Roman"/>
              <a:ea typeface="Times New Roman"/>
              <a:cs typeface="Times New Roman"/>
              <a:sym typeface="Times New Roman"/>
            </a:endParaRPr>
          </a:p>
        </p:txBody>
      </p:sp>
      <p:sp>
        <p:nvSpPr>
          <p:cNvPr id="1048776" name="Google Shape;357;p32"/>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77" name="Google Shape;358;p32"/>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32</a:t>
            </a:fld>
          </a:p>
        </p:txBody>
      </p:sp>
      <p:sp>
        <p:nvSpPr>
          <p:cNvPr id="1048778" name="Google Shape;359;p32"/>
          <p:cNvSpPr txBox="1"/>
          <p:nvPr/>
        </p:nvSpPr>
        <p:spPr>
          <a:xfrm>
            <a:off x="397042" y="1684421"/>
            <a:ext cx="8118308" cy="1704569"/>
          </a:xfrm>
          <a:prstGeom prst="rect"/>
          <a:noFill/>
          <a:ln>
            <a:noFill/>
          </a:ln>
        </p:spPr>
        <p:txBody>
          <a:bodyPr anchor="t" anchorCtr="0" bIns="45700" lIns="91425" rIns="91425" spcFirstLastPara="1" tIns="45700" wrap="square">
            <a:spAutoFit/>
          </a:bodyPr>
          <a:p>
            <a:pPr algn="just" indent="0" lvl="0" marL="457200" marR="0" rtl="0">
              <a:lnSpc>
                <a:spcPct val="150000"/>
              </a:lnSpc>
              <a:spcBef>
                <a:spcPts val="0"/>
              </a:spcBef>
              <a:spcAft>
                <a:spcPts val="0"/>
              </a:spcAft>
              <a:buClr>
                <a:schemeClr val="dk1"/>
              </a:buClr>
              <a:buSzPts val="1800"/>
              <a:buFont typeface="Times New Roman"/>
              <a:buNone/>
            </a:pPr>
            <a:r>
              <a:rPr b="0" cap="none" sz="1800" i="0" lang="en-IN" strike="noStrike" u="none">
                <a:solidFill>
                  <a:schemeClr val="dk1"/>
                </a:solidFill>
                <a:latin typeface="Times New Roman"/>
                <a:ea typeface="Times New Roman"/>
                <a:cs typeface="Times New Roman"/>
                <a:sym typeface="Times New Roman"/>
              </a:rPr>
              <a:t>Finally, we demonstrated that machine learning models using handcrafted URL features with increased performance, For this reason, machine learning methods should be trained with recent URLs to prevent substantial ageing from the date of its release.</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46" name="Shape 363"/>
        <p:cNvGrpSpPr/>
        <p:nvPr/>
      </p:nvGrpSpPr>
      <p:grpSpPr>
        <a:xfrm>
          <a:off x="0" y="0"/>
          <a:ext cx="0" cy="0"/>
          <a:chOff x="0" y="0"/>
          <a:chExt cx="0" cy="0"/>
        </a:xfrm>
      </p:grpSpPr>
      <p:sp>
        <p:nvSpPr>
          <p:cNvPr id="1048781" name="Google Shape;364;p33"/>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200"/>
              <a:buFont typeface="Times New Roman"/>
              <a:buNone/>
            </a:pPr>
            <a:r>
              <a:rPr b="1" sz="3200" lang="en-IN">
                <a:latin typeface="Times New Roman"/>
                <a:ea typeface="Times New Roman"/>
                <a:cs typeface="Times New Roman"/>
                <a:sym typeface="Times New Roman"/>
              </a:rPr>
              <a:t>Reference Paper/ URL</a:t>
            </a:r>
            <a:endParaRPr b="1" sz="3200">
              <a:latin typeface="Times New Roman"/>
              <a:ea typeface="Times New Roman"/>
              <a:cs typeface="Times New Roman"/>
              <a:sym typeface="Times New Roman"/>
            </a:endParaRPr>
          </a:p>
        </p:txBody>
      </p:sp>
      <p:sp>
        <p:nvSpPr>
          <p:cNvPr id="1048782" name="Google Shape;365;p33"/>
          <p:cNvSpPr txBox="1"/>
          <p:nvPr/>
        </p:nvSpPr>
        <p:spPr>
          <a:xfrm>
            <a:off x="390433" y="1587898"/>
            <a:ext cx="7886700" cy="530258"/>
          </a:xfrm>
          <a:prstGeom prst="rect"/>
          <a:noFill/>
          <a:ln>
            <a:noFill/>
          </a:ln>
        </p:spPr>
        <p:txBody>
          <a:bodyPr anchor="ctr" anchorCtr="0" bIns="45700" lIns="91425" rIns="91425" spcFirstLastPara="1" tIns="45700" wrap="square">
            <a:normAutofit fontScale="25000" lnSpcReduction="20000"/>
          </a:bodyPr>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rgbClr val="222222"/>
              </a:buClr>
              <a:buSzPct val="100000"/>
              <a:buFont typeface="Times New Roman"/>
              <a:buNone/>
            </a:pPr>
            <a:r>
              <a:rPr b="0" cap="none" sz="8000" i="0" lang="en-IN" strike="noStrike" u="none">
                <a:solidFill>
                  <a:srgbClr val="222222"/>
                </a:solidFill>
                <a:latin typeface="Times New Roman"/>
                <a:ea typeface="Times New Roman"/>
                <a:cs typeface="Times New Roman"/>
                <a:sym typeface="Times New Roman"/>
              </a:rPr>
              <a:t>[1] Statista. (2020). Adoption Rate of Emerging Technologies in</a:t>
            </a:r>
            <a:br>
              <a:rPr b="0" cap="none" sz="8000" i="0" lang="en-IN" strike="noStrike" u="none">
                <a:solidFill>
                  <a:schemeClr val="dk1"/>
                </a:solidFill>
                <a:latin typeface="Times New Roman"/>
                <a:ea typeface="Times New Roman"/>
                <a:cs typeface="Times New Roman"/>
                <a:sym typeface="Times New Roman"/>
              </a:rPr>
            </a:br>
            <a:r>
              <a:rPr b="0" cap="none" sz="8000" i="0" lang="en-IN" strike="noStrike" u="none">
                <a:solidFill>
                  <a:srgbClr val="222222"/>
                </a:solidFill>
                <a:latin typeface="Times New Roman"/>
                <a:ea typeface="Times New Roman"/>
                <a:cs typeface="Times New Roman"/>
                <a:sym typeface="Times New Roman"/>
              </a:rPr>
              <a:t>Organizations Worldwide as of 2020. Accessed: Sep. 12, 2021. [Online].Available:</a:t>
            </a:r>
            <a:r>
              <a:rPr b="0" cap="none" sz="8000" i="0" lang="en-IN" strike="noStrike" u="sng">
                <a:solidFill>
                  <a:srgbClr val="1155CC"/>
                </a:solidFill>
                <a:latin typeface="Times New Roman"/>
                <a:ea typeface="Times New Roman"/>
                <a:cs typeface="Times New Roman"/>
                <a:sym typeface="Times New Roman"/>
                <a:hlinkClick r:id="rId1"/>
              </a:rPr>
              <a:t>https://www.statista.com/statistics/661164/worldwide-cio-</a:t>
            </a:r>
            <a:r>
              <a:rPr b="0" cap="none" sz="8000" i="0" lang="en-IN" strike="noStrike" u="none">
                <a:solidFill>
                  <a:srgbClr val="222222"/>
                </a:solidFill>
                <a:latin typeface="Times New Roman"/>
                <a:ea typeface="Times New Roman"/>
                <a:cs typeface="Times New Roman"/>
                <a:sym typeface="Times New Roman"/>
              </a:rPr>
              <a:t>surveyoperati% onal-priorities/</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ct val="100000"/>
              <a:buFont typeface="Times New Roman"/>
              <a:buNone/>
            </a:pPr>
            <a:br>
              <a:rPr b="0" cap="none" sz="8000" i="0" lang="en-IN" strike="noStrike" u="none">
                <a:solidFill>
                  <a:schemeClr val="dk1"/>
                </a:solidFill>
                <a:latin typeface="Times New Roman"/>
                <a:ea typeface="Times New Roman"/>
                <a:cs typeface="Times New Roman"/>
                <a:sym typeface="Times New Roman"/>
              </a:rPr>
            </a:br>
            <a:r>
              <a:rPr b="0" cap="none" sz="8000" i="0" lang="en-IN" strike="noStrike" u="none">
                <a:solidFill>
                  <a:srgbClr val="222222"/>
                </a:solidFill>
                <a:latin typeface="Times New Roman"/>
                <a:ea typeface="Times New Roman"/>
                <a:cs typeface="Times New Roman"/>
                <a:sym typeface="Times New Roman"/>
              </a:rPr>
              <a:t>[2] R. De&amp;#39;, N. Pandey, and A. Pal, ``Impact of digital surge during</a:t>
            </a:r>
            <a:br>
              <a:rPr b="0" cap="none" sz="8000" i="0" lang="en-IN" strike="noStrike" u="none">
                <a:solidFill>
                  <a:schemeClr val="dk1"/>
                </a:solidFill>
                <a:latin typeface="Times New Roman"/>
                <a:ea typeface="Times New Roman"/>
                <a:cs typeface="Times New Roman"/>
                <a:sym typeface="Times New Roman"/>
              </a:rPr>
            </a:br>
            <a:r>
              <a:rPr b="0" cap="none" sz="8000" i="0" lang="en-IN" strike="noStrike" u="none">
                <a:solidFill>
                  <a:srgbClr val="222222"/>
                </a:solidFill>
                <a:latin typeface="Times New Roman"/>
                <a:ea typeface="Times New Roman"/>
                <a:cs typeface="Times New Roman"/>
                <a:sym typeface="Times New Roman"/>
              </a:rPr>
              <a:t>COVID- 19 pandemic: A viewpoint on research and practice,&amp;#39;&amp;#39; Int.J. Inf.Manage., vol. 55, Dec. 2020, Art. no. 102171.</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ct val="100000"/>
              <a:buFont typeface="Calibri"/>
              <a:buNone/>
            </a:pPr>
            <a:endParaRPr b="0" cap="none" sz="8000" i="0" strike="noStrike" u="none">
              <a:solidFill>
                <a:schemeClr val="dk1"/>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rgbClr val="222222"/>
              </a:buClr>
              <a:buSzPct val="100000"/>
              <a:buFont typeface="Times New Roman"/>
              <a:buNone/>
            </a:pPr>
            <a:r>
              <a:rPr b="0" cap="none" sz="8000" i="0" lang="en-IN" strike="noStrike" u="none">
                <a:solidFill>
                  <a:srgbClr val="222222"/>
                </a:solidFill>
                <a:latin typeface="Times New Roman"/>
                <a:ea typeface="Times New Roman"/>
                <a:cs typeface="Times New Roman"/>
                <a:sym typeface="Times New Roman"/>
              </a:rPr>
              <a:t>[3] M. Hijji and G. Alam, ``A multivocal literature review on growing</a:t>
            </a:r>
            <a:br>
              <a:rPr b="0" cap="none" sz="8000" i="0" lang="en-IN" strike="noStrike" u="none">
                <a:solidFill>
                  <a:srgbClr val="222222"/>
                </a:solidFill>
                <a:latin typeface="Times New Roman"/>
                <a:ea typeface="Times New Roman"/>
                <a:cs typeface="Times New Roman"/>
                <a:sym typeface="Times New Roman"/>
              </a:rPr>
            </a:br>
            <a:r>
              <a:rPr b="0" cap="none" sz="8000" i="0" lang="en-IN" strike="noStrike" u="none">
                <a:solidFill>
                  <a:srgbClr val="222222"/>
                </a:solidFill>
                <a:latin typeface="Times New Roman"/>
                <a:ea typeface="Times New Roman"/>
                <a:cs typeface="Times New Roman"/>
                <a:sym typeface="Times New Roman"/>
              </a:rPr>
              <a:t>social engineering based cyber-attacks/threats during the COVID-19</a:t>
            </a:r>
            <a:br>
              <a:rPr b="0" cap="none" sz="8000" i="0" lang="en-IN" strike="noStrike" u="none">
                <a:solidFill>
                  <a:srgbClr val="222222"/>
                </a:solidFill>
                <a:latin typeface="Times New Roman"/>
                <a:ea typeface="Times New Roman"/>
                <a:cs typeface="Times New Roman"/>
                <a:sym typeface="Times New Roman"/>
              </a:rPr>
            </a:br>
            <a:r>
              <a:rPr b="0" cap="none" sz="8000" i="0" lang="en-IN" strike="noStrike" u="none">
                <a:solidFill>
                  <a:srgbClr val="222222"/>
                </a:solidFill>
                <a:latin typeface="Times New Roman"/>
                <a:ea typeface="Times New Roman"/>
                <a:cs typeface="Times New Roman"/>
                <a:sym typeface="Times New Roman"/>
              </a:rPr>
              <a:t>pandemic:Challenges and prospective solutions, &amp;#39; &amp;#39; IEEE Access,vol.9,pp.7152_7169,2021. </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chemeClr val="dk1"/>
              </a:buClr>
              <a:buSzPct val="100000"/>
              <a:buFont typeface="Calibri"/>
              <a:buNone/>
            </a:pPr>
            <a:endParaRPr b="0" cap="none" sz="8000" i="0" strike="noStrike" u="none">
              <a:solidFill>
                <a:srgbClr val="222222"/>
              </a:solidFill>
              <a:latin typeface="Times New Roman"/>
              <a:ea typeface="Times New Roman"/>
              <a:cs typeface="Times New Roman"/>
              <a:sym typeface="Times New Roman"/>
            </a:endParaRPr>
          </a:p>
          <a:p>
            <a:pPr algn="just" indent="0" lvl="0" marL="0" marR="0" rtl="0">
              <a:lnSpc>
                <a:spcPct val="100000"/>
              </a:lnSpc>
              <a:spcBef>
                <a:spcPts val="0"/>
              </a:spcBef>
              <a:spcAft>
                <a:spcPts val="0"/>
              </a:spcAft>
              <a:buClr>
                <a:srgbClr val="222222"/>
              </a:buClr>
              <a:buSzPct val="100000"/>
              <a:buFont typeface="Times New Roman"/>
              <a:buNone/>
            </a:pPr>
            <a:r>
              <a:rPr b="0" cap="none" sz="8000" i="0" lang="en-IN" strike="noStrike" u="none">
                <a:solidFill>
                  <a:srgbClr val="222222"/>
                </a:solidFill>
                <a:latin typeface="Times New Roman"/>
                <a:ea typeface="Times New Roman"/>
                <a:cs typeface="Times New Roman"/>
                <a:sym typeface="Times New Roman"/>
              </a:rPr>
              <a:t>[4] A. Alzahrani, ``Coronavirus social engineering attacks: Issues and</a:t>
            </a:r>
            <a:br>
              <a:rPr b="0" cap="none" sz="8000" i="0" lang="en-IN" strike="noStrike" u="none">
                <a:solidFill>
                  <a:srgbClr val="222222"/>
                </a:solidFill>
                <a:latin typeface="Times New Roman"/>
                <a:ea typeface="Times New Roman"/>
                <a:cs typeface="Times New Roman"/>
                <a:sym typeface="Times New Roman"/>
              </a:rPr>
            </a:br>
            <a:r>
              <a:rPr b="0" cap="none" sz="8000" i="0" lang="en-IN" strike="noStrike" u="none">
                <a:solidFill>
                  <a:srgbClr val="222222"/>
                </a:solidFill>
                <a:latin typeface="Times New Roman"/>
                <a:ea typeface="Times New Roman"/>
                <a:cs typeface="Times New Roman"/>
                <a:sym typeface="Times New Roman"/>
              </a:rPr>
              <a:t>recommendations,&amp;#39;&amp;#39; Int. J. Adv. Computer. Sci. Appl., vol. 11, no. 5, pp.154_161,2020.</a:t>
            </a:r>
            <a:endParaRPr b="0" cap="none" sz="1400" i="0" strike="noStrike" u="none">
              <a:solidFill>
                <a:srgbClr val="000000"/>
              </a:solidFill>
              <a:latin typeface="Arial"/>
              <a:ea typeface="Arial"/>
              <a:cs typeface="Arial"/>
              <a:sym typeface="Arial"/>
            </a:endParaRPr>
          </a:p>
          <a:p>
            <a:pPr algn="just" indent="0" lvl="0" marL="0" marR="0" rtl="0">
              <a:lnSpc>
                <a:spcPct val="100000"/>
              </a:lnSpc>
              <a:spcBef>
                <a:spcPts val="0"/>
              </a:spcBef>
              <a:spcAft>
                <a:spcPts val="0"/>
              </a:spcAft>
              <a:buClr>
                <a:srgbClr val="222222"/>
              </a:buClr>
              <a:buSzPct val="100000"/>
              <a:buFont typeface="Times New Roman"/>
              <a:buNone/>
            </a:pPr>
            <a:br>
              <a:rPr b="0" cap="none" sz="8000" i="0" lang="en-IN" strike="noStrike" u="none">
                <a:solidFill>
                  <a:srgbClr val="222222"/>
                </a:solidFill>
                <a:latin typeface="Times New Roman"/>
                <a:ea typeface="Times New Roman"/>
                <a:cs typeface="Times New Roman"/>
                <a:sym typeface="Times New Roman"/>
              </a:rPr>
            </a:br>
            <a:r>
              <a:rPr b="0" cap="none" sz="8000" i="0" lang="en-IN" strike="noStrike" u="none">
                <a:solidFill>
                  <a:srgbClr val="222222"/>
                </a:solidFill>
                <a:latin typeface="Times New Roman"/>
                <a:ea typeface="Times New Roman"/>
                <a:cs typeface="Times New Roman"/>
                <a:sym typeface="Times New Roman"/>
              </a:rPr>
              <a:t>[5] Phishing Activity Trends Report 3Q, Anti-Phishing Working Group,</a:t>
            </a:r>
            <a:br>
              <a:rPr b="0" cap="none" sz="8000" i="0" lang="en-IN" strike="noStrike" u="none">
                <a:solidFill>
                  <a:srgbClr val="222222"/>
                </a:solidFill>
                <a:latin typeface="Times New Roman"/>
                <a:ea typeface="Times New Roman"/>
                <a:cs typeface="Times New Roman"/>
                <a:sym typeface="Times New Roman"/>
              </a:rPr>
            </a:br>
            <a:r>
              <a:rPr b="0" cap="none" sz="8000" i="0" lang="en-IN" strike="noStrike" u="none">
                <a:solidFill>
                  <a:srgbClr val="222222"/>
                </a:solidFill>
                <a:latin typeface="Times New Roman"/>
                <a:ea typeface="Times New Roman"/>
                <a:cs typeface="Times New Roman"/>
                <a:sym typeface="Times New Roman"/>
              </a:rPr>
              <a:t>International, 2017. Accessed: Sep. 12, 2021.</a:t>
            </a:r>
            <a:endParaRPr b="0" cap="none" sz="8000" i="0" strike="noStrike" u="none">
              <a:solidFill>
                <a:schemeClr val="dk1"/>
              </a:solidFill>
              <a:latin typeface="Times New Roman"/>
              <a:ea typeface="Times New Roman"/>
              <a:cs typeface="Times New Roman"/>
              <a:sym typeface="Times New Roman"/>
            </a:endParaRPr>
          </a:p>
          <a:p>
            <a:pPr algn="ctr" indent="0" lvl="0" marL="0" marR="0" rtl="0">
              <a:lnSpc>
                <a:spcPct val="90000"/>
              </a:lnSpc>
              <a:spcBef>
                <a:spcPts val="0"/>
              </a:spcBef>
              <a:spcAft>
                <a:spcPts val="0"/>
              </a:spcAft>
              <a:buClr>
                <a:schemeClr val="dk1"/>
              </a:buClr>
              <a:buSzPct val="100000"/>
              <a:buFont typeface="Calibri"/>
              <a:buNone/>
            </a:pPr>
            <a:endParaRPr b="0" cap="none" sz="4400" i="0" strike="noStrike" u="none">
              <a:solidFill>
                <a:schemeClr val="dk1"/>
              </a:solidFill>
              <a:latin typeface="Times New Roman"/>
              <a:ea typeface="Times New Roman"/>
              <a:cs typeface="Times New Roman"/>
              <a:sym typeface="Times New Roman"/>
            </a:endParaRPr>
          </a:p>
        </p:txBody>
      </p:sp>
      <p:sp>
        <p:nvSpPr>
          <p:cNvPr id="1048783" name="Google Shape;366;p33"/>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84" name="Google Shape;367;p33"/>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33</a:t>
            </a:fld>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49" name="Shape 371"/>
        <p:cNvGrpSpPr/>
        <p:nvPr/>
      </p:nvGrpSpPr>
      <p:grpSpPr>
        <a:xfrm>
          <a:off x="0" y="0"/>
          <a:ext cx="0" cy="0"/>
          <a:chOff x="0" y="0"/>
          <a:chExt cx="0" cy="0"/>
        </a:xfrm>
      </p:grpSpPr>
      <p:sp>
        <p:nvSpPr>
          <p:cNvPr id="1048787" name="Google Shape;372;p34"/>
          <p:cNvSpPr txBox="1">
            <a:spLocks noGrp="1"/>
          </p:cNvSpPr>
          <p:nvPr>
            <p:ph type="title"/>
          </p:nvPr>
        </p:nvSpPr>
        <p:spPr>
          <a:xfrm>
            <a:off x="628650" y="165991"/>
            <a:ext cx="7886700" cy="530258"/>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Conference </a:t>
            </a:r>
            <a:endParaRPr b="1" sz="3600">
              <a:latin typeface="Times New Roman"/>
              <a:ea typeface="Times New Roman"/>
              <a:cs typeface="Times New Roman"/>
              <a:sym typeface="Times New Roman"/>
            </a:endParaRPr>
          </a:p>
        </p:txBody>
      </p:sp>
      <p:sp>
        <p:nvSpPr>
          <p:cNvPr id="1048788" name="Google Shape;373;p34"/>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789" name="Google Shape;374;p34"/>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34</a:t>
            </a:fld>
          </a:p>
        </p:txBody>
      </p:sp>
      <p:sp>
        <p:nvSpPr>
          <p:cNvPr id="1048790" name="Google Shape;375;p34"/>
          <p:cNvSpPr txBox="1"/>
          <p:nvPr/>
        </p:nvSpPr>
        <p:spPr>
          <a:xfrm>
            <a:off x="628651" y="1371600"/>
            <a:ext cx="7516800" cy="646500"/>
          </a:xfrm>
          <a:prstGeom prst="rect"/>
          <a:noFill/>
          <a:ln>
            <a:noFill/>
          </a:ln>
        </p:spPr>
        <p:txBody>
          <a:bodyPr anchor="t" anchorCtr="0" bIns="45700" lIns="91425" rIns="91425" spcFirstLastPara="1" tIns="45700" wrap="square">
            <a:spAutoFit/>
          </a:bodyPr>
          <a:p>
            <a:pPr algn="just" indent="-114300" lvl="0" marL="342900" marR="0" rtl="0">
              <a:lnSpc>
                <a:spcPct val="100000"/>
              </a:lnSpc>
              <a:spcBef>
                <a:spcPts val="0"/>
              </a:spcBef>
              <a:spcAft>
                <a:spcPts val="0"/>
              </a:spcAft>
              <a:buClr>
                <a:schemeClr val="dk1"/>
              </a:buClr>
              <a:buSzPts val="1800"/>
              <a:buFont typeface="Noto Sans Symbols"/>
              <a:buChar char="❖"/>
            </a:pPr>
            <a:r>
              <a:rPr b="0" cap="none" sz="1800" i="0" lang="en-IN" strike="noStrike" u="none">
                <a:solidFill>
                  <a:schemeClr val="dk1"/>
                </a:solidFill>
                <a:latin typeface="Times New Roman"/>
                <a:ea typeface="Times New Roman"/>
                <a:cs typeface="Times New Roman"/>
                <a:sym typeface="Times New Roman"/>
              </a:rPr>
              <a:t>Participated in </a:t>
            </a:r>
            <a:r>
              <a:rPr b="1" cap="none" sz="1800" i="0" lang="en-IN" strike="noStrike" u="none">
                <a:solidFill>
                  <a:schemeClr val="dk1"/>
                </a:solidFill>
                <a:latin typeface="Times New Roman"/>
                <a:ea typeface="Times New Roman"/>
                <a:cs typeface="Times New Roman"/>
                <a:sym typeface="Times New Roman"/>
              </a:rPr>
              <a:t>International Conference on Recent Trends in Computing    and Communication Engineering, ICRTCCE-2023.</a:t>
            </a:r>
            <a:endParaRPr b="0" cap="none" sz="1800" i="0" strike="noStrike"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 name="Shape 117"/>
        <p:cNvGrpSpPr/>
        <p:nvPr/>
      </p:nvGrpSpPr>
      <p:grpSpPr>
        <a:xfrm>
          <a:off x="0" y="0"/>
          <a:ext cx="0" cy="0"/>
          <a:chOff x="0" y="0"/>
          <a:chExt cx="0" cy="0"/>
        </a:xfrm>
      </p:grpSpPr>
      <p:sp>
        <p:nvSpPr>
          <p:cNvPr id="1048612" name="Google Shape;118;p4"/>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13" name="Google Shape;119;p4"/>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14" name="Google Shape;120;p4"/>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15" name="Google Shape;121;p4"/>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4</a:t>
            </a:fld>
          </a:p>
        </p:txBody>
      </p:sp>
      <p:graphicFrame>
        <p:nvGraphicFramePr>
          <p:cNvPr id="4194304" name="Google Shape;122;p4"/>
          <p:cNvGraphicFramePr>
            <a:graphicFrameLocks/>
          </p:cNvGraphicFramePr>
          <p:nvPr/>
        </p:nvGraphicFramePr>
        <p:xfrm>
          <a:off x="-8965" y="495339"/>
          <a:ext cx="3000000" cy="3000000"/>
        </p:xfrm>
        <a:graphic>
          <a:graphicData uri="http://schemas.openxmlformats.org/drawingml/2006/table">
            <a:tbl>
              <a:tblPr firstRow="1" bandRow="1">
                <a:noFill/>
                <a:tableStyleId>{FCAA5D5E-1F53-4845-8C1A-33E259CD293D}</a:tableStyleId>
              </a:tblPr>
              <a:tblGrid>
                <a:gridCol w="493050"/>
                <a:gridCol w="806825"/>
                <a:gridCol w="1048875"/>
                <a:gridCol w="1290925"/>
                <a:gridCol w="1425400"/>
                <a:gridCol w="2205325"/>
                <a:gridCol w="1891550"/>
              </a:tblGrid>
              <a:tr h="1158650">
                <a:tc>
                  <a:txBody>
                    <a:bodyPr/>
                    <a:p>
                      <a:pPr algn="l"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NO</a:t>
                      </a:r>
                      <a:endParaRPr b="1" cap="none" sz="1800" i="0" strike="noStrike" u="none"/>
                    </a:p>
                    <a:p>
                      <a:pPr algn="l" indent="0" lvl="0" marL="0" marR="0" rtl="0">
                        <a:lnSpc>
                          <a:spcPct val="100000"/>
                        </a:lnSpc>
                        <a:spcBef>
                          <a:spcPts val="0"/>
                        </a:spcBef>
                        <a:spcAft>
                          <a:spcPts val="0"/>
                        </a:spcAft>
                        <a:buClr>
                          <a:srgbClr val="000000"/>
                        </a:buClr>
                        <a:buSzPts val="1800"/>
                        <a:buFont typeface="Arial"/>
                        <a:buNone/>
                      </a:pPr>
                      <a:endParaRPr b="1" cap="none" sz="1800" i="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YEAR</a:t>
                      </a:r>
                      <a:endParaRPr b="1" cap="none" sz="1800" i="0" strike="noStrike" u="none"/>
                    </a:p>
                    <a:p>
                      <a:pPr algn="l" indent="0" lvl="0" marL="0" marR="0" rtl="0">
                        <a:lnSpc>
                          <a:spcPct val="100000"/>
                        </a:lnSpc>
                        <a:spcBef>
                          <a:spcPts val="0"/>
                        </a:spcBef>
                        <a:spcAft>
                          <a:spcPts val="0"/>
                        </a:spcAft>
                        <a:buClr>
                          <a:srgbClr val="000000"/>
                        </a:buClr>
                        <a:buSzPts val="1800"/>
                        <a:buFont typeface="Arial"/>
                        <a:buNone/>
                      </a:pPr>
                      <a:endParaRPr b="1" cap="none" sz="1800" i="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AUTHOR (S)</a:t>
                      </a:r>
                      <a:endParaRPr b="1" cap="none" sz="1800" i="0" strike="noStrike" u="none"/>
                    </a:p>
                    <a:p>
                      <a:pPr algn="l" indent="0" lvl="0" marL="0" marR="0" rtl="0">
                        <a:lnSpc>
                          <a:spcPct val="100000"/>
                        </a:lnSpc>
                        <a:spcBef>
                          <a:spcPts val="0"/>
                        </a:spcBef>
                        <a:spcAft>
                          <a:spcPts val="0"/>
                        </a:spcAft>
                        <a:buClr>
                          <a:srgbClr val="000000"/>
                        </a:buClr>
                        <a:buSzPts val="1800"/>
                        <a:buFont typeface="Arial"/>
                        <a:buNone/>
                      </a:pPr>
                      <a:endParaRPr b="1" cap="none" sz="1800" i="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PROJECT DETAILS</a:t>
                      </a:r>
                      <a:endParaRPr b="1" cap="none" sz="1800" i="0" strike="noStrike" u="none"/>
                    </a:p>
                    <a:p>
                      <a:pPr algn="l" indent="0" lvl="0" marL="0" marR="0" rtl="0">
                        <a:lnSpc>
                          <a:spcPct val="100000"/>
                        </a:lnSpc>
                        <a:spcBef>
                          <a:spcPts val="0"/>
                        </a:spcBef>
                        <a:spcAft>
                          <a:spcPts val="0"/>
                        </a:spcAft>
                        <a:buClr>
                          <a:srgbClr val="000000"/>
                        </a:buClr>
                        <a:buSzPts val="1800"/>
                        <a:buFont typeface="Arial"/>
                        <a:buNone/>
                      </a:pPr>
                      <a:endParaRPr b="1" cap="none" sz="1800" i="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i="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MERITS AND DEMERITS</a:t>
                      </a:r>
                      <a:endParaRPr b="1" cap="none" sz="1800" i="0" strike="noStrike" u="none"/>
                    </a:p>
                    <a:p>
                      <a:pPr algn="l" indent="0" lvl="0" marL="0" marR="0" rtl="0">
                        <a:lnSpc>
                          <a:spcPct val="100000"/>
                        </a:lnSpc>
                        <a:spcBef>
                          <a:spcPts val="0"/>
                        </a:spcBef>
                        <a:spcAft>
                          <a:spcPts val="0"/>
                        </a:spcAft>
                        <a:buClr>
                          <a:srgbClr val="000000"/>
                        </a:buClr>
                        <a:buSzPts val="1800"/>
                        <a:buFont typeface="Arial"/>
                        <a:buNone/>
                      </a:pPr>
                      <a:endParaRPr b="1" cap="none" sz="1800" i="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i="0" lang="en-IN" strike="noStrike" u="none">
                          <a:solidFill>
                            <a:schemeClr val="dk1"/>
                          </a:solidFill>
                          <a:latin typeface="Times New Roman"/>
                          <a:ea typeface="Times New Roman"/>
                          <a:cs typeface="Times New Roman"/>
                          <a:sym typeface="Times New Roman"/>
                        </a:rPr>
                        <a:t>FUTURE SCOPE</a:t>
                      </a:r>
                      <a:endParaRPr b="1" cap="none" sz="1800" i="0" strike="noStrike" u="none"/>
                    </a:p>
                    <a:p>
                      <a:pPr algn="l" indent="0" lvl="0" marL="0" marR="0" rtl="0">
                        <a:lnSpc>
                          <a:spcPct val="100000"/>
                        </a:lnSpc>
                        <a:spcBef>
                          <a:spcPts val="0"/>
                        </a:spcBef>
                        <a:spcAft>
                          <a:spcPts val="0"/>
                        </a:spcAft>
                        <a:buClr>
                          <a:srgbClr val="000000"/>
                        </a:buClr>
                        <a:buSzPts val="1800"/>
                        <a:buFont typeface="Arial"/>
                        <a:buNone/>
                      </a:pPr>
                      <a:endParaRPr b="1" cap="none" sz="1800" i="0" strike="noStrike" u="none"/>
                    </a:p>
                  </a:txBody>
                  <a:tcPr marL="91450" marR="91450" marT="45725" marB="45725"/>
                </a:tc>
              </a:tr>
              <a:tr h="5082850">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1</a:t>
                      </a:r>
                      <a:endParaRPr cap="none" sz="1800" strike="noStrike" u="none"/>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2021</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Abhijit Sharma</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solidFill>
                            <a:schemeClr val="dk1"/>
                          </a:solidFill>
                          <a:latin typeface="Times New Roman"/>
                          <a:ea typeface="Times New Roman"/>
                          <a:cs typeface="Times New Roman"/>
                          <a:sym typeface="Times New Roman"/>
                        </a:rPr>
                        <a:t>TITLE:</a:t>
                      </a:r>
                      <a:endParaRPr b="1"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Lexical Feature Based Feature Selection and Phishing URL Classification Using Machine Learning Techniques.</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Feature selection techniques have been used.</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ACCURACY : 90%</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MERIT</a:t>
                      </a:r>
                      <a:r>
                        <a:rPr cap="none" sz="1800" lang="en-IN" strike="noStrike" u="none">
                          <a:latin typeface="Times New Roman"/>
                          <a:ea typeface="Times New Roman"/>
                          <a:cs typeface="Times New Roman"/>
                          <a:sym typeface="Times New Roman"/>
                        </a:rPr>
                        <a:t>: Performances are analyzed for different datasets with various parameters using four different machine learning techniques.</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DEMERIT</a:t>
                      </a:r>
                      <a:r>
                        <a:rPr cap="none" sz="1800" lang="en-IN" strike="noStrike" u="none">
                          <a:latin typeface="Times New Roman"/>
                          <a:ea typeface="Times New Roman"/>
                          <a:cs typeface="Times New Roman"/>
                          <a:sym typeface="Times New Roman"/>
                        </a:rPr>
                        <a:t>: In this phishing and legitimate URL classifications are performed only based on the lexical features of URLs but not content features and host based features of URLs.</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Detect system with a wide protection scope using URL features only which is relying on the fact that users directly deal with URLs to surf the internet and provides a good approach to detect malicious URLs.</a:t>
                      </a:r>
                      <a:endParaRPr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 name="Shape 126"/>
        <p:cNvGrpSpPr/>
        <p:nvPr/>
      </p:nvGrpSpPr>
      <p:grpSpPr>
        <a:xfrm>
          <a:off x="0" y="0"/>
          <a:ext cx="0" cy="0"/>
          <a:chOff x="0" y="0"/>
          <a:chExt cx="0" cy="0"/>
        </a:xfrm>
      </p:grpSpPr>
      <p:sp>
        <p:nvSpPr>
          <p:cNvPr id="1048618" name="Google Shape;127;p5"/>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19" name="Google Shape;128;p5"/>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20" name="Google Shape;129;p5"/>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21" name="Google Shape;130;p5"/>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5</a:t>
            </a:fld>
          </a:p>
        </p:txBody>
      </p:sp>
      <p:graphicFrame>
        <p:nvGraphicFramePr>
          <p:cNvPr id="4194305" name="Google Shape;131;p5"/>
          <p:cNvGraphicFramePr>
            <a:graphicFrameLocks/>
          </p:cNvGraphicFramePr>
          <p:nvPr/>
        </p:nvGraphicFramePr>
        <p:xfrm>
          <a:off x="0" y="495339"/>
          <a:ext cx="3000000" cy="3000000"/>
        </p:xfrm>
        <a:graphic>
          <a:graphicData uri="http://schemas.openxmlformats.org/drawingml/2006/table">
            <a:tbl>
              <a:tblPr firstRow="1" bandRow="1">
                <a:noFill/>
                <a:tableStyleId>{FCAA5D5E-1F53-4845-8C1A-33E259CD293D}</a:tableStyleId>
              </a:tblPr>
              <a:tblGrid>
                <a:gridCol w="505150"/>
                <a:gridCol w="841925"/>
                <a:gridCol w="983750"/>
                <a:gridCol w="1434350"/>
                <a:gridCol w="1810875"/>
                <a:gridCol w="2357725"/>
                <a:gridCol w="1210225"/>
              </a:tblGrid>
              <a:tr h="1174875">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NO</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YEAR</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AUTHOR (S)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PROJECT DETAILS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MERITS AND DEMERITS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FUTURE SCOPE</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r>
              <a:tr h="5187800">
                <a:tc>
                  <a:txBody>
                    <a:bodyPr/>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2</a:t>
                      </a:r>
                      <a:endParaRPr cap="none" sz="1800" strike="noStrike" u="none"/>
                    </a:p>
                  </a:txBody>
                  <a:tcPr marL="91450" marR="91450" marT="45725" marB="45725"/>
                </a:tc>
                <a:tc>
                  <a:txBody>
                    <a:bodyPr/>
                    <a:p>
                      <a:pPr algn="l" indent="0" lvl="0" marL="0" marR="0" rtl="0">
                        <a:lnSpc>
                          <a:spcPct val="100000"/>
                        </a:lnSpc>
                        <a:spcBef>
                          <a:spcPts val="0"/>
                        </a:spcBef>
                        <a:spcAft>
                          <a:spcPts val="0"/>
                        </a:spcAft>
                        <a:buClr>
                          <a:srgbClr val="000000"/>
                        </a:buClr>
                        <a:buSzPts val="1600"/>
                        <a:buFont typeface="Arial"/>
                        <a:buNone/>
                      </a:pPr>
                      <a:r>
                        <a:rPr cap="none" sz="1800" lang="en-IN" strike="noStrike" u="none">
                          <a:solidFill>
                            <a:schemeClr val="dk1"/>
                          </a:solidFill>
                          <a:latin typeface="Times New Roman"/>
                          <a:ea typeface="Times New Roman"/>
                          <a:cs typeface="Times New Roman"/>
                          <a:sym typeface="Times New Roman"/>
                        </a:rPr>
                        <a:t>2021</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600"/>
                        <a:buFont typeface="Arial"/>
                        <a:buNone/>
                      </a:pPr>
                      <a:r>
                        <a:rPr cap="none" sz="1800" lang="en-IN" strike="noStrike" u="none">
                          <a:solidFill>
                            <a:schemeClr val="dk1"/>
                          </a:solidFill>
                          <a:latin typeface="Times New Roman"/>
                          <a:ea typeface="Times New Roman"/>
                          <a:cs typeface="Times New Roman"/>
                          <a:sym typeface="Times New Roman"/>
                        </a:rPr>
                        <a:t>Mohammad Hijjil And Gulzar Alam</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chemeClr val="dk1"/>
                        </a:buClr>
                        <a:buSzPts val="1600"/>
                        <a:buFont typeface="Times New Roman"/>
                        <a:buNone/>
                      </a:pPr>
                      <a:r>
                        <a:rPr b="1" cap="none" sz="1800" lang="en-IN" strike="noStrike" u="none">
                          <a:solidFill>
                            <a:schemeClr val="dk1"/>
                          </a:solidFill>
                          <a:latin typeface="Times New Roman"/>
                          <a:ea typeface="Times New Roman"/>
                          <a:cs typeface="Times New Roman"/>
                          <a:sym typeface="Times New Roman"/>
                        </a:rPr>
                        <a:t>TITLE:</a:t>
                      </a:r>
                      <a:endParaRPr b="1"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ts val="1600"/>
                        <a:buFont typeface="Times New Roman"/>
                        <a:buNone/>
                      </a:pPr>
                      <a:r>
                        <a:rPr cap="none" sz="1800" lang="en-IN" strike="noStrike" u="none">
                          <a:solidFill>
                            <a:schemeClr val="dk1"/>
                          </a:solidFill>
                          <a:latin typeface="Times New Roman"/>
                          <a:ea typeface="Times New Roman"/>
                          <a:cs typeface="Times New Roman"/>
                          <a:sym typeface="Times New Roman"/>
                        </a:rPr>
                        <a:t>A Multivocal Literature Review on Growing Social Engineering Based Cyber-Attacks/Threats During the COVID-19 Pandemic: Challenges and Prospective Solutions.</a:t>
                      </a:r>
                      <a:endParaRPr cap="none" sz="1800" strike="noStrike" u="none">
                        <a:solidFill>
                          <a:schemeClr val="dk1"/>
                        </a:solidFill>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Systematic literature mappings(SLM), Systematic literature review(SLR),</a:t>
                      </a:r>
                      <a:endParaRPr cap="none" sz="1800" strike="noStrike" u="none"/>
                    </a:p>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Grey literature mapping (GLM), Grey literature review(GLR),</a:t>
                      </a:r>
                      <a:endParaRPr cap="none" sz="1800" strike="noStrike" u="none"/>
                    </a:p>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Multivocal literature mapping(MLM),</a:t>
                      </a:r>
                      <a:endParaRPr cap="none" sz="1800" strike="noStrike" u="none"/>
                    </a:p>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Multivocal literature review(MLR).</a:t>
                      </a:r>
                      <a:endParaRPr cap="none" sz="1800" strike="noStrike" u="none"/>
                    </a:p>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ACCURACY : 90.06%</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600"/>
                        <a:buFont typeface="Arial"/>
                        <a:buNone/>
                      </a:pPr>
                      <a:r>
                        <a:rPr b="1" cap="none" sz="1800" lang="en-IN" strike="noStrike" u="none">
                          <a:latin typeface="Times New Roman"/>
                          <a:ea typeface="Times New Roman"/>
                          <a:cs typeface="Times New Roman"/>
                          <a:sym typeface="Times New Roman"/>
                        </a:rPr>
                        <a:t>MERIT</a:t>
                      </a:r>
                      <a:r>
                        <a:rPr cap="none" sz="1800" lang="en-IN" strike="noStrike" u="none">
                          <a:latin typeface="Times New Roman"/>
                          <a:ea typeface="Times New Roman"/>
                          <a:cs typeface="Times New Roman"/>
                          <a:sym typeface="Times New Roman"/>
                        </a:rPr>
                        <a:t>: They identified the open challenges, general recommendations, and prospective solutions for future work from the researcher and practitioner communities by using the latest technology, such as artificial intelligence, blockchain, and big data analytics.</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600"/>
                        <a:buFont typeface="Arial"/>
                        <a:buNone/>
                      </a:pPr>
                      <a:r>
                        <a:rPr b="1" cap="none" sz="1800" lang="en-IN" strike="noStrike" u="none">
                          <a:latin typeface="Times New Roman"/>
                          <a:ea typeface="Times New Roman"/>
                          <a:cs typeface="Times New Roman"/>
                          <a:sym typeface="Times New Roman"/>
                        </a:rPr>
                        <a:t>DEMERIT</a:t>
                      </a:r>
                      <a:r>
                        <a:rPr cap="none" sz="1800" lang="en-IN" strike="noStrike" u="none">
                          <a:latin typeface="Times New Roman"/>
                          <a:ea typeface="Times New Roman"/>
                          <a:cs typeface="Times New Roman"/>
                          <a:sym typeface="Times New Roman"/>
                        </a:rPr>
                        <a:t>: It only focussed on frequently used malicious software.</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It integrates into such process in order to increase the detection performance in a real time.</a:t>
                      </a:r>
                      <a:endParaRPr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5" name="Shape 135"/>
        <p:cNvGrpSpPr/>
        <p:nvPr/>
      </p:nvGrpSpPr>
      <p:grpSpPr>
        <a:xfrm>
          <a:off x="0" y="0"/>
          <a:ext cx="0" cy="0"/>
          <a:chOff x="0" y="0"/>
          <a:chExt cx="0" cy="0"/>
        </a:xfrm>
      </p:grpSpPr>
      <p:sp>
        <p:nvSpPr>
          <p:cNvPr id="1048624" name="Google Shape;136;p6"/>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25" name="Google Shape;137;p6"/>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26" name="Google Shape;138;p6"/>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27" name="Google Shape;139;p6"/>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6</a:t>
            </a:fld>
          </a:p>
        </p:txBody>
      </p:sp>
      <p:graphicFrame>
        <p:nvGraphicFramePr>
          <p:cNvPr id="4194306" name="Google Shape;140;p6"/>
          <p:cNvGraphicFramePr>
            <a:graphicFrameLocks/>
          </p:cNvGraphicFramePr>
          <p:nvPr/>
        </p:nvGraphicFramePr>
        <p:xfrm>
          <a:off x="0" y="495339"/>
          <a:ext cx="3000000" cy="3000000"/>
        </p:xfrm>
        <a:graphic>
          <a:graphicData uri="http://schemas.openxmlformats.org/drawingml/2006/table">
            <a:tbl>
              <a:tblPr firstRow="1" bandRow="1">
                <a:noFill/>
                <a:tableStyleId>{FCAA5D5E-1F53-4845-8C1A-33E259CD293D}</a:tableStyleId>
              </a:tblPr>
              <a:tblGrid>
                <a:gridCol w="505150"/>
                <a:gridCol w="841925"/>
                <a:gridCol w="1180975"/>
                <a:gridCol w="1260575"/>
                <a:gridCol w="1487375"/>
                <a:gridCol w="2521050"/>
                <a:gridCol w="1346950"/>
              </a:tblGrid>
              <a:tr h="1147950">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NO</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YEAR</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AUTHOR (S)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PROJECT DETAILS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MERITS AND DEMERITS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FUTURE SCOPE</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r>
              <a:tr h="5214725">
                <a:tc>
                  <a:txBody>
                    <a:bodyPr/>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3</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600"/>
                        <a:buFont typeface="Arial"/>
                        <a:buNone/>
                      </a:pPr>
                      <a:r>
                        <a:rPr b="1" cap="none" sz="1800" lang="en-IN" strike="noStrike" u="none">
                          <a:solidFill>
                            <a:schemeClr val="dk1"/>
                          </a:solidFill>
                          <a:latin typeface="Times New Roman"/>
                          <a:ea typeface="Times New Roman"/>
                          <a:cs typeface="Times New Roman"/>
                          <a:sym typeface="Times New Roman"/>
                        </a:rPr>
                        <a:t> </a:t>
                      </a:r>
                      <a:r>
                        <a:rPr cap="none" sz="1800" lang="en-IN" strike="noStrike" u="none">
                          <a:solidFill>
                            <a:schemeClr val="dk1"/>
                          </a:solidFill>
                          <a:latin typeface="Times New Roman"/>
                          <a:ea typeface="Times New Roman"/>
                          <a:cs typeface="Times New Roman"/>
                          <a:sym typeface="Times New Roman"/>
                        </a:rPr>
                        <a:t>2020</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chemeClr val="dk1"/>
                        </a:buClr>
                        <a:buSzPts val="1600"/>
                        <a:buFont typeface="Times New Roman"/>
                        <a:buNone/>
                      </a:pPr>
                      <a:r>
                        <a:rPr cap="none" sz="1800" lang="en-IN" strike="noStrike" u="none">
                          <a:solidFill>
                            <a:schemeClr val="dk1"/>
                          </a:solidFill>
                          <a:latin typeface="Times New Roman"/>
                          <a:ea typeface="Times New Roman"/>
                          <a:cs typeface="Times New Roman"/>
                          <a:sym typeface="Times New Roman"/>
                        </a:rPr>
                        <a:t>Mehmet Korkmaz</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chemeClr val="dk1"/>
                        </a:buClr>
                        <a:buSzPts val="1600"/>
                        <a:buFont typeface="Times New Roman"/>
                        <a:buNone/>
                      </a:pPr>
                      <a:r>
                        <a:rPr b="1" cap="none" sz="1800" lang="en-IN" strike="noStrike" u="none">
                          <a:solidFill>
                            <a:schemeClr val="dk1"/>
                          </a:solidFill>
                          <a:latin typeface="Times New Roman"/>
                          <a:ea typeface="Times New Roman"/>
                          <a:cs typeface="Times New Roman"/>
                          <a:sym typeface="Times New Roman"/>
                        </a:rPr>
                        <a:t>TITLE:</a:t>
                      </a:r>
                      <a:endParaRPr b="1"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ts val="1600"/>
                        <a:buFont typeface="Times New Roman"/>
                        <a:buNone/>
                      </a:pPr>
                      <a:r>
                        <a:rPr cap="none" sz="1800" lang="en-IN" strike="noStrike" u="none">
                          <a:solidFill>
                            <a:schemeClr val="dk1"/>
                          </a:solidFill>
                          <a:latin typeface="Times New Roman"/>
                          <a:ea typeface="Times New Roman"/>
                          <a:cs typeface="Times New Roman"/>
                          <a:sym typeface="Times New Roman"/>
                        </a:rPr>
                        <a:t>Detection of Phishing Websites by Using Machine Learning-Based URL Analysis</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Decision tree and Random forest</a:t>
                      </a:r>
                      <a:endParaRPr cap="none" sz="1800" strike="noStrike" u="none"/>
                    </a:p>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ACCURACY : 91.4%</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600"/>
                        <a:buFont typeface="Arial"/>
                        <a:buNone/>
                      </a:pPr>
                      <a:r>
                        <a:rPr b="1" cap="none" sz="1800" lang="en-IN" strike="noStrike" u="none">
                          <a:latin typeface="Times New Roman"/>
                          <a:ea typeface="Times New Roman"/>
                          <a:cs typeface="Times New Roman"/>
                          <a:sym typeface="Times New Roman"/>
                        </a:rPr>
                        <a:t>MERIT</a:t>
                      </a:r>
                      <a:r>
                        <a:rPr cap="none" sz="1800" lang="en-IN" strike="noStrike" u="none">
                          <a:latin typeface="Times New Roman"/>
                          <a:ea typeface="Times New Roman"/>
                          <a:cs typeface="Times New Roman"/>
                          <a:sym typeface="Times New Roman"/>
                        </a:rPr>
                        <a:t>: The algorithm used in this project is random forest algorithm, it has better MSE value, when it is compared with other  machine  learning  classifier  algorithms.  Since  the random forest algorithm has least MSE value, it significantly increases the accuracy of Phishing attack detection.</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600"/>
                        <a:buFont typeface="Arial"/>
                        <a:buNone/>
                      </a:pPr>
                      <a:r>
                        <a:rPr b="1" cap="none" sz="1800" lang="en-IN" strike="noStrike" u="none">
                          <a:latin typeface="Times New Roman"/>
                          <a:ea typeface="Times New Roman"/>
                          <a:cs typeface="Times New Roman"/>
                          <a:sym typeface="Times New Roman"/>
                        </a:rPr>
                        <a:t>DEMERIT</a:t>
                      </a:r>
                      <a:r>
                        <a:rPr cap="none" sz="1800" lang="en-IN" strike="noStrike" u="none">
                          <a:latin typeface="Times New Roman"/>
                          <a:ea typeface="Times New Roman"/>
                          <a:cs typeface="Times New Roman"/>
                          <a:sym typeface="Times New Roman"/>
                        </a:rPr>
                        <a:t>: This project only compared few machine learning frameworks and took best from that.</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600"/>
                        <a:buFont typeface="Arial"/>
                        <a:buNone/>
                      </a:pPr>
                      <a:r>
                        <a:rPr cap="none" sz="1800" lang="en-IN" strike="noStrike" u="none">
                          <a:latin typeface="Times New Roman"/>
                          <a:ea typeface="Times New Roman"/>
                          <a:cs typeface="Times New Roman"/>
                          <a:sym typeface="Times New Roman"/>
                        </a:rPr>
                        <a:t>Secure email gateway’s (SEG’s) and phishing awareness training remain a critical tool in the fight against phishing and malware.</a:t>
                      </a:r>
                      <a:endParaRPr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 name="Shape 144"/>
        <p:cNvGrpSpPr/>
        <p:nvPr/>
      </p:nvGrpSpPr>
      <p:grpSpPr>
        <a:xfrm>
          <a:off x="0" y="0"/>
          <a:ext cx="0" cy="0"/>
          <a:chOff x="0" y="0"/>
          <a:chExt cx="0" cy="0"/>
        </a:xfrm>
      </p:grpSpPr>
      <p:sp>
        <p:nvSpPr>
          <p:cNvPr id="1048630" name="Google Shape;145;p7"/>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31" name="Google Shape;146;p7"/>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32" name="Google Shape;147;p7"/>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33" name="Google Shape;148;p7"/>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7</a:t>
            </a:fld>
          </a:p>
        </p:txBody>
      </p:sp>
      <p:graphicFrame>
        <p:nvGraphicFramePr>
          <p:cNvPr id="4194307" name="Google Shape;149;p7"/>
          <p:cNvGraphicFramePr>
            <a:graphicFrameLocks/>
          </p:cNvGraphicFramePr>
          <p:nvPr/>
        </p:nvGraphicFramePr>
        <p:xfrm>
          <a:off x="0" y="495339"/>
          <a:ext cx="3000000" cy="3000000"/>
        </p:xfrm>
        <a:graphic>
          <a:graphicData uri="http://schemas.openxmlformats.org/drawingml/2006/table">
            <a:tbl>
              <a:tblPr firstRow="1" bandRow="1">
                <a:noFill/>
                <a:tableStyleId>{FCAA5D5E-1F53-4845-8C1A-33E259CD293D}</a:tableStyleId>
              </a:tblPr>
              <a:tblGrid>
                <a:gridCol w="505150"/>
                <a:gridCol w="841925"/>
                <a:gridCol w="1172025"/>
                <a:gridCol w="1269550"/>
                <a:gridCol w="1487375"/>
                <a:gridCol w="2521050"/>
                <a:gridCol w="1346950"/>
              </a:tblGrid>
              <a:tr h="1147950">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NO</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YEAR</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AUTHOR (S)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PROJECT DETAILS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MERITS AND DEMERITS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FUTURE SCOPE</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r>
              <a:tr h="5214725">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4</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2020</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V. V. Ramalingam, Paras Yadav, Prakhar Srivastava</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TITLE:</a:t>
                      </a:r>
                      <a:endParaRPr b="1"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ts val="1800"/>
                        <a:buFont typeface="Times New Roman"/>
                        <a:buNone/>
                      </a:pPr>
                      <a:r>
                        <a:rPr cap="none" sz="1800" lang="en-IN" strike="noStrike" u="none">
                          <a:solidFill>
                            <a:schemeClr val="dk1"/>
                          </a:solidFill>
                          <a:latin typeface="Times New Roman"/>
                          <a:ea typeface="Times New Roman"/>
                          <a:cs typeface="Times New Roman"/>
                          <a:sym typeface="Times New Roman"/>
                        </a:rPr>
                        <a:t>Detection of Phishing Websites using an Efficient Feature-Based Machine Learning Framework</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Random forest algorithm</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ACCURACY : 93%</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MERIT</a:t>
                      </a:r>
                      <a:r>
                        <a:rPr cap="none" sz="1800" lang="en-IN" strike="noStrike" u="none">
                          <a:latin typeface="Times New Roman"/>
                          <a:ea typeface="Times New Roman"/>
                          <a:cs typeface="Times New Roman"/>
                          <a:sym typeface="Times New Roman"/>
                        </a:rPr>
                        <a:t>: This project is focussed mainly to catch the zero-day attacks.</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1" cap="none" sz="1800" lang="en-IN" strike="noStrike" u="none">
                          <a:solidFill>
                            <a:schemeClr val="dk1"/>
                          </a:solidFill>
                          <a:latin typeface="Times New Roman"/>
                          <a:ea typeface="Times New Roman"/>
                          <a:cs typeface="Times New Roman"/>
                          <a:sym typeface="Times New Roman"/>
                        </a:rPr>
                        <a:t>DEMERIT</a:t>
                      </a:r>
                      <a:r>
                        <a:rPr cap="none" sz="1800" lang="en-IN" strike="noStrike" u="none">
                          <a:solidFill>
                            <a:schemeClr val="dk1"/>
                          </a:solidFill>
                          <a:latin typeface="Times New Roman"/>
                          <a:ea typeface="Times New Roman"/>
                          <a:cs typeface="Times New Roman"/>
                          <a:sym typeface="Times New Roman"/>
                        </a:rPr>
                        <a:t>: The experimental results depict that the proposed models have an outstanding performance with a success rate but not perfect accuracy.</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This not only improves security, but can significantly reduce the workloads of IT and security teams.</a:t>
                      </a:r>
                      <a:endParaRPr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1" name="Shape 153"/>
        <p:cNvGrpSpPr/>
        <p:nvPr/>
      </p:nvGrpSpPr>
      <p:grpSpPr>
        <a:xfrm>
          <a:off x="0" y="0"/>
          <a:ext cx="0" cy="0"/>
          <a:chOff x="0" y="0"/>
          <a:chExt cx="0" cy="0"/>
        </a:xfrm>
      </p:grpSpPr>
      <p:sp>
        <p:nvSpPr>
          <p:cNvPr id="1048636" name="Google Shape;154;p8"/>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37" name="Google Shape;155;p8"/>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38" name="Google Shape;156;p8"/>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39" name="Google Shape;157;p8"/>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8</a:t>
            </a:fld>
          </a:p>
        </p:txBody>
      </p:sp>
      <p:graphicFrame>
        <p:nvGraphicFramePr>
          <p:cNvPr id="4194308" name="Google Shape;158;p8"/>
          <p:cNvGraphicFramePr>
            <a:graphicFrameLocks/>
          </p:cNvGraphicFramePr>
          <p:nvPr/>
        </p:nvGraphicFramePr>
        <p:xfrm>
          <a:off x="0" y="495339"/>
          <a:ext cx="3000000" cy="3000000"/>
        </p:xfrm>
        <a:graphic>
          <a:graphicData uri="http://schemas.openxmlformats.org/drawingml/2006/table">
            <a:tbl>
              <a:tblPr firstRow="1" bandRow="1">
                <a:noFill/>
                <a:tableStyleId>{FCAA5D5E-1F53-4845-8C1A-33E259CD293D}</a:tableStyleId>
              </a:tblPr>
              <a:tblGrid>
                <a:gridCol w="505150"/>
                <a:gridCol w="841925"/>
                <a:gridCol w="1234800"/>
                <a:gridCol w="1272950"/>
                <a:gridCol w="1421175"/>
                <a:gridCol w="2521050"/>
                <a:gridCol w="1346950"/>
              </a:tblGrid>
              <a:tr h="1147950">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NO</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YEAR</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AUTHOR (S)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PROJECT DETAILS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MERITS AND DEMERITS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FUTURE SCOPE</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r>
              <a:tr h="5214725">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5</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2020</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Ahmed Alzahrani</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TITLE:</a:t>
                      </a:r>
                      <a:endParaRPr b="1"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ts val="1800"/>
                        <a:buFont typeface="Times New Roman"/>
                        <a:buNone/>
                      </a:pPr>
                      <a:r>
                        <a:rPr cap="none" sz="1800" lang="en-IN" strike="noStrike" u="none">
                          <a:solidFill>
                            <a:schemeClr val="dk1"/>
                          </a:solidFill>
                          <a:latin typeface="Times New Roman"/>
                          <a:ea typeface="Times New Roman"/>
                          <a:cs typeface="Times New Roman"/>
                          <a:sym typeface="Times New Roman"/>
                        </a:rPr>
                        <a:t>Coronavirus Social Engineering Attacks: Issues and Recommendations</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Support vector machine</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ACCURACY : 65.90%</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MERIT</a:t>
                      </a:r>
                      <a:r>
                        <a:rPr cap="none" sz="1800" lang="en-IN" strike="noStrike" u="none">
                          <a:latin typeface="Times New Roman"/>
                          <a:ea typeface="Times New Roman"/>
                          <a:cs typeface="Times New Roman"/>
                          <a:sym typeface="Times New Roman"/>
                        </a:rPr>
                        <a:t>: This project discusses the psychology behind social engineering and introduces security awareness as a solution to reduce the risk of social engineering attacks.</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DEMERIT</a:t>
                      </a:r>
                      <a:r>
                        <a:rPr cap="none" sz="1800" lang="en-IN" strike="noStrike" u="none">
                          <a:latin typeface="Times New Roman"/>
                          <a:ea typeface="Times New Roman"/>
                          <a:cs typeface="Times New Roman"/>
                          <a:sym typeface="Times New Roman"/>
                        </a:rPr>
                        <a:t>: It provides only coronavirus social engineering attacks and provides recommendations for responding to such an attack.</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0" cap="none" sz="1800" lang="en-IN" strike="noStrike" u="none">
                          <a:latin typeface="Times New Roman"/>
                          <a:ea typeface="Times New Roman"/>
                          <a:cs typeface="Times New Roman"/>
                          <a:sym typeface="Times New Roman"/>
                        </a:rPr>
                        <a:t>These tools simply offer information and basic applications, automated and advanced phishing threat protection solutions can help solve the challenges that customers face</a:t>
                      </a:r>
                      <a:r>
                        <a:rPr b="1" cap="none" sz="1800" lang="en-IN" strike="noStrike" u="none">
                          <a:latin typeface="Times New Roman"/>
                          <a:ea typeface="Times New Roman"/>
                          <a:cs typeface="Times New Roman"/>
                          <a:sym typeface="Times New Roman"/>
                        </a:rPr>
                        <a:t>.</a:t>
                      </a:r>
                      <a:endParaRPr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4" name="Shape 162"/>
        <p:cNvGrpSpPr/>
        <p:nvPr/>
      </p:nvGrpSpPr>
      <p:grpSpPr>
        <a:xfrm>
          <a:off x="0" y="0"/>
          <a:ext cx="0" cy="0"/>
          <a:chOff x="0" y="0"/>
          <a:chExt cx="0" cy="0"/>
        </a:xfrm>
      </p:grpSpPr>
      <p:sp>
        <p:nvSpPr>
          <p:cNvPr id="1048642" name="Google Shape;163;p9"/>
          <p:cNvSpPr txBox="1">
            <a:spLocks noGrp="1"/>
          </p:cNvSpPr>
          <p:nvPr>
            <p:ph type="title"/>
          </p:nvPr>
        </p:nvSpPr>
        <p:spPr>
          <a:xfrm>
            <a:off x="628650" y="121167"/>
            <a:ext cx="7886700" cy="22845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Clr>
                <a:schemeClr val="dk1"/>
              </a:buClr>
              <a:buSzPts val="3600"/>
              <a:buFont typeface="Times New Roman"/>
              <a:buNone/>
            </a:pPr>
            <a:r>
              <a:rPr b="1" sz="3600" lang="en-IN">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048643" name="Google Shape;164;p9"/>
          <p:cNvSpPr txBox="1"/>
          <p:nvPr/>
        </p:nvSpPr>
        <p:spPr>
          <a:xfrm>
            <a:off x="1310442" y="1615232"/>
            <a:ext cx="6065717"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222222"/>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44" name="Google Shape;165;p9"/>
          <p:cNvSpPr txBox="1">
            <a:spLocks noGrp="1"/>
          </p:cNvSpPr>
          <p:nvPr>
            <p:ph type="dt" idx="10"/>
          </p:nvPr>
        </p:nvSpPr>
        <p:spPr>
          <a:xfrm>
            <a:off x="628650" y="6356351"/>
            <a:ext cx="2057400" cy="365125"/>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IN"/>
              <a:t>09-04-2023</a:t>
            </a:r>
          </a:p>
        </p:txBody>
      </p:sp>
      <p:sp>
        <p:nvSpPr>
          <p:cNvPr id="1048645" name="Google Shape;166;p9"/>
          <p:cNvSpPr txBox="1">
            <a:spLocks noGrp="1"/>
          </p:cNvSpPr>
          <p:nvPr>
            <p:ph type="sldNum" idx="12"/>
          </p:nvPr>
        </p:nvSpPr>
        <p:spPr>
          <a:xfrm>
            <a:off x="6457950" y="6356351"/>
            <a:ext cx="20574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IN"/>
              <a:t>9</a:t>
            </a:fld>
          </a:p>
        </p:txBody>
      </p:sp>
      <p:graphicFrame>
        <p:nvGraphicFramePr>
          <p:cNvPr id="4194309" name="Google Shape;167;p9"/>
          <p:cNvGraphicFramePr>
            <a:graphicFrameLocks/>
          </p:cNvGraphicFramePr>
          <p:nvPr/>
        </p:nvGraphicFramePr>
        <p:xfrm>
          <a:off x="0" y="495339"/>
          <a:ext cx="3000000" cy="3000000"/>
        </p:xfrm>
        <a:graphic>
          <a:graphicData uri="http://schemas.openxmlformats.org/drawingml/2006/table">
            <a:tbl>
              <a:tblPr firstRow="1" bandRow="1">
                <a:noFill/>
                <a:tableStyleId>{FCAA5D5E-1F53-4845-8C1A-33E259CD293D}</a:tableStyleId>
              </a:tblPr>
              <a:tblGrid>
                <a:gridCol w="505150"/>
                <a:gridCol w="841925"/>
                <a:gridCol w="1198900"/>
                <a:gridCol w="1281950"/>
                <a:gridCol w="1448075"/>
                <a:gridCol w="2361925"/>
                <a:gridCol w="1506075"/>
              </a:tblGrid>
              <a:tr h="1147950">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S.</a:t>
                      </a:r>
                      <a:endParaRPr cap="none" sz="1400" strike="noStrike" u="none"/>
                    </a:p>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NO</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YEAR</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AUTHOR (S)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PROJECT DETAILS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METHODOLOGIES</a:t>
                      </a:r>
                      <a:endParaRPr cap="none" sz="14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MERITS AND DEMERITS</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FUTURE SCOPE</a:t>
                      </a:r>
                      <a:endParaRPr b="1" cap="none" sz="1800" strike="noStrike" u="none"/>
                    </a:p>
                    <a:p>
                      <a:pPr algn="l" indent="0" lvl="0" marL="0" marR="0" rtl="0">
                        <a:lnSpc>
                          <a:spcPct val="100000"/>
                        </a:lnSpc>
                        <a:spcBef>
                          <a:spcPts val="0"/>
                        </a:spcBef>
                        <a:spcAft>
                          <a:spcPts val="0"/>
                        </a:spcAft>
                        <a:buClr>
                          <a:srgbClr val="000000"/>
                        </a:buClr>
                        <a:buSzPts val="1800"/>
                        <a:buFont typeface="Arial"/>
                        <a:buNone/>
                      </a:pPr>
                      <a:endParaRPr b="1" cap="none" sz="1800" strike="noStrike" u="none"/>
                    </a:p>
                  </a:txBody>
                  <a:tcPr marL="91450" marR="91450" marT="45725" marB="45725"/>
                </a:tc>
              </a:tr>
              <a:tr h="5214725">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6</a:t>
                      </a:r>
                      <a:endParaRPr cap="none" sz="1400" strike="noStrike" u="none"/>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2021</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solidFill>
                            <a:schemeClr val="dk1"/>
                          </a:solidFill>
                          <a:latin typeface="Times New Roman"/>
                          <a:ea typeface="Times New Roman"/>
                          <a:cs typeface="Times New Roman"/>
                          <a:sym typeface="Times New Roman"/>
                        </a:rPr>
                        <a:t>Hyunsang Choi</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chemeClr val="dk1"/>
                        </a:buClr>
                        <a:buSzPts val="1800"/>
                        <a:buFont typeface="Times New Roman"/>
                        <a:buNone/>
                      </a:pPr>
                      <a:r>
                        <a:rPr b="1" cap="none" sz="1800" lang="en-IN" strike="noStrike" u="none">
                          <a:solidFill>
                            <a:schemeClr val="dk1"/>
                          </a:solidFill>
                          <a:latin typeface="Times New Roman"/>
                          <a:ea typeface="Times New Roman"/>
                          <a:cs typeface="Times New Roman"/>
                          <a:sym typeface="Times New Roman"/>
                        </a:rPr>
                        <a:t>TITLE:</a:t>
                      </a:r>
                      <a:endParaRPr b="1"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chemeClr val="dk1"/>
                        </a:buClr>
                        <a:buSzPts val="1800"/>
                        <a:buFont typeface="Times New Roman"/>
                        <a:buNone/>
                      </a:pPr>
                      <a:r>
                        <a:rPr cap="none" sz="1800" lang="en-IN" strike="noStrike" u="none">
                          <a:solidFill>
                            <a:schemeClr val="dk1"/>
                          </a:solidFill>
                          <a:latin typeface="Times New Roman"/>
                          <a:ea typeface="Times New Roman"/>
                          <a:cs typeface="Times New Roman"/>
                          <a:sym typeface="Times New Roman"/>
                        </a:rPr>
                        <a:t>Detecting Malicious Web Links and Identifying Their Attack Types</a:t>
                      </a:r>
                      <a:endParaRPr cap="none" sz="1800" strike="noStrike" u="none">
                        <a:solidFill>
                          <a:schemeClr val="dk1"/>
                        </a:solidFill>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Support vector machine(SVM),</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K-nearest neighbour(KNN)</a:t>
                      </a:r>
                      <a:endParaRPr cap="none" sz="1800" strike="noStrike" u="none"/>
                    </a:p>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ACCURACY : 86.54%</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MERIT</a:t>
                      </a:r>
                      <a:r>
                        <a:rPr cap="none" sz="1800" lang="en-IN" strike="noStrike" u="none">
                          <a:latin typeface="Times New Roman"/>
                          <a:ea typeface="Times New Roman"/>
                          <a:cs typeface="Times New Roman"/>
                          <a:sym typeface="Times New Roman"/>
                        </a:rPr>
                        <a:t>: The accuracy was over 98% in detecting malicious URLs and over 93% in identifying attack types.</a:t>
                      </a:r>
                      <a:endParaRPr cap="none" sz="1800" strike="noStrike" u="none">
                        <a:latin typeface="Times New Roman"/>
                        <a:ea typeface="Times New Roman"/>
                        <a:cs typeface="Times New Roman"/>
                        <a:sym typeface="Times New Roman"/>
                      </a:endParaRPr>
                    </a:p>
                    <a:p>
                      <a:pPr algn="l" indent="0" lvl="0" marL="0" marR="0" rtl="0">
                        <a:lnSpc>
                          <a:spcPct val="100000"/>
                        </a:lnSpc>
                        <a:spcBef>
                          <a:spcPts val="0"/>
                        </a:spcBef>
                        <a:spcAft>
                          <a:spcPts val="0"/>
                        </a:spcAft>
                        <a:buClr>
                          <a:srgbClr val="000000"/>
                        </a:buClr>
                        <a:buSzPts val="1800"/>
                        <a:buFont typeface="Arial"/>
                        <a:buNone/>
                      </a:pPr>
                      <a:r>
                        <a:rPr b="1" cap="none" sz="1800" lang="en-IN" strike="noStrike" u="none">
                          <a:latin typeface="Times New Roman"/>
                          <a:ea typeface="Times New Roman"/>
                          <a:cs typeface="Times New Roman"/>
                          <a:sym typeface="Times New Roman"/>
                        </a:rPr>
                        <a:t>DEMERIT</a:t>
                      </a:r>
                      <a:r>
                        <a:rPr cap="none" sz="1800" lang="en-IN" strike="noStrike" u="none">
                          <a:latin typeface="Times New Roman"/>
                          <a:ea typeface="Times New Roman"/>
                          <a:cs typeface="Times New Roman"/>
                          <a:sym typeface="Times New Roman"/>
                        </a:rPr>
                        <a:t>: This project report their studies on the effectiveness of each group of discriminative features, and discuss their availability but not prevention of phishing.</a:t>
                      </a:r>
                      <a:endParaRPr cap="none" sz="1800" strike="noStrike" u="none">
                        <a:latin typeface="Times New Roman"/>
                        <a:ea typeface="Times New Roman"/>
                        <a:cs typeface="Times New Roman"/>
                        <a:sym typeface="Times New Roman"/>
                      </a:endParaRPr>
                    </a:p>
                  </a:txBody>
                  <a:tcPr marL="91450" marR="91450" marT="45725" marB="45725"/>
                </a:tc>
                <a:tc>
                  <a:txBody>
                    <a:bodyPr/>
                    <a:p>
                      <a:pPr algn="l" indent="0" lvl="0" marL="0" marR="0" rtl="0">
                        <a:lnSpc>
                          <a:spcPct val="100000"/>
                        </a:lnSpc>
                        <a:spcBef>
                          <a:spcPts val="0"/>
                        </a:spcBef>
                        <a:spcAft>
                          <a:spcPts val="0"/>
                        </a:spcAft>
                        <a:buClr>
                          <a:srgbClr val="000000"/>
                        </a:buClr>
                        <a:buSzPts val="1800"/>
                        <a:buFont typeface="Arial"/>
                        <a:buNone/>
                      </a:pPr>
                      <a:r>
                        <a:rPr cap="none" sz="1800" lang="en-IN" strike="noStrike" u="none">
                          <a:latin typeface="Times New Roman"/>
                          <a:ea typeface="Times New Roman"/>
                          <a:cs typeface="Times New Roman"/>
                          <a:sym typeface="Times New Roman"/>
                        </a:rPr>
                        <a:t>It demonstrates that you have a pulse on the latest threats and an insight into how artificial intelligence and machine learning can improve the security posture, without adding more burden to them.</a:t>
                      </a:r>
                      <a:endParaRPr cap="none" sz="1800" strike="noStrike" u="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SENTHILKUMAR G</dc:creator>
  <cp:lastModifiedBy>Sowmya Reddy</cp:lastModifiedBy>
  <dcterms:created xsi:type="dcterms:W3CDTF">2020-12-27T03:21:20Z</dcterms:created>
  <dcterms:modified xsi:type="dcterms:W3CDTF">2023-04-09T11:18:39Z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75b70867f6414d62ac8bc51cb5fc7527</vt:lpwstr>
  </property>
</Properties>
</file>