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7" r:id="rId2"/>
    <p:sldId id="258" r:id="rId3"/>
    <p:sldId id="260" r:id="rId4"/>
    <p:sldId id="261" r:id="rId5"/>
    <p:sldId id="262" r:id="rId6"/>
    <p:sldId id="263" r:id="rId7"/>
    <p:sldId id="264" r:id="rId8"/>
    <p:sldId id="265" r:id="rId9"/>
    <p:sldId id="266" r:id="rId10"/>
    <p:sldId id="268" r:id="rId11"/>
    <p:sldId id="269" r:id="rId12"/>
    <p:sldId id="271" r:id="rId13"/>
    <p:sldId id="272" r:id="rId14"/>
    <p:sldId id="273" r:id="rId15"/>
    <p:sldId id="275" r:id="rId16"/>
    <p:sldId id="294" r:id="rId17"/>
    <p:sldId id="276" r:id="rId18"/>
    <p:sldId id="293" r:id="rId19"/>
    <p:sldId id="277" r:id="rId20"/>
    <p:sldId id="278" r:id="rId21"/>
    <p:sldId id="295" r:id="rId22"/>
    <p:sldId id="279" r:id="rId23"/>
    <p:sldId id="280" r:id="rId24"/>
    <p:sldId id="281" r:id="rId25"/>
    <p:sldId id="282" r:id="rId26"/>
    <p:sldId id="283" r:id="rId27"/>
    <p:sldId id="297" r:id="rId28"/>
    <p:sldId id="284" r:id="rId29"/>
    <p:sldId id="285" r:id="rId30"/>
    <p:sldId id="286" r:id="rId31"/>
    <p:sldId id="287" r:id="rId32"/>
    <p:sldId id="288" r:id="rId33"/>
    <p:sldId id="289" r:id="rId34"/>
    <p:sldId id="290" r:id="rId35"/>
    <p:sldId id="291"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Noto Sans Symbols"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CAA5D5E-1F53-4845-8C1A-33E259CD293D}"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63" d="100"/>
          <a:sy n="63" d="100"/>
        </p:scale>
        <p:origin x="13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841"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842"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843"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844"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48845"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846"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1048593"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594"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048658" name="Google Shape;17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5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048664" name="Google Shape;18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65" name="Google Shape;18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1048676" name="Google Shape;2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77" name="Google Shape;20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82" name="Google Shape;21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83" name="Google Shape;21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1048688" name="Google Shape;22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89" name="Google Shape;22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1048699" name="Google Shape;23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00"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1048705" name="Google Shape;24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0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1048711"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12" name="Google Shape;25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1048716" name="Google Shape;26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17" name="Google Shape;26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1048722" name="Google Shape;27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23" name="Google Shape;27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4"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5"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1048728" name="Google Shape;27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29" name="Google Shape;28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1048734" name="Google Shape;28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35" name="Google Shape;28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1048740" name="Google Shape;29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41" name="Google Shape;29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1048746" name="Google Shape;30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47" name="Google Shape;304;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1048752" name="Google Shape;31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53" name="Google Shape;31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1048758" name="Google Shape;32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59" name="Google Shape;32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1048763" name="Google Shape;32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64" name="Google Shape;330;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1048768" name="Google Shape;33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69" name="Google Shape;338;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1048773" name="Google Shape;34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74" name="Google Shape;346;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1048779" name="Google Shape;35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80" name="Google Shape;354;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048616"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17" name="Google Shape;11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1048785" name="Google Shape;36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86" name="Google Shape;362;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1048791" name="Google Shape;36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92" name="Google Shape;37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048622" name="Google Shape;12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23" name="Google Shape;12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28"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29" name="Google Shape;13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048634" name="Google Shape;14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35" name="Google Shape;14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048640" name="Google Shape;15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41" name="Google Shape;15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048646" name="Google Shape;1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47" name="Google Shape;16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048652" name="Google Shape;1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53" name="Google Shape;17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048581" name="Google Shape;16;p3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2" name="Google Shape;17;p3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48583" name="Google Shape;18;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4" name="Google Shape;19;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5" name="Google Shape;20;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1048808" name="Google Shape;73;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09" name="Google Shape;74;p4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810" name="Google Shape;75;p4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11" name="Google Shape;76;p4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12" name="Google Shape;77;p4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1048797" name="Google Shape;79;p46"/>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98" name="Google Shape;80;p4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99" name="Google Shape;81;p4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00" name="Google Shape;82;p4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01" name="Google Shape;83;p4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1048595" name="Google Shape;22;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6" name="Google Shape;23;p3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7" name="Google Shape;24;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8" name="Google Shape;25;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9" name="Google Shape;26;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1048813" name="Google Shape;28;p3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14" name="Google Shape;29;p3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8815" name="Google Shape;30;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16" name="Google Shape;31;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17" name="Google Shape;32;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1048818" name="Google Shape;34;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19" name="Google Shape;35;p3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820" name="Google Shape;36;p3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821" name="Google Shape;37;p3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22" name="Google Shape;38;p3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23" name="Google Shape;39;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1048824" name="Google Shape;41;p4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25" name="Google Shape;42;p4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8826" name="Google Shape;43;p4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827" name="Google Shape;44;p4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8828" name="Google Shape;45;p4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829" name="Google Shape;46;p4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30" name="Google Shape;47;p4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31" name="Google Shape;48;p4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1048793" name="Google Shape;50;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94" name="Google Shape;51;p4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95" name="Google Shape;52;p4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96" name="Google Shape;53;p4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1048832" name="Google Shape;55;p4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33" name="Google Shape;56;p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34" name="Google Shape;57;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1048835" name="Google Shape;59;p4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36" name="Google Shape;60;p4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48837" name="Google Shape;61;p4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8838" name="Google Shape;62;p4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39" name="Google Shape;63;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40" name="Google Shape;64;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1048802" name="Google Shape;66;p4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03" name="Google Shape;67;p44"/>
          <p:cNvSpPr>
            <a:spLocks noGrp="1"/>
          </p:cNvSpPr>
          <p:nvPr>
            <p:ph type="pic" idx="2"/>
          </p:nvPr>
        </p:nvSpPr>
        <p:spPr>
          <a:xfrm>
            <a:off x="3887391" y="987426"/>
            <a:ext cx="4629150" cy="4873625"/>
          </a:xfrm>
          <a:prstGeom prst="rect">
            <a:avLst/>
          </a:prstGeom>
          <a:noFill/>
          <a:ln>
            <a:noFill/>
          </a:ln>
        </p:spPr>
      </p:sp>
      <p:sp>
        <p:nvSpPr>
          <p:cNvPr id="1048804" name="Google Shape;68;p4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8805" name="Google Shape;69;p4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06" name="Google Shape;70;p4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807" name="Google Shape;71;p4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11;p3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8578" name="Google Shape;1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79" name="Google Shape;1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80" name="Google Shape;1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statista.com/statistics/661164/worldwide-cio-"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2097152" name="Google Shape;88;p1"/>
          <p:cNvPicPr preferRelativeResize="0">
            <a:picLocks/>
          </p:cNvPicPr>
          <p:nvPr/>
        </p:nvPicPr>
        <p:blipFill rotWithShape="1">
          <a:blip r:embed="rId3">
            <a:alphaModFix/>
          </a:blip>
          <a:srcRect/>
          <a:stretch>
            <a:fillRect/>
          </a:stretch>
        </p:blipFill>
        <p:spPr>
          <a:xfrm>
            <a:off x="108244" y="128368"/>
            <a:ext cx="1452640" cy="1455124"/>
          </a:xfrm>
          <a:prstGeom prst="rect">
            <a:avLst/>
          </a:prstGeom>
          <a:noFill/>
          <a:ln>
            <a:noFill/>
          </a:ln>
        </p:spPr>
      </p:pic>
      <p:pic>
        <p:nvPicPr>
          <p:cNvPr id="2097153" name="Google Shape;89;p1" descr="Anna University - Wikipedia"/>
          <p:cNvPicPr preferRelativeResize="0">
            <a:picLocks/>
          </p:cNvPicPr>
          <p:nvPr/>
        </p:nvPicPr>
        <p:blipFill rotWithShape="1">
          <a:blip r:embed="rId4">
            <a:alphaModFix/>
          </a:blip>
          <a:srcRect/>
          <a:stretch>
            <a:fillRect/>
          </a:stretch>
        </p:blipFill>
        <p:spPr>
          <a:xfrm>
            <a:off x="7583116" y="196048"/>
            <a:ext cx="1306884" cy="1387443"/>
          </a:xfrm>
          <a:prstGeom prst="rect">
            <a:avLst/>
          </a:prstGeom>
          <a:noFill/>
          <a:ln>
            <a:noFill/>
          </a:ln>
        </p:spPr>
      </p:pic>
      <p:sp>
        <p:nvSpPr>
          <p:cNvPr id="1048586"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i="0" u="none" strike="noStrike" cap="none">
              <a:solidFill>
                <a:srgbClr val="C00000"/>
              </a:solidFill>
              <a:latin typeface="Calibri"/>
              <a:ea typeface="Calibri"/>
              <a:cs typeface="Calibri"/>
              <a:sym typeface="Calibri"/>
            </a:endParaRPr>
          </a:p>
        </p:txBody>
      </p:sp>
      <p:sp>
        <p:nvSpPr>
          <p:cNvPr id="1048587" name="Google Shape;91;p1"/>
          <p:cNvSpPr txBox="1"/>
          <p:nvPr/>
        </p:nvSpPr>
        <p:spPr>
          <a:xfrm>
            <a:off x="985422" y="2292652"/>
            <a:ext cx="7904578" cy="39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Times New Roman"/>
                <a:ea typeface="Times New Roman"/>
                <a:cs typeface="Times New Roman"/>
                <a:sym typeface="Times New Roman"/>
              </a:rPr>
              <a:t>MACHINE LEARNING BASED PHISHING URL CYBERCRIME      DETECTION </a:t>
            </a:r>
            <a:endParaRPr sz="2000" b="1" i="0" u="none" strike="noStrike" cap="none">
              <a:solidFill>
                <a:schemeClr val="dk1"/>
              </a:solidFill>
              <a:latin typeface="Times New Roman"/>
              <a:ea typeface="Times New Roman"/>
              <a:cs typeface="Times New Roman"/>
              <a:sym typeface="Times New Roman"/>
            </a:endParaRPr>
          </a:p>
        </p:txBody>
      </p:sp>
      <p:sp>
        <p:nvSpPr>
          <p:cNvPr id="1048588" name="Google Shape;92;p1"/>
          <p:cNvSpPr txBox="1"/>
          <p:nvPr/>
        </p:nvSpPr>
        <p:spPr>
          <a:xfrm>
            <a:off x="877407" y="5463912"/>
            <a:ext cx="3938725" cy="891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Guide Name &amp; Designation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DR.K.SANGEETHA,M.E.,PH.D.,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p:txBody>
      </p:sp>
      <p:sp>
        <p:nvSpPr>
          <p:cNvPr id="1048589" name="Google Shape;93;p1"/>
          <p:cNvSpPr txBox="1"/>
          <p:nvPr/>
        </p:nvSpPr>
        <p:spPr>
          <a:xfrm>
            <a:off x="1777502" y="3236259"/>
            <a:ext cx="5573557" cy="15646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chemeClr val="dk1"/>
              </a:buClr>
              <a:buSzPts val="1707"/>
              <a:buFont typeface="Times New Roman"/>
              <a:buNone/>
            </a:pPr>
            <a:r>
              <a:rPr lang="en-IN" sz="1800" b="0" i="0" u="none" strike="noStrike" cap="none">
                <a:solidFill>
                  <a:schemeClr val="dk1"/>
                </a:solidFill>
                <a:latin typeface="Times New Roman"/>
                <a:ea typeface="Times New Roman"/>
                <a:cs typeface="Times New Roman"/>
                <a:sym typeface="Times New Roman"/>
              </a:rPr>
              <a:t>DOMMARAJU POOJITHA  (211419104074)</a:t>
            </a:r>
            <a:endParaRPr sz="1800" b="0" i="0" u="none" strike="noStrike" cap="none">
              <a:solidFill>
                <a:schemeClr val="dk1"/>
              </a:solidFill>
              <a:latin typeface="Calibri"/>
              <a:ea typeface="Calibri"/>
              <a:cs typeface="Calibri"/>
              <a:sym typeface="Calibri"/>
            </a:endParaRPr>
          </a:p>
          <a:p>
            <a:pPr marL="0" marR="0" lvl="0" indent="0" algn="just" rtl="0">
              <a:lnSpc>
                <a:spcPct val="120000"/>
              </a:lnSpc>
              <a:spcBef>
                <a:spcPts val="1000"/>
              </a:spcBef>
              <a:spcAft>
                <a:spcPts val="0"/>
              </a:spcAft>
              <a:buClr>
                <a:schemeClr val="dk1"/>
              </a:buClr>
              <a:buSzPts val="1707"/>
              <a:buFont typeface="Times New Roman"/>
              <a:buNone/>
            </a:pPr>
            <a:r>
              <a:rPr lang="en-IN" sz="1800" b="0" i="0" u="none" strike="noStrike" cap="none">
                <a:solidFill>
                  <a:schemeClr val="dk1"/>
                </a:solidFill>
                <a:latin typeface="Times New Roman"/>
                <a:ea typeface="Times New Roman"/>
                <a:cs typeface="Times New Roman"/>
                <a:sym typeface="Times New Roman"/>
              </a:rPr>
              <a:t>KEERTHIKA R                      (211419104136)</a:t>
            </a:r>
            <a:endParaRPr sz="1800" b="0" i="0" u="none" strike="noStrike" cap="none">
              <a:solidFill>
                <a:schemeClr val="dk1"/>
              </a:solidFill>
              <a:latin typeface="Calibri"/>
              <a:ea typeface="Calibri"/>
              <a:cs typeface="Calibri"/>
              <a:sym typeface="Calibri"/>
            </a:endParaRPr>
          </a:p>
          <a:p>
            <a:pPr marL="0" marR="0" lvl="0" indent="0" algn="just" rtl="0">
              <a:lnSpc>
                <a:spcPct val="120000"/>
              </a:lnSpc>
              <a:spcBef>
                <a:spcPts val="1000"/>
              </a:spcBef>
              <a:spcAft>
                <a:spcPts val="0"/>
              </a:spcAft>
              <a:buClr>
                <a:schemeClr val="dk1"/>
              </a:buClr>
              <a:buSzPts val="1707"/>
              <a:buFont typeface="Times New Roman"/>
              <a:buNone/>
            </a:pPr>
            <a:r>
              <a:rPr lang="en-IN" sz="1800" b="0" i="0" u="none" strike="noStrike" cap="none">
                <a:solidFill>
                  <a:schemeClr val="dk1"/>
                </a:solidFill>
                <a:latin typeface="Times New Roman"/>
                <a:ea typeface="Times New Roman"/>
                <a:cs typeface="Times New Roman"/>
                <a:sym typeface="Times New Roman"/>
              </a:rPr>
              <a:t>PONNA SOWMYA REDDY (211419104190)</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p:txBody>
      </p:sp>
      <p:sp>
        <p:nvSpPr>
          <p:cNvPr id="1048590" name="Google Shape;94;p1"/>
          <p:cNvSpPr txBox="1"/>
          <p:nvPr/>
        </p:nvSpPr>
        <p:spPr>
          <a:xfrm>
            <a:off x="4572000" y="5452962"/>
            <a:ext cx="4318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Coordinator Name &amp; Designation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DR.KAVITHA SUBRAMANI,M.E.,PH.D.,</a:t>
            </a:r>
            <a:endParaRPr sz="1800" b="1" i="0" u="none" strike="noStrike" cap="none">
              <a:solidFill>
                <a:schemeClr val="dk1"/>
              </a:solidFill>
              <a:latin typeface="Times New Roman"/>
              <a:ea typeface="Times New Roman"/>
              <a:cs typeface="Times New Roman"/>
              <a:sym typeface="Times New Roman"/>
            </a:endParaRPr>
          </a:p>
        </p:txBody>
      </p:sp>
      <p:pic>
        <p:nvPicPr>
          <p:cNvPr id="2097154" name="Google Shape;95;p1"/>
          <p:cNvPicPr preferRelativeResize="0">
            <a:picLocks/>
          </p:cNvPicPr>
          <p:nvPr/>
        </p:nvPicPr>
        <p:blipFill rotWithShape="1">
          <a:blip r:embed="rId5">
            <a:alphaModFix/>
          </a:blip>
          <a:srcRect/>
          <a:stretch>
            <a:fillRect/>
          </a:stretch>
        </p:blipFill>
        <p:spPr>
          <a:xfrm>
            <a:off x="1297351" y="128368"/>
            <a:ext cx="6285765" cy="1522578"/>
          </a:xfrm>
          <a:prstGeom prst="rect">
            <a:avLst/>
          </a:prstGeom>
          <a:noFill/>
          <a:ln>
            <a:noFill/>
          </a:ln>
        </p:spPr>
      </p:pic>
      <p:sp>
        <p:nvSpPr>
          <p:cNvPr id="1048591" name="Google Shape;96;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592" name="Google Shape;97;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IN" sz="1800" b="1">
                <a:solidFill>
                  <a:schemeClr val="dk1"/>
                </a:solidFill>
              </a:rPr>
              <a:t>1</a:t>
            </a:fld>
            <a:endParaRPr sz="18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48654" name="Google Shape;181;p11"/>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55" name="Google Shape;182;p11"/>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6" name="Google Shape;183;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57" name="Google Shape;18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10</a:t>
            </a:fld>
            <a:endParaRPr lang="en-IN"/>
          </a:p>
        </p:txBody>
      </p:sp>
      <p:graphicFrame>
        <p:nvGraphicFramePr>
          <p:cNvPr id="4194311" name="Google Shape;185;p11"/>
          <p:cNvGraphicFramePr>
            <a:graphicFrameLocks/>
          </p:cNvGraphicFramePr>
          <p:nvPr/>
        </p:nvGraphicFramePr>
        <p:xfrm>
          <a:off x="0" y="495339"/>
          <a:ext cx="9144025" cy="6403455"/>
        </p:xfrm>
        <a:graphic>
          <a:graphicData uri="http://schemas.openxmlformats.org/drawingml/2006/table">
            <a:tbl>
              <a:tblPr firstRow="1" bandRow="1">
                <a:noFill/>
                <a:tableStyleId>{FCAA5D5E-1F53-4845-8C1A-33E259CD293D}</a:tableStyleId>
              </a:tblPr>
              <a:tblGrid>
                <a:gridCol w="376525">
                  <a:extLst>
                    <a:ext uri="{9D8B030D-6E8A-4147-A177-3AD203B41FA5}">
                      <a16:colId xmlns:a16="http://schemas.microsoft.com/office/drawing/2014/main" val="20000"/>
                    </a:ext>
                  </a:extLst>
                </a:gridCol>
                <a:gridCol w="851650">
                  <a:extLst>
                    <a:ext uri="{9D8B030D-6E8A-4147-A177-3AD203B41FA5}">
                      <a16:colId xmlns:a16="http://schemas.microsoft.com/office/drawing/2014/main" val="20001"/>
                    </a:ext>
                  </a:extLst>
                </a:gridCol>
                <a:gridCol w="1290925">
                  <a:extLst>
                    <a:ext uri="{9D8B030D-6E8A-4147-A177-3AD203B41FA5}">
                      <a16:colId xmlns:a16="http://schemas.microsoft.com/office/drawing/2014/main" val="20002"/>
                    </a:ext>
                  </a:extLst>
                </a:gridCol>
                <a:gridCol w="1308850">
                  <a:extLst>
                    <a:ext uri="{9D8B030D-6E8A-4147-A177-3AD203B41FA5}">
                      <a16:colId xmlns:a16="http://schemas.microsoft.com/office/drawing/2014/main" val="20003"/>
                    </a:ext>
                  </a:extLst>
                </a:gridCol>
                <a:gridCol w="1448075">
                  <a:extLst>
                    <a:ext uri="{9D8B030D-6E8A-4147-A177-3AD203B41FA5}">
                      <a16:colId xmlns:a16="http://schemas.microsoft.com/office/drawing/2014/main" val="20004"/>
                    </a:ext>
                  </a:extLst>
                </a:gridCol>
                <a:gridCol w="2521050">
                  <a:extLst>
                    <a:ext uri="{9D8B030D-6E8A-4147-A177-3AD203B41FA5}">
                      <a16:colId xmlns:a16="http://schemas.microsoft.com/office/drawing/2014/main" val="20005"/>
                    </a:ext>
                  </a:extLst>
                </a:gridCol>
                <a:gridCol w="1346950">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8</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2022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Smiti Poddar;</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Harsh Salkar;</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Priya Agarwal;</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Deepak Karia;</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MilindParaye;</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Dayanand</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Ambawade;</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Narendra Bhagat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TITLE: </a:t>
                      </a:r>
                      <a:r>
                        <a:rPr lang="en-IN" sz="1800" u="none" strike="noStrike" cap="none">
                          <a:latin typeface="Times New Roman"/>
                          <a:ea typeface="Times New Roman"/>
                          <a:cs typeface="Times New Roman"/>
                          <a:sym typeface="Times New Roman"/>
                        </a:rPr>
                        <a:t>Phish</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Guard - An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Automatic</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Web</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Phishing</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Detection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System</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Support vector machine classification,</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Decision tree,</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Random forest,</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XGBoost,</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Natural Language Processing.</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87.21%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It engage in a novel study into a phishing content classifier based on a recurrent neural network (RNN), which identifies such features without human input.</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DEMERIT</a:t>
                      </a:r>
                      <a:r>
                        <a:rPr lang="en-IN" sz="1800" b="0" i="0" u="none" strike="noStrike" cap="none">
                          <a:solidFill>
                            <a:schemeClr val="dk1"/>
                          </a:solidFill>
                          <a:latin typeface="Times New Roman"/>
                          <a:ea typeface="Times New Roman"/>
                          <a:cs typeface="Times New Roman"/>
                          <a:sym typeface="Times New Roman"/>
                        </a:rPr>
                        <a:t>: </a:t>
                      </a:r>
                      <a:r>
                        <a:rPr lang="en-IN" sz="1800" u="none" strike="noStrike" cap="none">
                          <a:latin typeface="Times New Roman"/>
                          <a:ea typeface="Times New Roman"/>
                          <a:cs typeface="Times New Roman"/>
                          <a:sym typeface="Times New Roman"/>
                        </a:rPr>
                        <a:t>It identifies only common measurable features of phishing content but not all the features.</a:t>
                      </a:r>
                      <a:endParaRPr sz="1800" b="0" i="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I</a:t>
                      </a:r>
                      <a:r>
                        <a:rPr lang="en-IN" sz="1800" b="0" i="0" u="none" strike="noStrike" cap="none">
                          <a:solidFill>
                            <a:schemeClr val="dk1"/>
                          </a:solidFill>
                          <a:latin typeface="Times New Roman"/>
                          <a:ea typeface="Times New Roman"/>
                          <a:cs typeface="Times New Roman"/>
                          <a:sym typeface="Times New Roman"/>
                        </a:rPr>
                        <a:t>nternet security issues that target human vulnerabilities </a:t>
                      </a:r>
                      <a:r>
                        <a:rPr lang="en-IN" sz="1800" u="none" strike="noStrike" cap="none">
                          <a:latin typeface="Times New Roman"/>
                          <a:ea typeface="Times New Roman"/>
                          <a:cs typeface="Times New Roman"/>
                          <a:sym typeface="Times New Roman"/>
                        </a:rPr>
                        <a:t>will be decreased.</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048660" name="Google Shape;190;p12"/>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61" name="Google Shape;191;p12"/>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2" name="Google Shape;192;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63" name="Google Shape;19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11</a:t>
            </a:fld>
            <a:endParaRPr lang="en-IN"/>
          </a:p>
        </p:txBody>
      </p:sp>
      <p:graphicFrame>
        <p:nvGraphicFramePr>
          <p:cNvPr id="4194312" name="Google Shape;194;p12"/>
          <p:cNvGraphicFramePr>
            <a:graphicFrameLocks/>
          </p:cNvGraphicFramePr>
          <p:nvPr/>
        </p:nvGraphicFramePr>
        <p:xfrm>
          <a:off x="0" y="495339"/>
          <a:ext cx="9144000" cy="6403455"/>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1234800">
                  <a:extLst>
                    <a:ext uri="{9D8B030D-6E8A-4147-A177-3AD203B41FA5}">
                      <a16:colId xmlns:a16="http://schemas.microsoft.com/office/drawing/2014/main" val="20002"/>
                    </a:ext>
                  </a:extLst>
                </a:gridCol>
                <a:gridCol w="1263975">
                  <a:extLst>
                    <a:ext uri="{9D8B030D-6E8A-4147-A177-3AD203B41FA5}">
                      <a16:colId xmlns:a16="http://schemas.microsoft.com/office/drawing/2014/main" val="20003"/>
                    </a:ext>
                  </a:extLst>
                </a:gridCol>
                <a:gridCol w="1430150">
                  <a:extLst>
                    <a:ext uri="{9D8B030D-6E8A-4147-A177-3AD203B41FA5}">
                      <a16:colId xmlns:a16="http://schemas.microsoft.com/office/drawing/2014/main" val="20004"/>
                    </a:ext>
                  </a:extLst>
                </a:gridCol>
                <a:gridCol w="24964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just"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9</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2019</a:t>
                      </a:r>
                      <a:endParaRPr sz="1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T.Nathezhtha ;</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D.Sangeetha;</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V.Vaidehi</a:t>
                      </a:r>
                      <a:endParaRPr sz="1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TITLE:WC-PAD:</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Web</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Crawling</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based</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Phishing</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Attack</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Detection</a:t>
                      </a:r>
                      <a:endParaRPr sz="1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blacklist of DNS,</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Approach based on</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Heuristics and,</a:t>
                      </a:r>
                      <a:r>
                        <a:rPr lang="en-IN" sz="1800" b="0" u="none" strike="noStrike" cap="none">
                          <a:latin typeface="Calibri"/>
                          <a:ea typeface="Calibri"/>
                          <a:cs typeface="Calibri"/>
                          <a:sym typeface="Calibri"/>
                        </a:rPr>
                        <a:t> </a:t>
                      </a:r>
                      <a:r>
                        <a:rPr lang="en-IN" sz="1800" b="0" u="none" strike="noStrike" cap="none">
                          <a:latin typeface="Times New Roman"/>
                          <a:ea typeface="Times New Roman"/>
                          <a:cs typeface="Times New Roman"/>
                          <a:sym typeface="Times New Roman"/>
                        </a:rPr>
                        <a:t>Approach based on Web</a:t>
                      </a:r>
                      <a:r>
                        <a:rPr lang="en-IN" sz="1800" b="0" u="none" strike="noStrike" cap="none">
                          <a:latin typeface="Calibri"/>
                          <a:ea typeface="Calibri"/>
                          <a:cs typeface="Calibri"/>
                          <a:sym typeface="Calibri"/>
                        </a:rPr>
                        <a:t> </a:t>
                      </a:r>
                      <a:r>
                        <a:rPr lang="en-IN" sz="1800" b="0" u="none" strike="noStrike" cap="none">
                          <a:latin typeface="Times New Roman"/>
                          <a:ea typeface="Times New Roman"/>
                          <a:cs typeface="Times New Roman"/>
                          <a:sym typeface="Times New Roman"/>
                        </a:rPr>
                        <a:t>crawler.</a:t>
                      </a:r>
                      <a:endParaRPr sz="1800" b="0" u="none" strike="noStrike" cap="none"/>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ACCURACY : 84.21%</a:t>
                      </a:r>
                      <a:endParaRPr sz="1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MERIT: The project has the features like language independence, use of a huge size of phishing and legitimate data, real-time execution, detection of new websites, independence from third-party services and use of feature-rich classifiers.</a:t>
                      </a:r>
                      <a:endParaRPr sz="1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DEMERIT: Construction of new dataset requires additional bandwidth and memory.</a:t>
                      </a:r>
                      <a:endParaRPr sz="1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 Based on these features classification of phishing and non phishing websites are done. </a:t>
                      </a:r>
                      <a:endParaRPr sz="1800" b="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048672" name="Google Shape;208;p1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Problem Statement</a:t>
            </a:r>
            <a:endParaRPr sz="3600" b="1">
              <a:latin typeface="Times New Roman"/>
              <a:ea typeface="Times New Roman"/>
              <a:cs typeface="Times New Roman"/>
              <a:sym typeface="Times New Roman"/>
            </a:endParaRPr>
          </a:p>
        </p:txBody>
      </p:sp>
      <p:sp>
        <p:nvSpPr>
          <p:cNvPr id="1048673" name="Google Shape;209;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74" name="Google Shape;210;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12</a:t>
            </a:fld>
            <a:endParaRPr lang="en-IN"/>
          </a:p>
        </p:txBody>
      </p:sp>
      <p:sp>
        <p:nvSpPr>
          <p:cNvPr id="1048675" name="Google Shape;211;p14"/>
          <p:cNvSpPr txBox="1"/>
          <p:nvPr/>
        </p:nvSpPr>
        <p:spPr>
          <a:xfrm>
            <a:off x="628650" y="1847308"/>
            <a:ext cx="7661108" cy="1691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dirty="0">
                <a:solidFill>
                  <a:srgbClr val="333333"/>
                </a:solidFill>
                <a:latin typeface="Times New Roman"/>
                <a:ea typeface="Times New Roman"/>
                <a:cs typeface="Times New Roman"/>
                <a:sym typeface="Times New Roman"/>
              </a:rPr>
              <a:t>There are a number of users who purchase products online and make payments through e banking. There are e-banking websites that ask users to provide sensitive data such as username, password &amp; credit card details, etc., often for malicious reasons. This type of e-banking website is known as a phishing website. Web service is one of the key communications software services for the Internet. Web phishing is one of many security threats to web services on the Internet.</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78" name="Google Shape;216;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Proposed System</a:t>
            </a:r>
            <a:endParaRPr sz="3600" b="1">
              <a:latin typeface="Times New Roman"/>
              <a:ea typeface="Times New Roman"/>
              <a:cs typeface="Times New Roman"/>
              <a:sym typeface="Times New Roman"/>
            </a:endParaRPr>
          </a:p>
        </p:txBody>
      </p:sp>
      <p:sp>
        <p:nvSpPr>
          <p:cNvPr id="1048679" name="Google Shape;217;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80" name="Google Shape;21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13</a:t>
            </a:fld>
            <a:endParaRPr lang="en-IN"/>
          </a:p>
        </p:txBody>
      </p:sp>
      <p:sp>
        <p:nvSpPr>
          <p:cNvPr id="1048681" name="Google Shape;219;p15"/>
          <p:cNvSpPr txBox="1"/>
          <p:nvPr/>
        </p:nvSpPr>
        <p:spPr>
          <a:xfrm>
            <a:off x="1015999" y="1564104"/>
            <a:ext cx="7755021"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Times New Roman"/>
                <a:ea typeface="Times New Roman"/>
                <a:cs typeface="Times New Roman"/>
                <a:sym typeface="Times New Roman"/>
              </a:rPr>
              <a:t>We extended our previous dataset PILU-60K (Phishing Index Login URL) from    60K to 90K URLs equally distributed among three classes: phishing, the legitimate homepage, and legitimate login. We make this extended dataset, PILU-90K, publicly available for research purposes.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Times New Roman"/>
                <a:ea typeface="Times New Roman"/>
                <a:cs typeface="Times New Roman"/>
                <a:sym typeface="Times New Roman"/>
              </a:rPr>
              <a:t>Using PILU-90K, we implemented and evaluated three pipelines for URL phishing detection: (</a:t>
            </a:r>
            <a:r>
              <a:rPr lang="en-IN" sz="1800" b="0" i="0" u="none" strike="noStrike" cap="none" dirty="0" err="1">
                <a:solidFill>
                  <a:schemeClr val="dk1"/>
                </a:solidFill>
                <a:latin typeface="Times New Roman"/>
                <a:ea typeface="Times New Roman"/>
                <a:cs typeface="Times New Roman"/>
                <a:sym typeface="Times New Roman"/>
              </a:rPr>
              <a:t>i</a:t>
            </a:r>
            <a:r>
              <a:rPr lang="en-IN" sz="1800" b="0" i="0" u="none" strike="noStrike" cap="none" dirty="0">
                <a:solidFill>
                  <a:schemeClr val="dk1"/>
                </a:solidFill>
                <a:latin typeface="Times New Roman"/>
                <a:ea typeface="Times New Roman"/>
                <a:cs typeface="Times New Roman"/>
                <a:sym typeface="Times New Roman"/>
              </a:rPr>
              <a:t>) we encounters. Depending on their input data, these approaches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Noto Sans Symbols"/>
              <a:buChar char="❖"/>
            </a:pPr>
            <a:r>
              <a:rPr lang="en-IN" sz="1800" b="0" i="0" u="none" strike="noStrike" cap="none" dirty="0">
                <a:solidFill>
                  <a:schemeClr val="dk1"/>
                </a:solidFill>
                <a:latin typeface="Times New Roman"/>
                <a:ea typeface="Times New Roman"/>
                <a:cs typeface="Times New Roman"/>
                <a:sym typeface="Times New Roman"/>
              </a:rPr>
              <a:t>Can be classified into two categories: URL-based and content based.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048684" name="Google Shape;224;p16"/>
          <p:cNvSpPr txBox="1">
            <a:spLocks noGrp="1"/>
          </p:cNvSpPr>
          <p:nvPr>
            <p:ph type="title"/>
          </p:nvPr>
        </p:nvSpPr>
        <p:spPr>
          <a:xfrm>
            <a:off x="628650" y="217216"/>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br>
              <a:rPr lang="en-IN" sz="3600" b="1" dirty="0">
                <a:latin typeface="Times New Roman"/>
                <a:ea typeface="Times New Roman"/>
                <a:cs typeface="Times New Roman"/>
                <a:sym typeface="Times New Roman"/>
              </a:rPr>
            </a:br>
            <a:r>
              <a:rPr lang="en-IN" sz="3600" b="1" dirty="0">
                <a:latin typeface="Times New Roman" panose="02020603050405020304" pitchFamily="18" charset="0"/>
                <a:ea typeface="Times New Roman"/>
                <a:cs typeface="Times New Roman" panose="02020603050405020304" pitchFamily="18" charset="0"/>
                <a:sym typeface="Times New Roman"/>
              </a:rPr>
              <a:t>Hardware </a:t>
            </a:r>
            <a:r>
              <a:rPr lang="en-IN" sz="3600" b="1" dirty="0">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and</a:t>
            </a:r>
            <a:r>
              <a:rPr lang="en-IN" sz="3600" b="1" dirty="0">
                <a:latin typeface="Times New Roman" panose="02020603050405020304" pitchFamily="18" charset="0"/>
                <a:cs typeface="Times New Roman" panose="02020603050405020304" pitchFamily="18" charset="0"/>
              </a:rPr>
              <a:t> Software </a:t>
            </a:r>
            <a:r>
              <a:rPr lang="en-IN" sz="3600" b="1" dirty="0">
                <a:latin typeface="Times New Roman" panose="02020603050405020304" pitchFamily="18" charset="0"/>
                <a:ea typeface="Times New Roman"/>
                <a:cs typeface="Times New Roman" panose="02020603050405020304" pitchFamily="18" charset="0"/>
                <a:sym typeface="Times New Roman"/>
              </a:rPr>
              <a:t>used</a:t>
            </a:r>
            <a:br>
              <a:rPr lang="en-IN" sz="3600" b="1" dirty="0">
                <a:latin typeface="Times New Roman"/>
                <a:ea typeface="Times New Roman"/>
                <a:cs typeface="Times New Roman"/>
                <a:sym typeface="Times New Roman"/>
              </a:rPr>
            </a:br>
            <a:r>
              <a:rPr lang="en-IN" sz="3600" b="1" dirty="0">
                <a:latin typeface="Times New Roman"/>
                <a:ea typeface="Times New Roman"/>
                <a:cs typeface="Times New Roman"/>
                <a:sym typeface="Times New Roman"/>
              </a:rPr>
              <a:t>Hardware used</a:t>
            </a:r>
            <a:endParaRPr sz="3600" b="1" dirty="0">
              <a:latin typeface="Times New Roman"/>
              <a:ea typeface="Times New Roman"/>
              <a:cs typeface="Times New Roman"/>
              <a:sym typeface="Times New Roman"/>
            </a:endParaRPr>
          </a:p>
        </p:txBody>
      </p:sp>
      <p:sp>
        <p:nvSpPr>
          <p:cNvPr id="1048685" name="Google Shape;22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86" name="Google Shape;226;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14</a:t>
            </a:fld>
            <a:endParaRPr lang="en-IN"/>
          </a:p>
        </p:txBody>
      </p:sp>
      <p:sp>
        <p:nvSpPr>
          <p:cNvPr id="1048687" name="Google Shape;227;p16"/>
          <p:cNvSpPr txBox="1"/>
          <p:nvPr/>
        </p:nvSpPr>
        <p:spPr>
          <a:xfrm>
            <a:off x="2092960" y="1265634"/>
            <a:ext cx="4572000" cy="17424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20000"/>
              </a:lnSpc>
              <a:spcBef>
                <a:spcPts val="0"/>
              </a:spcBef>
              <a:spcAft>
                <a:spcPts val="0"/>
              </a:spcAft>
              <a:buClr>
                <a:schemeClr val="dk1"/>
              </a:buClr>
              <a:buSzPts val="1800"/>
              <a:buFont typeface="Times New Roman"/>
              <a:buChar char="•"/>
            </a:pPr>
            <a:r>
              <a:rPr lang="en-IN" sz="1800" b="0" i="0" u="none" strike="noStrike" cap="none" dirty="0">
                <a:solidFill>
                  <a:schemeClr val="dk1"/>
                </a:solidFill>
                <a:latin typeface="Times New Roman"/>
                <a:ea typeface="Times New Roman"/>
                <a:cs typeface="Times New Roman"/>
                <a:sym typeface="Times New Roman"/>
              </a:rPr>
              <a:t>Hard Disk	          :   500GB and Above</a:t>
            </a:r>
            <a:endParaRPr sz="1800" b="0" i="0" u="none" strike="noStrike" cap="none" dirty="0">
              <a:solidFill>
                <a:schemeClr val="dk1"/>
              </a:solidFill>
              <a:latin typeface="Calibri"/>
              <a:ea typeface="Calibri"/>
              <a:cs typeface="Calibri"/>
              <a:sym typeface="Calibri"/>
            </a:endParaRPr>
          </a:p>
          <a:p>
            <a:pPr marL="457200" marR="0" lvl="0" indent="-342900" algn="just" rtl="0">
              <a:lnSpc>
                <a:spcPct val="120000"/>
              </a:lnSpc>
              <a:spcBef>
                <a:spcPts val="1000"/>
              </a:spcBef>
              <a:spcAft>
                <a:spcPts val="0"/>
              </a:spcAft>
              <a:buClr>
                <a:schemeClr val="dk1"/>
              </a:buClr>
              <a:buSzPts val="1800"/>
              <a:buFont typeface="Times New Roman"/>
              <a:buChar char="•"/>
            </a:pPr>
            <a:r>
              <a:rPr lang="en-IN" sz="1800" b="0" i="0" u="none" strike="noStrike" cap="none" dirty="0">
                <a:solidFill>
                  <a:schemeClr val="dk1"/>
                </a:solidFill>
                <a:latin typeface="Times New Roman"/>
                <a:ea typeface="Times New Roman"/>
                <a:cs typeface="Times New Roman"/>
                <a:sym typeface="Times New Roman"/>
              </a:rPr>
              <a:t>RAM	          :   4GB and Above</a:t>
            </a:r>
            <a:endParaRPr sz="1800" b="0" i="0" u="none" strike="noStrike" cap="none" dirty="0">
              <a:solidFill>
                <a:schemeClr val="dk1"/>
              </a:solidFill>
              <a:latin typeface="Calibri"/>
              <a:ea typeface="Calibri"/>
              <a:cs typeface="Calibri"/>
              <a:sym typeface="Calibri"/>
            </a:endParaRPr>
          </a:p>
          <a:p>
            <a:pPr marL="457200" marR="0" lvl="0" indent="-342900" algn="just" rtl="0">
              <a:lnSpc>
                <a:spcPct val="120000"/>
              </a:lnSpc>
              <a:spcBef>
                <a:spcPts val="1000"/>
              </a:spcBef>
              <a:spcAft>
                <a:spcPts val="0"/>
              </a:spcAft>
              <a:buClr>
                <a:schemeClr val="dk1"/>
              </a:buClr>
              <a:buSzPts val="1800"/>
              <a:buFont typeface="Times New Roman"/>
              <a:buChar char="•"/>
            </a:pPr>
            <a:r>
              <a:rPr lang="en-IN" sz="1800" b="0" i="0" u="none" strike="noStrike" cap="none" dirty="0">
                <a:solidFill>
                  <a:schemeClr val="dk1"/>
                </a:solidFill>
                <a:latin typeface="Times New Roman"/>
                <a:ea typeface="Times New Roman"/>
                <a:cs typeface="Times New Roman"/>
                <a:sym typeface="Times New Roman"/>
              </a:rPr>
              <a:t>Processor</a:t>
            </a:r>
            <a:r>
              <a:rPr lang="en-IN" sz="1800" dirty="0">
                <a:solidFill>
                  <a:schemeClr val="dk1"/>
                </a:solidFill>
                <a:latin typeface="Times New Roman"/>
                <a:ea typeface="Times New Roman"/>
                <a:cs typeface="Times New Roman"/>
                <a:sym typeface="Times New Roman"/>
              </a:rPr>
              <a:t>                   :</a:t>
            </a:r>
            <a:r>
              <a:rPr lang="en-IN" sz="1800" b="0" i="0" u="none" strike="noStrike" cap="none" dirty="0">
                <a:solidFill>
                  <a:schemeClr val="dk1"/>
                </a:solidFill>
                <a:latin typeface="Times New Roman"/>
                <a:ea typeface="Times New Roman"/>
                <a:cs typeface="Times New Roman"/>
                <a:sym typeface="Times New Roman"/>
              </a:rPr>
              <a:t>   I3 and Above</a:t>
            </a:r>
            <a:endParaRPr sz="1800" b="0" i="0" u="none" strike="noStrike" cap="none" dirty="0">
              <a:solidFill>
                <a:schemeClr val="dk1"/>
              </a:solidFill>
              <a:latin typeface="Calibri"/>
              <a:ea typeface="Calibri"/>
              <a:cs typeface="Calibri"/>
              <a:sym typeface="Calibri"/>
            </a:endParaRPr>
          </a:p>
          <a:p>
            <a:pPr marL="457200" marR="0" lvl="0" indent="-342900" algn="just" rtl="0">
              <a:lnSpc>
                <a:spcPct val="120000"/>
              </a:lnSpc>
              <a:spcBef>
                <a:spcPts val="1000"/>
              </a:spcBef>
              <a:spcAft>
                <a:spcPts val="0"/>
              </a:spcAft>
              <a:buClr>
                <a:schemeClr val="dk1"/>
              </a:buClr>
              <a:buSzPts val="1800"/>
              <a:buFont typeface="Times New Roman"/>
              <a:buChar char="•"/>
            </a:pPr>
            <a:r>
              <a:rPr lang="en-IN" sz="1800" b="0" i="0" u="none" strike="noStrike" cap="none" dirty="0">
                <a:solidFill>
                  <a:schemeClr val="dk1"/>
                </a:solidFill>
                <a:latin typeface="Times New Roman"/>
                <a:ea typeface="Times New Roman"/>
                <a:cs typeface="Times New Roman"/>
                <a:sym typeface="Times New Roman"/>
              </a:rPr>
              <a:t>Webcam - 1</a:t>
            </a:r>
            <a:endParaRPr sz="1800" b="0"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894D736C-96CB-7E08-E815-D9347EE12BFC}"/>
              </a:ext>
            </a:extLst>
          </p:cNvPr>
          <p:cNvSpPr txBox="1"/>
          <p:nvPr/>
        </p:nvSpPr>
        <p:spPr>
          <a:xfrm>
            <a:off x="2286000" y="3270032"/>
            <a:ext cx="4572000" cy="646331"/>
          </a:xfrm>
          <a:prstGeom prst="rect">
            <a:avLst/>
          </a:prstGeom>
          <a:noFill/>
        </p:spPr>
        <p:txBody>
          <a:bodyPr wrap="square">
            <a:spAutoFit/>
          </a:bodyPr>
          <a:lstStyle/>
          <a:p>
            <a:r>
              <a:rPr lang="en-IN" dirty="0"/>
              <a:t>            </a:t>
            </a:r>
            <a:r>
              <a:rPr lang="en-IN" sz="3600" b="1" dirty="0">
                <a:latin typeface="Times New Roman" panose="02020603050405020304" pitchFamily="18" charset="0"/>
                <a:cs typeface="Times New Roman" panose="02020603050405020304" pitchFamily="18" charset="0"/>
              </a:rPr>
              <a:t>Software used</a:t>
            </a:r>
          </a:p>
        </p:txBody>
      </p:sp>
      <p:sp>
        <p:nvSpPr>
          <p:cNvPr id="7" name="TextBox 6">
            <a:extLst>
              <a:ext uri="{FF2B5EF4-FFF2-40B4-BE49-F238E27FC236}">
                <a16:creationId xmlns:a16="http://schemas.microsoft.com/office/drawing/2014/main" id="{ABD541F3-B4A9-FB55-CF8F-89F4BC9A6C8B}"/>
              </a:ext>
            </a:extLst>
          </p:cNvPr>
          <p:cNvSpPr txBox="1"/>
          <p:nvPr/>
        </p:nvSpPr>
        <p:spPr>
          <a:xfrm>
            <a:off x="2092960" y="4346117"/>
            <a:ext cx="6289040" cy="1317027"/>
          </a:xfrm>
          <a:prstGeom prst="rect">
            <a:avLst/>
          </a:prstGeom>
          <a:noFill/>
        </p:spPr>
        <p:txBody>
          <a:bodyPr wrap="square">
            <a:spAutoFit/>
          </a:bodyPr>
          <a:lstStyle/>
          <a:p>
            <a:pPr marL="457200" lvl="0" indent="-342900" algn="just" rtl="0">
              <a:lnSpc>
                <a:spcPct val="120000"/>
              </a:lnSpc>
              <a:spcBef>
                <a:spcPts val="0"/>
              </a:spcBef>
              <a:spcAft>
                <a:spcPts val="0"/>
              </a:spcAft>
              <a:buClr>
                <a:schemeClr val="dk1"/>
              </a:buClr>
              <a:buSzPts val="1800"/>
              <a:buChar char="•"/>
            </a:pPr>
            <a:r>
              <a:rPr lang="en-IN" sz="1800" dirty="0">
                <a:latin typeface="Times New Roman"/>
                <a:ea typeface="Times New Roman"/>
                <a:cs typeface="Times New Roman"/>
                <a:sym typeface="Times New Roman"/>
              </a:rPr>
              <a:t>Operating System	:    Windows 10 (64 bit)</a:t>
            </a:r>
          </a:p>
          <a:p>
            <a:pPr marL="457200" lvl="0" indent="-342900" algn="just" rtl="0">
              <a:lnSpc>
                <a:spcPct val="120000"/>
              </a:lnSpc>
              <a:spcBef>
                <a:spcPts val="1000"/>
              </a:spcBef>
              <a:spcAft>
                <a:spcPts val="0"/>
              </a:spcAft>
              <a:buClr>
                <a:schemeClr val="dk1"/>
              </a:buClr>
              <a:buSzPts val="1800"/>
              <a:buChar char="•"/>
            </a:pPr>
            <a:r>
              <a:rPr lang="en-IN" sz="1800" dirty="0">
                <a:latin typeface="Times New Roman"/>
                <a:ea typeface="Times New Roman"/>
                <a:cs typeface="Times New Roman"/>
                <a:sym typeface="Times New Roman"/>
              </a:rPr>
              <a:t>Software	                :     Python </a:t>
            </a:r>
          </a:p>
          <a:p>
            <a:pPr marL="457200" lvl="0" indent="-342900" algn="just" rtl="0">
              <a:lnSpc>
                <a:spcPct val="120000"/>
              </a:lnSpc>
              <a:spcBef>
                <a:spcPts val="1000"/>
              </a:spcBef>
              <a:spcAft>
                <a:spcPts val="0"/>
              </a:spcAft>
              <a:buClr>
                <a:schemeClr val="dk1"/>
              </a:buClr>
              <a:buSzPts val="1800"/>
              <a:buChar char="•"/>
            </a:pPr>
            <a:r>
              <a:rPr lang="en-IN" sz="1800" dirty="0">
                <a:latin typeface="Times New Roman"/>
                <a:ea typeface="Times New Roman"/>
                <a:cs typeface="Times New Roman"/>
                <a:sym typeface="Times New Roman"/>
              </a:rPr>
              <a:t>Tools 		:     Anaconda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1048696"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Architecture </a:t>
            </a:r>
            <a:endParaRPr sz="3600" b="1">
              <a:latin typeface="Times New Roman"/>
              <a:ea typeface="Times New Roman"/>
              <a:cs typeface="Times New Roman"/>
              <a:sym typeface="Times New Roman"/>
            </a:endParaRPr>
          </a:p>
        </p:txBody>
      </p:sp>
      <p:sp>
        <p:nvSpPr>
          <p:cNvPr id="1048697" name="Google Shape;24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98" name="Google Shape;24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15</a:t>
            </a:fld>
            <a:endParaRPr lang="en-IN"/>
          </a:p>
        </p:txBody>
      </p:sp>
      <p:pic>
        <p:nvPicPr>
          <p:cNvPr id="2097155" name="Google Shape;243;p18"/>
          <p:cNvPicPr preferRelativeResize="0">
            <a:picLocks/>
          </p:cNvPicPr>
          <p:nvPr/>
        </p:nvPicPr>
        <p:blipFill rotWithShape="1">
          <a:blip r:embed="rId3">
            <a:alphaModFix/>
          </a:blip>
          <a:srcRect/>
          <a:stretch>
            <a:fillRect/>
          </a:stretch>
        </p:blipFill>
        <p:spPr>
          <a:xfrm>
            <a:off x="932556" y="1586023"/>
            <a:ext cx="7278887" cy="36859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AB4C-F4F0-90CA-34C2-AFC323A07A40}"/>
              </a:ext>
            </a:extLst>
          </p:cNvPr>
          <p:cNvSpPr>
            <a:spLocks noGrp="1"/>
          </p:cNvSpPr>
          <p:nvPr>
            <p:ph type="title"/>
          </p:nvPr>
        </p:nvSpPr>
        <p:spPr/>
        <p:txBody>
          <a:bodyPr/>
          <a:lstStyle/>
          <a:p>
            <a:r>
              <a:rPr lang="en-US" sz="4400" b="1" dirty="0" err="1">
                <a:latin typeface="Times New Roman" panose="02020603050405020304" pitchFamily="18" charset="0"/>
                <a:cs typeface="Times New Roman" panose="02020603050405020304" pitchFamily="18" charset="0"/>
              </a:rPr>
              <a:t>Usecase</a:t>
            </a:r>
            <a:r>
              <a:rPr lang="en-IN" sz="4400" b="1" dirty="0">
                <a:latin typeface="Times New Roman" panose="02020603050405020304" pitchFamily="18" charset="0"/>
                <a:cs typeface="Times New Roman" panose="02020603050405020304" pitchFamily="18" charset="0"/>
              </a:rPr>
              <a:t> Diagram</a:t>
            </a:r>
            <a:endParaRPr lang="en-IN" dirty="0"/>
          </a:p>
        </p:txBody>
      </p:sp>
      <p:sp>
        <p:nvSpPr>
          <p:cNvPr id="3" name="Slide Number Placeholder 2">
            <a:extLst>
              <a:ext uri="{FF2B5EF4-FFF2-40B4-BE49-F238E27FC236}">
                <a16:creationId xmlns:a16="http://schemas.microsoft.com/office/drawing/2014/main" id="{25288874-F929-7697-A2DD-A86482CAA5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pic>
        <p:nvPicPr>
          <p:cNvPr id="4" name="Picture 3">
            <a:extLst>
              <a:ext uri="{FF2B5EF4-FFF2-40B4-BE49-F238E27FC236}">
                <a16:creationId xmlns:a16="http://schemas.microsoft.com/office/drawing/2014/main" id="{06D01C11-1540-FA9E-30A7-4B0E7F48942D}"/>
              </a:ext>
            </a:extLst>
          </p:cNvPr>
          <p:cNvPicPr>
            <a:picLocks noChangeAspect="1"/>
          </p:cNvPicPr>
          <p:nvPr/>
        </p:nvPicPr>
        <p:blipFill>
          <a:blip r:embed="rId2"/>
          <a:stretch>
            <a:fillRect/>
          </a:stretch>
        </p:blipFill>
        <p:spPr>
          <a:xfrm>
            <a:off x="132080" y="1523680"/>
            <a:ext cx="8564880" cy="4318640"/>
          </a:xfrm>
          <a:prstGeom prst="rect">
            <a:avLst/>
          </a:prstGeom>
        </p:spPr>
      </p:pic>
    </p:spTree>
    <p:extLst>
      <p:ext uri="{BB962C8B-B14F-4D97-AF65-F5344CB8AC3E}">
        <p14:creationId xmlns:p14="http://schemas.microsoft.com/office/powerpoint/2010/main" val="40124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48701" name="Google Shape;24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dirty="0">
                <a:effectLst/>
                <a:latin typeface="Times New Roman" panose="02020603050405020304" pitchFamily="18" charset="0"/>
                <a:ea typeface="Times New Roman" panose="02020603050405020304" pitchFamily="18" charset="0"/>
              </a:rPr>
              <a:t>Sequence Diagram</a:t>
            </a:r>
            <a:endParaRPr lang="en-IN" sz="6000" b="1" dirty="0">
              <a:latin typeface="Times New Roman"/>
              <a:ea typeface="Times New Roman"/>
              <a:cs typeface="Times New Roman"/>
              <a:sym typeface="Times New Roman"/>
            </a:endParaRPr>
          </a:p>
        </p:txBody>
      </p:sp>
      <p:sp>
        <p:nvSpPr>
          <p:cNvPr id="1048702" name="Google Shape;249;p19"/>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Calibri"/>
              <a:ea typeface="Calibri"/>
              <a:cs typeface="Calibri"/>
              <a:sym typeface="Calibri"/>
            </a:endParaRPr>
          </a:p>
        </p:txBody>
      </p:sp>
      <p:sp>
        <p:nvSpPr>
          <p:cNvPr id="1048703" name="Google Shape;250;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04"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17</a:t>
            </a:fld>
            <a:endParaRPr lang="en-IN"/>
          </a:p>
        </p:txBody>
      </p:sp>
      <p:pic>
        <p:nvPicPr>
          <p:cNvPr id="2" name="Picture 2">
            <a:extLst>
              <a:ext uri="{FF2B5EF4-FFF2-40B4-BE49-F238E27FC236}">
                <a16:creationId xmlns:a16="http://schemas.microsoft.com/office/drawing/2014/main" id="{457FD3FF-8CB6-944B-E7E4-F06A14CAA314}"/>
              </a:ext>
            </a:extLst>
          </p:cNvPr>
          <p:cNvPicPr>
            <a:picLocks noChangeAspect="1"/>
          </p:cNvPicPr>
          <p:nvPr/>
        </p:nvPicPr>
        <p:blipFill>
          <a:blip r:embed="rId3"/>
          <a:stretch>
            <a:fillRect/>
          </a:stretch>
        </p:blipFill>
        <p:spPr>
          <a:xfrm>
            <a:off x="243840" y="1803119"/>
            <a:ext cx="8900160" cy="44554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6062-7969-EA68-6152-9C8C86FB7F69}"/>
              </a:ext>
            </a:extLst>
          </p:cNvPr>
          <p:cNvSpPr>
            <a:spLocks noGrp="1"/>
          </p:cNvSpPr>
          <p:nvPr>
            <p:ph type="title"/>
          </p:nvPr>
        </p:nvSpPr>
        <p:spPr/>
        <p:txBody>
          <a:bodyPr/>
          <a:lstStyle/>
          <a:p>
            <a:r>
              <a:rPr lang="en-IN" sz="4400" b="1" dirty="0">
                <a:effectLst/>
                <a:latin typeface="Times New Roman" panose="02020603050405020304" pitchFamily="18" charset="0"/>
                <a:ea typeface="Times New Roman" panose="02020603050405020304" pitchFamily="18" charset="0"/>
              </a:rPr>
              <a:t>ACTIVITY DIAGRAM</a:t>
            </a:r>
            <a:endParaRPr lang="en-IN" dirty="0"/>
          </a:p>
        </p:txBody>
      </p:sp>
      <p:sp>
        <p:nvSpPr>
          <p:cNvPr id="3" name="Text Placeholder 2">
            <a:extLst>
              <a:ext uri="{FF2B5EF4-FFF2-40B4-BE49-F238E27FC236}">
                <a16:creationId xmlns:a16="http://schemas.microsoft.com/office/drawing/2014/main" id="{B24524A0-4472-73B6-4617-CE689244A1E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62E30B-0DCF-6C70-0446-43BC3E557E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pic>
        <p:nvPicPr>
          <p:cNvPr id="5" name="Picture 4">
            <a:extLst>
              <a:ext uri="{FF2B5EF4-FFF2-40B4-BE49-F238E27FC236}">
                <a16:creationId xmlns:a16="http://schemas.microsoft.com/office/drawing/2014/main" id="{D2839D60-B898-81A4-8212-91B8E61FA182}"/>
              </a:ext>
            </a:extLst>
          </p:cNvPr>
          <p:cNvPicPr>
            <a:picLocks noChangeAspect="1"/>
          </p:cNvPicPr>
          <p:nvPr/>
        </p:nvPicPr>
        <p:blipFill rotWithShape="1">
          <a:blip r:embed="rId2"/>
          <a:srcRect l="12138" t="24482" r="50892" b="8742"/>
          <a:stretch>
            <a:fillRect/>
          </a:stretch>
        </p:blipFill>
        <p:spPr>
          <a:xfrm>
            <a:off x="413952" y="1646237"/>
            <a:ext cx="8316096" cy="4710114"/>
          </a:xfrm>
          <a:prstGeom prst="rect">
            <a:avLst/>
          </a:prstGeom>
        </p:spPr>
      </p:pic>
    </p:spTree>
    <p:extLst>
      <p:ext uri="{BB962C8B-B14F-4D97-AF65-F5344CB8AC3E}">
        <p14:creationId xmlns:p14="http://schemas.microsoft.com/office/powerpoint/2010/main" val="401453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048707" name="Google Shape;257;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Data Flow Diagram – Level 0 </a:t>
            </a:r>
            <a:endParaRPr sz="6000" b="1">
              <a:latin typeface="Times New Roman"/>
              <a:ea typeface="Times New Roman"/>
              <a:cs typeface="Times New Roman"/>
              <a:sym typeface="Times New Roman"/>
            </a:endParaRPr>
          </a:p>
        </p:txBody>
      </p:sp>
      <p:sp>
        <p:nvSpPr>
          <p:cNvPr id="1048708" name="Google Shape;258;p20"/>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Calibri"/>
              <a:ea typeface="Calibri"/>
              <a:cs typeface="Calibri"/>
              <a:sym typeface="Calibri"/>
            </a:endParaRPr>
          </a:p>
        </p:txBody>
      </p:sp>
      <p:sp>
        <p:nvSpPr>
          <p:cNvPr id="1048709" name="Google Shape;259;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10" name="Google Shape;260;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19</a:t>
            </a:fld>
            <a:endParaRPr lang="en-IN"/>
          </a:p>
        </p:txBody>
      </p:sp>
      <p:pic>
        <p:nvPicPr>
          <p:cNvPr id="2097157" name="Google Shape;261;p20"/>
          <p:cNvPicPr preferRelativeResize="0">
            <a:picLocks/>
          </p:cNvPicPr>
          <p:nvPr/>
        </p:nvPicPr>
        <p:blipFill rotWithShape="1">
          <a:blip r:embed="rId3">
            <a:alphaModFix/>
          </a:blip>
          <a:srcRect/>
          <a:stretch>
            <a:fillRect/>
          </a:stretch>
        </p:blipFill>
        <p:spPr>
          <a:xfrm>
            <a:off x="1318758" y="1476102"/>
            <a:ext cx="6506483" cy="39057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600" name="Google Shape;102;p2"/>
          <p:cNvSpPr txBox="1">
            <a:spLocks noGrp="1"/>
          </p:cNvSpPr>
          <p:nvPr>
            <p:ph type="title"/>
          </p:nvPr>
        </p:nvSpPr>
        <p:spPr>
          <a:xfrm>
            <a:off x="504363" y="469496"/>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dirty="0">
                <a:latin typeface="Times New Roman"/>
                <a:ea typeface="Times New Roman"/>
                <a:cs typeface="Times New Roman"/>
                <a:sym typeface="Times New Roman"/>
              </a:rPr>
              <a:t> ABSTRACT</a:t>
            </a:r>
          </a:p>
        </p:txBody>
      </p:sp>
      <p:sp>
        <p:nvSpPr>
          <p:cNvPr id="1048601" name="Google Shape;103;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02"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lang="en-IN"/>
          </a:p>
        </p:txBody>
      </p:sp>
      <p:sp>
        <p:nvSpPr>
          <p:cNvPr id="1048603" name="Google Shape;105;p2"/>
          <p:cNvSpPr txBox="1"/>
          <p:nvPr/>
        </p:nvSpPr>
        <p:spPr>
          <a:xfrm>
            <a:off x="619760" y="999755"/>
            <a:ext cx="8524239" cy="5853870"/>
          </a:xfrm>
          <a:prstGeom prst="rect">
            <a:avLst/>
          </a:prstGeom>
          <a:noFill/>
          <a:ln>
            <a:noFill/>
          </a:ln>
        </p:spPr>
        <p:txBody>
          <a:bodyPr spcFirstLastPara="1" wrap="square" lIns="91425" tIns="45700" rIns="91425" bIns="45700" anchor="t" anchorCtr="0">
            <a:spAutoFit/>
          </a:bodyPr>
          <a:lstStyle/>
          <a:p>
            <a:pPr marL="0" lvl="0" indent="0" algn="just" rtl="0">
              <a:lnSpc>
                <a:spcPct val="120000"/>
              </a:lnSpc>
              <a:spcBef>
                <a:spcPts val="0"/>
              </a:spcBef>
              <a:spcAft>
                <a:spcPts val="0"/>
              </a:spcAft>
              <a:buSzPts val="2000"/>
              <a:buNone/>
            </a:pPr>
            <a:r>
              <a:rPr lang="en-IN" sz="2400" dirty="0">
                <a:latin typeface="Times New Roman"/>
                <a:ea typeface="Times New Roman"/>
                <a:cs typeface="Times New Roman"/>
                <a:sym typeface="Times New Roman"/>
              </a:rPr>
              <a:t>Phishing attack is a simplest way to obtain sensitive information from innocent users. Aim of the phishers is to acquire critical information like username, password and bank account details. Cyber security persons are now looking for trustworthy and steady detection techniques for phishing websites detection. This paper deals with machine learning technology for detection of phishing URLs by extracting and </a:t>
            </a:r>
            <a:r>
              <a:rPr lang="en-IN" sz="2400" dirty="0" err="1">
                <a:latin typeface="Times New Roman"/>
                <a:ea typeface="Times New Roman"/>
                <a:cs typeface="Times New Roman"/>
                <a:sym typeface="Times New Roman"/>
              </a:rPr>
              <a:t>analyzing</a:t>
            </a:r>
            <a:r>
              <a:rPr lang="en-IN" sz="2400" dirty="0">
                <a:latin typeface="Times New Roman"/>
                <a:ea typeface="Times New Roman"/>
                <a:cs typeface="Times New Roman"/>
                <a:sym typeface="Times New Roman"/>
              </a:rPr>
              <a:t> various features of legitimate and phishing URLs. Logistic Regression, Random Forest and Support vector machine algorithm,…..etc are used to detect phishing websites. Aim of the paper is to detect phishing URLs as well as narrow down to best machine learning algorithm by comparing accuracy rate, false positive and false negative rate of each algorithm.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1048713" name="Google Shape;266;p2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dirty="0">
                <a:latin typeface="Times New Roman"/>
                <a:ea typeface="Times New Roman"/>
                <a:cs typeface="Times New Roman"/>
                <a:sym typeface="Times New Roman"/>
              </a:rPr>
              <a:t>Data Flow Diagram – Level 1</a:t>
            </a:r>
            <a:endParaRPr sz="6000" b="1" dirty="0">
              <a:latin typeface="Times New Roman"/>
              <a:ea typeface="Times New Roman"/>
              <a:cs typeface="Times New Roman"/>
              <a:sym typeface="Times New Roman"/>
            </a:endParaRPr>
          </a:p>
        </p:txBody>
      </p:sp>
      <p:sp>
        <p:nvSpPr>
          <p:cNvPr id="1048714" name="Google Shape;267;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15" name="Google Shape;268;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20</a:t>
            </a:fld>
            <a:endParaRPr lang="en-IN"/>
          </a:p>
        </p:txBody>
      </p:sp>
      <p:pic>
        <p:nvPicPr>
          <p:cNvPr id="2097158" name="Google Shape;269;p21"/>
          <p:cNvPicPr preferRelativeResize="0">
            <a:picLocks/>
          </p:cNvPicPr>
          <p:nvPr/>
        </p:nvPicPr>
        <p:blipFill rotWithShape="1">
          <a:blip r:embed="rId3">
            <a:alphaModFix/>
          </a:blip>
          <a:srcRect/>
          <a:stretch>
            <a:fillRect/>
          </a:stretch>
        </p:blipFill>
        <p:spPr>
          <a:xfrm>
            <a:off x="-130740" y="1690445"/>
            <a:ext cx="8316486" cy="34771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F42A-3A99-3575-2E7B-2D0A5B355B4D}"/>
              </a:ext>
            </a:extLst>
          </p:cNvPr>
          <p:cNvSpPr>
            <a:spLocks noGrp="1"/>
          </p:cNvSpPr>
          <p:nvPr>
            <p:ph type="title"/>
          </p:nvPr>
        </p:nvSpPr>
        <p:spPr/>
        <p:txBody>
          <a:bodyPr/>
          <a:lstStyle/>
          <a:p>
            <a:r>
              <a:rPr lang="en-IN" sz="4400" b="1" dirty="0">
                <a:latin typeface="Times New Roman"/>
                <a:ea typeface="Times New Roman"/>
                <a:cs typeface="Times New Roman"/>
                <a:sym typeface="Times New Roman"/>
              </a:rPr>
              <a:t>Data Flow Diagram – Level 2</a:t>
            </a:r>
            <a:endParaRPr lang="en-IN" dirty="0"/>
          </a:p>
        </p:txBody>
      </p:sp>
      <p:sp>
        <p:nvSpPr>
          <p:cNvPr id="3" name="Slide Number Placeholder 2">
            <a:extLst>
              <a:ext uri="{FF2B5EF4-FFF2-40B4-BE49-F238E27FC236}">
                <a16:creationId xmlns:a16="http://schemas.microsoft.com/office/drawing/2014/main" id="{9641708F-4E24-191E-F9F8-1B2FE921E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pic>
        <p:nvPicPr>
          <p:cNvPr id="4" name="Picture 3">
            <a:extLst>
              <a:ext uri="{FF2B5EF4-FFF2-40B4-BE49-F238E27FC236}">
                <a16:creationId xmlns:a16="http://schemas.microsoft.com/office/drawing/2014/main" id="{7070AA07-2399-08F4-9C91-88F9793C7B00}"/>
              </a:ext>
            </a:extLst>
          </p:cNvPr>
          <p:cNvPicPr>
            <a:picLocks noChangeAspect="1"/>
          </p:cNvPicPr>
          <p:nvPr/>
        </p:nvPicPr>
        <p:blipFill>
          <a:blip r:embed="rId2"/>
          <a:stretch>
            <a:fillRect/>
          </a:stretch>
        </p:blipFill>
        <p:spPr>
          <a:xfrm>
            <a:off x="1137920" y="1894296"/>
            <a:ext cx="7701280" cy="4432528"/>
          </a:xfrm>
          <a:prstGeom prst="rect">
            <a:avLst/>
          </a:prstGeom>
        </p:spPr>
      </p:pic>
    </p:spTree>
    <p:extLst>
      <p:ext uri="{BB962C8B-B14F-4D97-AF65-F5344CB8AC3E}">
        <p14:creationId xmlns:p14="http://schemas.microsoft.com/office/powerpoint/2010/main" val="185872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1048718" name="Google Shape;274;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Module Description</a:t>
            </a:r>
            <a:endParaRPr sz="9600" b="1">
              <a:latin typeface="Times New Roman"/>
              <a:ea typeface="Times New Roman"/>
              <a:cs typeface="Times New Roman"/>
              <a:sym typeface="Times New Roman"/>
            </a:endParaRPr>
          </a:p>
        </p:txBody>
      </p:sp>
      <p:sp>
        <p:nvSpPr>
          <p:cNvPr id="1048719" name="Google Shape;275;p22"/>
          <p:cNvSpPr txBox="1"/>
          <p:nvPr/>
        </p:nvSpPr>
        <p:spPr>
          <a:xfrm>
            <a:off x="1950720" y="1948934"/>
            <a:ext cx="4572000" cy="145284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20000"/>
              </a:lnSpc>
              <a:spcBef>
                <a:spcPts val="0"/>
              </a:spcBef>
              <a:spcAft>
                <a:spcPts val="0"/>
              </a:spcAft>
              <a:buClr>
                <a:srgbClr val="4E3B30"/>
              </a:buClr>
              <a:buSzPts val="1800"/>
              <a:buFont typeface="Noto Sans Symbols"/>
              <a:buChar char="❖"/>
            </a:pPr>
            <a:r>
              <a:rPr lang="en-IN" sz="1800" b="0" i="0" u="none" strike="noStrike" cap="none">
                <a:solidFill>
                  <a:srgbClr val="4E3B30"/>
                </a:solidFill>
                <a:latin typeface="Times New Roman"/>
                <a:ea typeface="Times New Roman"/>
                <a:cs typeface="Times New Roman"/>
                <a:sym typeface="Times New Roman"/>
              </a:rPr>
              <a:t>Dataset Collection</a:t>
            </a:r>
            <a:endParaRPr sz="1800" b="0" i="0" u="none" strike="noStrike" cap="none">
              <a:solidFill>
                <a:srgbClr val="F0A22E"/>
              </a:solidFill>
              <a:latin typeface="Noto Sans Symbols"/>
              <a:ea typeface="Noto Sans Symbols"/>
              <a:cs typeface="Noto Sans Symbols"/>
              <a:sym typeface="Noto Sans Symbols"/>
            </a:endParaRPr>
          </a:p>
          <a:p>
            <a:pPr marL="457200" marR="0" lvl="0" indent="-342900" algn="l" rtl="0">
              <a:lnSpc>
                <a:spcPct val="120000"/>
              </a:lnSpc>
              <a:spcBef>
                <a:spcPts val="560"/>
              </a:spcBef>
              <a:spcAft>
                <a:spcPts val="0"/>
              </a:spcAft>
              <a:buClr>
                <a:srgbClr val="4E3B30"/>
              </a:buClr>
              <a:buSzPts val="1800"/>
              <a:buFont typeface="Noto Sans Symbols"/>
              <a:buChar char="❖"/>
            </a:pPr>
            <a:r>
              <a:rPr lang="en-IN" sz="1800" b="0" i="0" u="none" strike="noStrike" cap="none">
                <a:solidFill>
                  <a:srgbClr val="4E3B30"/>
                </a:solidFill>
                <a:latin typeface="Times New Roman"/>
                <a:ea typeface="Times New Roman"/>
                <a:cs typeface="Times New Roman"/>
                <a:sym typeface="Times New Roman"/>
              </a:rPr>
              <a:t>Algorithm Implementation</a:t>
            </a:r>
            <a:endParaRPr sz="1800" b="0" i="0" u="none" strike="noStrike" cap="none">
              <a:solidFill>
                <a:srgbClr val="F0A22E"/>
              </a:solidFill>
              <a:latin typeface="Noto Sans Symbols"/>
              <a:ea typeface="Noto Sans Symbols"/>
              <a:cs typeface="Noto Sans Symbols"/>
              <a:sym typeface="Noto Sans Symbols"/>
            </a:endParaRPr>
          </a:p>
          <a:p>
            <a:pPr marL="457200" marR="0" lvl="0" indent="-342900" algn="l" rtl="0">
              <a:lnSpc>
                <a:spcPct val="120000"/>
              </a:lnSpc>
              <a:spcBef>
                <a:spcPts val="560"/>
              </a:spcBef>
              <a:spcAft>
                <a:spcPts val="0"/>
              </a:spcAft>
              <a:buClr>
                <a:srgbClr val="4E3B30"/>
              </a:buClr>
              <a:buSzPts val="1800"/>
              <a:buFont typeface="Noto Sans Symbols"/>
              <a:buChar char="❖"/>
            </a:pPr>
            <a:r>
              <a:rPr lang="en-IN" sz="1800" b="0" i="0" u="none" strike="noStrike" cap="none">
                <a:solidFill>
                  <a:srgbClr val="4E3B30"/>
                </a:solidFill>
                <a:latin typeface="Times New Roman"/>
                <a:ea typeface="Times New Roman"/>
                <a:cs typeface="Times New Roman"/>
                <a:sym typeface="Times New Roman"/>
              </a:rPr>
              <a:t>Detection</a:t>
            </a:r>
            <a:endParaRPr sz="1800" b="0" i="0" u="none" strike="noStrike" cap="none">
              <a:solidFill>
                <a:srgbClr val="F0A22E"/>
              </a:solidFill>
              <a:latin typeface="Noto Sans Symbols"/>
              <a:ea typeface="Noto Sans Symbols"/>
              <a:cs typeface="Noto Sans Symbols"/>
              <a:sym typeface="Noto Sans Symbols"/>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Calibri"/>
              <a:ea typeface="Calibri"/>
              <a:cs typeface="Calibri"/>
              <a:sym typeface="Calibri"/>
            </a:endParaRPr>
          </a:p>
        </p:txBody>
      </p:sp>
      <p:sp>
        <p:nvSpPr>
          <p:cNvPr id="1048720" name="Google Shape;276;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21" name="Google Shape;27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1048724" name="Google Shape;282;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Dataset Collection</a:t>
            </a:r>
            <a:endParaRPr sz="9600" b="1">
              <a:latin typeface="Times New Roman"/>
              <a:ea typeface="Times New Roman"/>
              <a:cs typeface="Times New Roman"/>
              <a:sym typeface="Times New Roman"/>
            </a:endParaRPr>
          </a:p>
        </p:txBody>
      </p:sp>
      <p:sp>
        <p:nvSpPr>
          <p:cNvPr id="1048725" name="Google Shape;283;p23"/>
          <p:cNvSpPr txBox="1"/>
          <p:nvPr/>
        </p:nvSpPr>
        <p:spPr>
          <a:xfrm>
            <a:off x="1299411" y="1660358"/>
            <a:ext cx="7215939" cy="10058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IN" sz="1800" b="0" i="0" u="none" strike="noStrike" cap="none">
                <a:solidFill>
                  <a:srgbClr val="555555"/>
                </a:solidFill>
                <a:latin typeface="Times New Roman"/>
                <a:ea typeface="Times New Roman"/>
                <a:cs typeface="Times New Roman"/>
                <a:sym typeface="Times New Roman"/>
              </a:rPr>
              <a:t>A machine learning dataset is a collection of data that is used to train the model. A dataset acts as an example to teach the machine learning algorithm how to make predictions. </a:t>
            </a:r>
            <a:endParaRPr sz="1400" b="0" i="0" u="none" strike="noStrike" cap="none">
              <a:solidFill>
                <a:srgbClr val="000000"/>
              </a:solidFill>
              <a:latin typeface="Arial"/>
              <a:ea typeface="Arial"/>
              <a:cs typeface="Arial"/>
              <a:sym typeface="Arial"/>
            </a:endParaRPr>
          </a:p>
        </p:txBody>
      </p:sp>
      <p:sp>
        <p:nvSpPr>
          <p:cNvPr id="1048726" name="Google Shape;284;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27" name="Google Shape;285;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1048730" name="Google Shape;290;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Algorithm Implementation</a:t>
            </a:r>
            <a:endParaRPr sz="9600" b="1">
              <a:latin typeface="Times New Roman"/>
              <a:ea typeface="Times New Roman"/>
              <a:cs typeface="Times New Roman"/>
              <a:sym typeface="Times New Roman"/>
            </a:endParaRPr>
          </a:p>
        </p:txBody>
      </p:sp>
      <p:sp>
        <p:nvSpPr>
          <p:cNvPr id="1048731" name="Google Shape;291;p24"/>
          <p:cNvSpPr txBox="1"/>
          <p:nvPr/>
        </p:nvSpPr>
        <p:spPr>
          <a:xfrm>
            <a:off x="926432" y="1612232"/>
            <a:ext cx="7588800" cy="4625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LOGISTIC REGRESSION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Logistic regression is an example of supervised learning. It is used to calculate or predict the probability of a binary (yes/no) event occurring.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K-NEAREST NEIGHBOR</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The K nearest neighbor algorithm, also known as KNN or K-NN, is a non-parametric, supervised learning classifier, which uses proximity to make classifications or predictions about the grouping of an individual data point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SUPPORT VECTOR CLASSIFIER</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Support vector classifier a supervised machine learning model that uses classification algorithms for two-group classification problems.</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p:txBody>
      </p:sp>
      <p:sp>
        <p:nvSpPr>
          <p:cNvPr id="1048732" name="Google Shape;292;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33" name="Google Shape;293;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1048736" name="Google Shape;298;p2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Algorithm Implementation</a:t>
            </a:r>
            <a:endParaRPr sz="3600" b="1">
              <a:latin typeface="Times New Roman"/>
              <a:ea typeface="Times New Roman"/>
              <a:cs typeface="Times New Roman"/>
              <a:sym typeface="Times New Roman"/>
            </a:endParaRPr>
          </a:p>
        </p:txBody>
      </p:sp>
      <p:sp>
        <p:nvSpPr>
          <p:cNvPr id="1048737" name="Google Shape;299;p25"/>
          <p:cNvSpPr txBox="1"/>
          <p:nvPr/>
        </p:nvSpPr>
        <p:spPr>
          <a:xfrm>
            <a:off x="628651" y="1443789"/>
            <a:ext cx="8142370" cy="5425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NAIVE BAYES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Naive bayes is a supervised machine learning algorithm, which is used for classification tasks, like text classification.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RANDOM FOREST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Step 1: Select random samples from a given data or training set.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Step 2: This algorithm will construct a decision tree for every training data.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Step 3: Voting will take place by averaging the decision tree.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Step 4: Finally, select the most voted prediction result as the final prediction result.</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ADABOOST ALGORITHM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AdaBoost algorithm, short for Adaptive Boosting, is a boosting technique, used as an ensemble method in machine learning. It is called Adaptive Boosting as the weights are re-assigned to each instance, with higher weights assigned to incorrectly classified instances.</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highlight>
                <a:srgbClr val="DFDBD5"/>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22222"/>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p:txBody>
      </p:sp>
      <p:sp>
        <p:nvSpPr>
          <p:cNvPr id="1048738" name="Google Shape;300;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39" name="Google Shape;301;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1048742" name="Google Shape;306;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          Algorithm Implementation</a:t>
            </a:r>
            <a:endParaRPr sz="3600" b="1">
              <a:latin typeface="Times New Roman"/>
              <a:ea typeface="Times New Roman"/>
              <a:cs typeface="Times New Roman"/>
              <a:sym typeface="Times New Roman"/>
            </a:endParaRPr>
          </a:p>
        </p:txBody>
      </p:sp>
      <p:sp>
        <p:nvSpPr>
          <p:cNvPr id="1048743" name="Google Shape;307;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800"/>
              <a:buNone/>
            </a:pPr>
            <a:r>
              <a:rPr lang="en-IN" sz="1800" b="1" dirty="0">
                <a:latin typeface="Times New Roman"/>
                <a:ea typeface="Times New Roman"/>
                <a:cs typeface="Times New Roman"/>
                <a:sym typeface="Times New Roman"/>
              </a:rPr>
              <a:t>LIGHT GBM</a:t>
            </a:r>
          </a:p>
          <a:p>
            <a:pPr marL="0" lvl="0" indent="0" algn="just" rtl="0">
              <a:lnSpc>
                <a:spcPct val="90000"/>
              </a:lnSpc>
              <a:spcBef>
                <a:spcPts val="0"/>
              </a:spcBef>
              <a:spcAft>
                <a:spcPts val="0"/>
              </a:spcAft>
              <a:buClr>
                <a:schemeClr val="dk1"/>
              </a:buClr>
              <a:buSzPts val="1800"/>
              <a:buNone/>
            </a:pPr>
            <a:endParaRPr sz="1800" dirty="0">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900"/>
              <a:buNone/>
            </a:pPr>
            <a:r>
              <a:rPr lang="en-IN" sz="1900" dirty="0">
                <a:latin typeface="Times New Roman"/>
                <a:ea typeface="Times New Roman"/>
                <a:cs typeface="Times New Roman"/>
                <a:sym typeface="Times New Roman"/>
              </a:rPr>
              <a:t>Light GBM is a fast, distributed, high-performance gradient boosting framework based on decision tree algorithm, used for ranking, classification and many other machine learning tasks.</a:t>
            </a:r>
            <a:endParaRPr sz="19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1900"/>
              <a:buNone/>
            </a:pPr>
            <a:endParaRPr sz="1900" dirty="0">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800"/>
              <a:buNone/>
            </a:pPr>
            <a:r>
              <a:rPr lang="en-IN" sz="1800" b="1" dirty="0">
                <a:latin typeface="Times New Roman"/>
                <a:ea typeface="Times New Roman"/>
                <a:cs typeface="Times New Roman"/>
                <a:sym typeface="Times New Roman"/>
              </a:rPr>
              <a:t>GRADIENT BOOST</a:t>
            </a:r>
          </a:p>
          <a:p>
            <a:pPr marL="0" lvl="0" indent="0" algn="just" rtl="0">
              <a:lnSpc>
                <a:spcPct val="90000"/>
              </a:lnSpc>
              <a:spcBef>
                <a:spcPts val="0"/>
              </a:spcBef>
              <a:spcAft>
                <a:spcPts val="0"/>
              </a:spcAft>
              <a:buClr>
                <a:schemeClr val="dk1"/>
              </a:buClr>
              <a:buSzPts val="1900"/>
              <a:buNone/>
            </a:pPr>
            <a:endParaRPr sz="1900" dirty="0">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900"/>
              <a:buNone/>
            </a:pPr>
            <a:r>
              <a:rPr lang="en-IN" sz="1900" dirty="0">
                <a:latin typeface="Times New Roman"/>
                <a:ea typeface="Times New Roman"/>
                <a:cs typeface="Times New Roman"/>
                <a:sym typeface="Times New Roman"/>
              </a:rPr>
              <a:t>we use gradient boosting to solve classification and regression problems. It is a sequential ensemble learning technique where the performance of the model improves over iterations. This method creates the model in a stage-wise fashion.</a:t>
            </a:r>
            <a:endParaRPr sz="19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1900" dirty="0">
              <a:latin typeface="Times New Roman"/>
              <a:ea typeface="Times New Roman"/>
              <a:cs typeface="Times New Roman"/>
              <a:sym typeface="Times New Roman"/>
            </a:endParaRPr>
          </a:p>
        </p:txBody>
      </p:sp>
      <p:sp>
        <p:nvSpPr>
          <p:cNvPr id="1048744" name="Google Shape;308;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45" name="Google Shape;309;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E3DE-C596-3B74-4E74-38807922776C}"/>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DETECTION</a:t>
            </a:r>
            <a:endParaRPr lang="en-IN" dirty="0"/>
          </a:p>
        </p:txBody>
      </p:sp>
      <p:sp>
        <p:nvSpPr>
          <p:cNvPr id="3" name="Text Placeholder 2">
            <a:extLst>
              <a:ext uri="{FF2B5EF4-FFF2-40B4-BE49-F238E27FC236}">
                <a16:creationId xmlns:a16="http://schemas.microsoft.com/office/drawing/2014/main" id="{CD44275A-0695-739A-E074-5A45D152D5CD}"/>
              </a:ext>
            </a:extLst>
          </p:cNvPr>
          <p:cNvSpPr>
            <a:spLocks noGrp="1"/>
          </p:cNvSpPr>
          <p:nvPr>
            <p:ph type="body" idx="1"/>
          </p:nvPr>
        </p:nvSpPr>
        <p:spPr/>
        <p:txBody>
          <a:bodyPr>
            <a:normAutofit/>
          </a:bodyPr>
          <a:lstStyle/>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After splitting the data into train and test we build  the model and train it.</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There are two major types of supervised machine learning problems, called classification and regression. Our data set comes under regression problem</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implementation of algorithms leads to the deduction of the result. The accurate outcome will be </a:t>
            </a:r>
            <a:r>
              <a:rPr lang="en-IN" sz="2800" dirty="0" err="1">
                <a:latin typeface="Times New Roman" panose="02020603050405020304" pitchFamily="18" charset="0"/>
                <a:cs typeface="Times New Roman" panose="02020603050405020304" pitchFamily="18" charset="0"/>
              </a:rPr>
              <a:t>choosen</a:t>
            </a:r>
            <a:r>
              <a:rPr lang="en-IN" sz="2800" dirty="0">
                <a:latin typeface="Times New Roman" panose="02020603050405020304" pitchFamily="18" charset="0"/>
                <a:cs typeface="Times New Roman" panose="02020603050405020304" pitchFamily="18" charset="0"/>
              </a:rPr>
              <a:t> as final result.</a:t>
            </a:r>
            <a:endParaRPr lang="en-IN" dirty="0"/>
          </a:p>
        </p:txBody>
      </p:sp>
      <p:sp>
        <p:nvSpPr>
          <p:cNvPr id="4" name="Slide Number Placeholder 3">
            <a:extLst>
              <a:ext uri="{FF2B5EF4-FFF2-40B4-BE49-F238E27FC236}">
                <a16:creationId xmlns:a16="http://schemas.microsoft.com/office/drawing/2014/main" id="{7B275D1C-1EAD-51DA-8D9F-CBFF73CD88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a:p>
        </p:txBody>
      </p:sp>
    </p:spTree>
    <p:extLst>
      <p:ext uri="{BB962C8B-B14F-4D97-AF65-F5344CB8AC3E}">
        <p14:creationId xmlns:p14="http://schemas.microsoft.com/office/powerpoint/2010/main" val="411771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1048748" name="Google Shape;314;p2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Performance Evaluation </a:t>
            </a:r>
            <a:endParaRPr sz="19900" b="1">
              <a:latin typeface="Times New Roman"/>
              <a:ea typeface="Times New Roman"/>
              <a:cs typeface="Times New Roman"/>
              <a:sym typeface="Times New Roman"/>
            </a:endParaRPr>
          </a:p>
        </p:txBody>
      </p:sp>
      <p:sp>
        <p:nvSpPr>
          <p:cNvPr id="1048749" name="Google Shape;315;p27"/>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Calibri"/>
              <a:ea typeface="Calibri"/>
              <a:cs typeface="Calibri"/>
              <a:sym typeface="Calibri"/>
            </a:endParaRPr>
          </a:p>
        </p:txBody>
      </p:sp>
      <p:sp>
        <p:nvSpPr>
          <p:cNvPr id="1048750" name="Google Shape;316;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51" name="Google Shape;317;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28</a:t>
            </a:fld>
            <a:endParaRPr lang="en-IN"/>
          </a:p>
        </p:txBody>
      </p:sp>
      <p:pic>
        <p:nvPicPr>
          <p:cNvPr id="2097159" name="Google Shape;318;p27"/>
          <p:cNvPicPr preferRelativeResize="0">
            <a:picLocks/>
          </p:cNvPicPr>
          <p:nvPr/>
        </p:nvPicPr>
        <p:blipFill rotWithShape="1">
          <a:blip r:embed="rId3">
            <a:alphaModFix/>
          </a:blip>
          <a:srcRect/>
          <a:stretch>
            <a:fillRect/>
          </a:stretch>
        </p:blipFill>
        <p:spPr>
          <a:xfrm>
            <a:off x="1278191" y="1128688"/>
            <a:ext cx="6587618" cy="55354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1048754" name="Google Shape;323;p2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Performance Evaluation </a:t>
            </a:r>
            <a:endParaRPr sz="19900" b="1">
              <a:latin typeface="Times New Roman"/>
              <a:ea typeface="Times New Roman"/>
              <a:cs typeface="Times New Roman"/>
              <a:sym typeface="Times New Roman"/>
            </a:endParaRPr>
          </a:p>
        </p:txBody>
      </p:sp>
      <p:sp>
        <p:nvSpPr>
          <p:cNvPr id="1048755" name="Google Shape;324;p28"/>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Calibri"/>
              <a:ea typeface="Calibri"/>
              <a:cs typeface="Calibri"/>
              <a:sym typeface="Calibri"/>
            </a:endParaRPr>
          </a:p>
        </p:txBody>
      </p:sp>
      <p:sp>
        <p:nvSpPr>
          <p:cNvPr id="1048756" name="Google Shape;325;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57" name="Google Shape;3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29</a:t>
            </a:fld>
            <a:endParaRPr lang="en-IN"/>
          </a:p>
        </p:txBody>
      </p:sp>
      <p:pic>
        <p:nvPicPr>
          <p:cNvPr id="2097160" name="Google Shape;327;p28"/>
          <p:cNvPicPr preferRelativeResize="0">
            <a:picLocks/>
          </p:cNvPicPr>
          <p:nvPr/>
        </p:nvPicPr>
        <p:blipFill rotWithShape="1">
          <a:blip r:embed="rId3">
            <a:alphaModFix/>
          </a:blip>
          <a:srcRect/>
          <a:stretch>
            <a:fillRect/>
          </a:stretch>
        </p:blipFill>
        <p:spPr>
          <a:xfrm>
            <a:off x="230673" y="1084303"/>
            <a:ext cx="8682654" cy="48839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048612" name="Google Shape;118;p4"/>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13" name="Google Shape;119;p4"/>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4" name="Google Shape;12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15" name="Google Shape;121;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a:t>
            </a:fld>
            <a:endParaRPr lang="en-IN"/>
          </a:p>
        </p:txBody>
      </p:sp>
      <p:graphicFrame>
        <p:nvGraphicFramePr>
          <p:cNvPr id="4194304" name="Google Shape;122;p4"/>
          <p:cNvGraphicFramePr>
            <a:graphicFrameLocks/>
          </p:cNvGraphicFramePr>
          <p:nvPr/>
        </p:nvGraphicFramePr>
        <p:xfrm>
          <a:off x="-8965" y="495339"/>
          <a:ext cx="9161950" cy="6271580"/>
        </p:xfrm>
        <a:graphic>
          <a:graphicData uri="http://schemas.openxmlformats.org/drawingml/2006/table">
            <a:tbl>
              <a:tblPr firstRow="1" bandRow="1">
                <a:noFill/>
                <a:tableStyleId>{FCAA5D5E-1F53-4845-8C1A-33E259CD293D}</a:tableStyleId>
              </a:tblPr>
              <a:tblGrid>
                <a:gridCol w="493050">
                  <a:extLst>
                    <a:ext uri="{9D8B030D-6E8A-4147-A177-3AD203B41FA5}">
                      <a16:colId xmlns:a16="http://schemas.microsoft.com/office/drawing/2014/main" val="20000"/>
                    </a:ext>
                  </a:extLst>
                </a:gridCol>
                <a:gridCol w="806825">
                  <a:extLst>
                    <a:ext uri="{9D8B030D-6E8A-4147-A177-3AD203B41FA5}">
                      <a16:colId xmlns:a16="http://schemas.microsoft.com/office/drawing/2014/main" val="20001"/>
                    </a:ext>
                  </a:extLst>
                </a:gridCol>
                <a:gridCol w="1048875">
                  <a:extLst>
                    <a:ext uri="{9D8B030D-6E8A-4147-A177-3AD203B41FA5}">
                      <a16:colId xmlns:a16="http://schemas.microsoft.com/office/drawing/2014/main" val="20002"/>
                    </a:ext>
                  </a:extLst>
                </a:gridCol>
                <a:gridCol w="1290925">
                  <a:extLst>
                    <a:ext uri="{9D8B030D-6E8A-4147-A177-3AD203B41FA5}">
                      <a16:colId xmlns:a16="http://schemas.microsoft.com/office/drawing/2014/main" val="20003"/>
                    </a:ext>
                  </a:extLst>
                </a:gridCol>
                <a:gridCol w="1425400">
                  <a:extLst>
                    <a:ext uri="{9D8B030D-6E8A-4147-A177-3AD203B41FA5}">
                      <a16:colId xmlns:a16="http://schemas.microsoft.com/office/drawing/2014/main" val="20004"/>
                    </a:ext>
                  </a:extLst>
                </a:gridCol>
                <a:gridCol w="2205325">
                  <a:extLst>
                    <a:ext uri="{9D8B030D-6E8A-4147-A177-3AD203B41FA5}">
                      <a16:colId xmlns:a16="http://schemas.microsoft.com/office/drawing/2014/main" val="20005"/>
                    </a:ext>
                  </a:extLst>
                </a:gridCol>
                <a:gridCol w="1891550">
                  <a:extLst>
                    <a:ext uri="{9D8B030D-6E8A-4147-A177-3AD203B41FA5}">
                      <a16:colId xmlns:a16="http://schemas.microsoft.com/office/drawing/2014/main" val="20006"/>
                    </a:ext>
                  </a:extLst>
                </a:gridCol>
              </a:tblGrid>
              <a:tr h="11586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NO</a:t>
                      </a:r>
                      <a:endParaRPr sz="1800" b="1" i="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YEAR</a:t>
                      </a:r>
                      <a:endParaRPr sz="1800" b="1" i="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AUTHOR (S)</a:t>
                      </a:r>
                      <a:endParaRPr sz="1800" b="1" i="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PROJECT DETAILS</a:t>
                      </a:r>
                      <a:endParaRPr sz="1800" b="1" i="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MERITS AND DEMERITS</a:t>
                      </a:r>
                      <a:endParaRPr sz="1800" b="1" i="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i="0" u="none" strike="noStrike" cap="none">
                          <a:solidFill>
                            <a:schemeClr val="dk1"/>
                          </a:solidFill>
                          <a:latin typeface="Times New Roman"/>
                          <a:ea typeface="Times New Roman"/>
                          <a:cs typeface="Times New Roman"/>
                          <a:sym typeface="Times New Roman"/>
                        </a:rPr>
                        <a:t>FUTURE SCOPE</a:t>
                      </a:r>
                      <a:endParaRPr sz="1800" b="1" i="0" u="none" strike="noStrike" cap="none"/>
                    </a:p>
                    <a:p>
                      <a:pPr marL="0" marR="0" lvl="0" indent="0" algn="l" rtl="0">
                        <a:lnSpc>
                          <a:spcPct val="100000"/>
                        </a:lnSpc>
                        <a:spcBef>
                          <a:spcPts val="0"/>
                        </a:spcBef>
                        <a:spcAft>
                          <a:spcPts val="0"/>
                        </a:spcAft>
                        <a:buClr>
                          <a:srgbClr val="000000"/>
                        </a:buClr>
                        <a:buSzPts val="1800"/>
                        <a:buFont typeface="Arial"/>
                        <a:buNone/>
                      </a:pPr>
                      <a:endParaRPr sz="1800" b="1" i="0" u="none" strike="noStrike" cap="none"/>
                    </a:p>
                  </a:txBody>
                  <a:tcPr marL="91450" marR="91450" marT="45725" marB="45725"/>
                </a:tc>
                <a:extLst>
                  <a:ext uri="{0D108BD9-81ED-4DB2-BD59-A6C34878D82A}">
                    <a16:rowId xmlns:a16="http://schemas.microsoft.com/office/drawing/2014/main" val="10000"/>
                  </a:ext>
                </a:extLst>
              </a:tr>
              <a:tr h="5082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Abhijit Sharma</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Lexical Feature Based Feature Selection and Phishing URL Classification Using Machine Learning Techniques.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Feature selection techniques have been used.</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90%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Performances are analyzed for different datasets with various parameters using four different machine learning techniques.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 In this phishing and legitimate URL classifications are performed only based on the lexical features of URLs but not content features and host based features of URLs.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Detect system with a wide protection scope using URL features only which is relying on the fact that users directly deal with URLs to surf the internet and provides a good approach to detect malicious URLs.</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1048760" name="Google Shape;332;p2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Screen Shots</a:t>
            </a:r>
            <a:endParaRPr sz="19900" b="1">
              <a:latin typeface="Times New Roman"/>
              <a:ea typeface="Times New Roman"/>
              <a:cs typeface="Times New Roman"/>
              <a:sym typeface="Times New Roman"/>
            </a:endParaRPr>
          </a:p>
        </p:txBody>
      </p:sp>
      <p:sp>
        <p:nvSpPr>
          <p:cNvPr id="1048761" name="Google Shape;33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62" name="Google Shape;334;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30</a:t>
            </a:fld>
            <a:endParaRPr lang="en-IN"/>
          </a:p>
        </p:txBody>
      </p:sp>
      <p:pic>
        <p:nvPicPr>
          <p:cNvPr id="2097161" name="Google Shape;335;p29"/>
          <p:cNvPicPr preferRelativeResize="0">
            <a:picLocks/>
          </p:cNvPicPr>
          <p:nvPr/>
        </p:nvPicPr>
        <p:blipFill rotWithShape="1">
          <a:blip r:embed="rId3">
            <a:alphaModFix/>
          </a:blip>
          <a:srcRect/>
          <a:stretch>
            <a:fillRect/>
          </a:stretch>
        </p:blipFill>
        <p:spPr>
          <a:xfrm>
            <a:off x="1767829" y="1804334"/>
            <a:ext cx="5920349" cy="37301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1048765" name="Google Shape;340;p3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Screen Shots</a:t>
            </a:r>
            <a:endParaRPr sz="19900" b="1">
              <a:latin typeface="Times New Roman"/>
              <a:ea typeface="Times New Roman"/>
              <a:cs typeface="Times New Roman"/>
              <a:sym typeface="Times New Roman"/>
            </a:endParaRPr>
          </a:p>
        </p:txBody>
      </p:sp>
      <p:sp>
        <p:nvSpPr>
          <p:cNvPr id="1048766" name="Google Shape;341;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67" name="Google Shape;342;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31</a:t>
            </a:fld>
            <a:endParaRPr lang="en-IN"/>
          </a:p>
        </p:txBody>
      </p:sp>
      <p:pic>
        <p:nvPicPr>
          <p:cNvPr id="2097162" name="Google Shape;343;p30"/>
          <p:cNvPicPr preferRelativeResize="0">
            <a:picLocks/>
          </p:cNvPicPr>
          <p:nvPr/>
        </p:nvPicPr>
        <p:blipFill rotWithShape="1">
          <a:blip r:embed="rId3">
            <a:alphaModFix/>
          </a:blip>
          <a:srcRect/>
          <a:stretch>
            <a:fillRect/>
          </a:stretch>
        </p:blipFill>
        <p:spPr>
          <a:xfrm>
            <a:off x="1143000" y="1576137"/>
            <a:ext cx="7263715" cy="39222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1048770" name="Google Shape;348;p3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Screen Shots</a:t>
            </a:r>
            <a:endParaRPr sz="19900" b="1">
              <a:latin typeface="Times New Roman"/>
              <a:ea typeface="Times New Roman"/>
              <a:cs typeface="Times New Roman"/>
              <a:sym typeface="Times New Roman"/>
            </a:endParaRPr>
          </a:p>
        </p:txBody>
      </p:sp>
      <p:sp>
        <p:nvSpPr>
          <p:cNvPr id="1048771" name="Google Shape;349;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72" name="Google Shape;350;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32</a:t>
            </a:fld>
            <a:endParaRPr lang="en-IN"/>
          </a:p>
        </p:txBody>
      </p:sp>
      <p:pic>
        <p:nvPicPr>
          <p:cNvPr id="2097163" name="Google Shape;351;p31"/>
          <p:cNvPicPr preferRelativeResize="0">
            <a:picLocks/>
          </p:cNvPicPr>
          <p:nvPr/>
        </p:nvPicPr>
        <p:blipFill rotWithShape="1">
          <a:blip r:embed="rId3">
            <a:alphaModFix/>
          </a:blip>
          <a:srcRect/>
          <a:stretch>
            <a:fillRect/>
          </a:stretch>
        </p:blipFill>
        <p:spPr>
          <a:xfrm>
            <a:off x="1419727" y="1540042"/>
            <a:ext cx="6340642" cy="39343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1048775" name="Google Shape;356;p3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Conclusion </a:t>
            </a:r>
            <a:endParaRPr sz="19900" b="1">
              <a:latin typeface="Times New Roman"/>
              <a:ea typeface="Times New Roman"/>
              <a:cs typeface="Times New Roman"/>
              <a:sym typeface="Times New Roman"/>
            </a:endParaRPr>
          </a:p>
        </p:txBody>
      </p:sp>
      <p:sp>
        <p:nvSpPr>
          <p:cNvPr id="1048776" name="Google Shape;357;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77" name="Google Shape;358;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33</a:t>
            </a:fld>
            <a:endParaRPr lang="en-IN"/>
          </a:p>
        </p:txBody>
      </p:sp>
      <p:sp>
        <p:nvSpPr>
          <p:cNvPr id="1048778" name="Google Shape;359;p32"/>
          <p:cNvSpPr txBox="1"/>
          <p:nvPr/>
        </p:nvSpPr>
        <p:spPr>
          <a:xfrm>
            <a:off x="397042" y="1684421"/>
            <a:ext cx="8118308" cy="1704569"/>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Clr>
                <a:schemeClr val="dk1"/>
              </a:buClr>
              <a:buSzPts val="1800"/>
              <a:buFont typeface="Times New Roman"/>
              <a:buNone/>
            </a:pPr>
            <a:r>
              <a:rPr lang="en-IN" sz="1800" b="0" i="0" u="none" strike="noStrike" cap="none">
                <a:solidFill>
                  <a:schemeClr val="dk1"/>
                </a:solidFill>
                <a:latin typeface="Times New Roman"/>
                <a:ea typeface="Times New Roman"/>
                <a:cs typeface="Times New Roman"/>
                <a:sym typeface="Times New Roman"/>
              </a:rPr>
              <a:t>Finally, we demonstrated that machine learning models using handcrafted URL features with increased performance, For this reason, machine learning methods should be trained with recent URLs to prevent substantial ageing from the date of its release.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1048781" name="Google Shape;364;p3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Reference Paper/ URL</a:t>
            </a:r>
            <a:endParaRPr sz="3200" b="1">
              <a:latin typeface="Times New Roman"/>
              <a:ea typeface="Times New Roman"/>
              <a:cs typeface="Times New Roman"/>
              <a:sym typeface="Times New Roman"/>
            </a:endParaRPr>
          </a:p>
        </p:txBody>
      </p:sp>
      <p:sp>
        <p:nvSpPr>
          <p:cNvPr id="1048782" name="Google Shape;365;p33"/>
          <p:cNvSpPr txBox="1"/>
          <p:nvPr/>
        </p:nvSpPr>
        <p:spPr>
          <a:xfrm>
            <a:off x="390433" y="1587898"/>
            <a:ext cx="7886700" cy="53025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222222"/>
              </a:buClr>
              <a:buSzPct val="100000"/>
              <a:buFont typeface="Times New Roman"/>
              <a:buNone/>
            </a:pPr>
            <a:r>
              <a:rPr lang="en-IN" sz="8000" b="0" i="0" u="none" strike="noStrike" cap="none">
                <a:solidFill>
                  <a:srgbClr val="222222"/>
                </a:solidFill>
                <a:latin typeface="Times New Roman"/>
                <a:ea typeface="Times New Roman"/>
                <a:cs typeface="Times New Roman"/>
                <a:sym typeface="Times New Roman"/>
              </a:rPr>
              <a:t>[1] Statista. (2020). Adoption Rate of Emerging Technologies in</a:t>
            </a:r>
            <a:br>
              <a:rPr lang="en-IN" sz="8000" b="0" i="0" u="none" strike="noStrike" cap="none">
                <a:solidFill>
                  <a:schemeClr val="dk1"/>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Organizations Worldwide as of 2020. Accessed: Sep. 12, 2021. [Online].Available:</a:t>
            </a:r>
            <a:r>
              <a:rPr lang="en-IN" sz="8000" b="0" i="0" u="sng" strike="noStrike" cap="none">
                <a:solidFill>
                  <a:srgbClr val="1155CC"/>
                </a:solidFill>
                <a:latin typeface="Times New Roman"/>
                <a:ea typeface="Times New Roman"/>
                <a:cs typeface="Times New Roman"/>
                <a:sym typeface="Times New Roman"/>
                <a:hlinkClick r:id="rId3"/>
              </a:rPr>
              <a:t>https://www.statista.com/statistics/661164/worldwide-cio-</a:t>
            </a:r>
            <a:r>
              <a:rPr lang="en-IN" sz="8000" b="0" i="0" u="none" strike="noStrike" cap="none">
                <a:solidFill>
                  <a:srgbClr val="222222"/>
                </a:solidFill>
                <a:latin typeface="Times New Roman"/>
                <a:ea typeface="Times New Roman"/>
                <a:cs typeface="Times New Roman"/>
                <a:sym typeface="Times New Roman"/>
              </a:rPr>
              <a:t>surveyoperati% onal-priorities/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ct val="100000"/>
              <a:buFont typeface="Times New Roman"/>
              <a:buNone/>
            </a:pPr>
            <a:br>
              <a:rPr lang="en-IN" sz="8000" b="0" i="0" u="none" strike="noStrike" cap="none">
                <a:solidFill>
                  <a:schemeClr val="dk1"/>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[2] R. De&amp;#39;, N. Pandey, and A. Pal, ``Impact of digital surge during</a:t>
            </a:r>
            <a:br>
              <a:rPr lang="en-IN" sz="8000" b="0" i="0" u="none" strike="noStrike" cap="none">
                <a:solidFill>
                  <a:schemeClr val="dk1"/>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COVID- 19 pandemic: A viewpoint on research and practice,&amp;#39;&amp;#39; Int.J. Inf.Manage., vol. 55, Dec. 2020, Art. no. 102171.</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ct val="100000"/>
              <a:buFont typeface="Calibri"/>
              <a:buNone/>
            </a:pPr>
            <a:endParaRPr sz="8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222222"/>
              </a:buClr>
              <a:buSzPct val="100000"/>
              <a:buFont typeface="Times New Roman"/>
              <a:buNone/>
            </a:pPr>
            <a:r>
              <a:rPr lang="en-IN" sz="8000" b="0" i="0" u="none" strike="noStrike" cap="none">
                <a:solidFill>
                  <a:srgbClr val="222222"/>
                </a:solidFill>
                <a:latin typeface="Times New Roman"/>
                <a:ea typeface="Times New Roman"/>
                <a:cs typeface="Times New Roman"/>
                <a:sym typeface="Times New Roman"/>
              </a:rPr>
              <a:t>[3] M. Hijji and G. Alam, ``A multivocal literature review on growing</a:t>
            </a:r>
            <a:br>
              <a:rPr lang="en-IN" sz="8000" b="0" i="0" u="none" strike="noStrike" cap="none">
                <a:solidFill>
                  <a:srgbClr val="222222"/>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social engineering based cyber-attacks/threats during the COVID-19</a:t>
            </a:r>
            <a:br>
              <a:rPr lang="en-IN" sz="8000" b="0" i="0" u="none" strike="noStrike" cap="none">
                <a:solidFill>
                  <a:srgbClr val="222222"/>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pandemic:Challenges and prospective solutions, &amp;#39; &amp;#39; IEEE Access,vol.9,pp.7152_7169,2021.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ct val="100000"/>
              <a:buFont typeface="Calibri"/>
              <a:buNone/>
            </a:pPr>
            <a:endParaRPr sz="8000" b="0" i="0" u="none" strike="noStrike" cap="none">
              <a:solidFill>
                <a:srgbClr val="222222"/>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222222"/>
              </a:buClr>
              <a:buSzPct val="100000"/>
              <a:buFont typeface="Times New Roman"/>
              <a:buNone/>
            </a:pPr>
            <a:r>
              <a:rPr lang="en-IN" sz="8000" b="0" i="0" u="none" strike="noStrike" cap="none">
                <a:solidFill>
                  <a:srgbClr val="222222"/>
                </a:solidFill>
                <a:latin typeface="Times New Roman"/>
                <a:ea typeface="Times New Roman"/>
                <a:cs typeface="Times New Roman"/>
                <a:sym typeface="Times New Roman"/>
              </a:rPr>
              <a:t>[4] A. Alzahrani, ``Coronavirus social engineering attacks: Issues and</a:t>
            </a:r>
            <a:br>
              <a:rPr lang="en-IN" sz="8000" b="0" i="0" u="none" strike="noStrike" cap="none">
                <a:solidFill>
                  <a:srgbClr val="222222"/>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recommendations,&amp;#39;&amp;#39; Int. J. Adv. Computer. Sci. Appl., vol. 11, no. 5, pp.154_161,2020.</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222222"/>
              </a:buClr>
              <a:buSzPct val="100000"/>
              <a:buFont typeface="Times New Roman"/>
              <a:buNone/>
            </a:pPr>
            <a:br>
              <a:rPr lang="en-IN" sz="8000" b="0" i="0" u="none" strike="noStrike" cap="none">
                <a:solidFill>
                  <a:srgbClr val="222222"/>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[5] Phishing Activity Trends Report 3Q, Anti-Phishing Working Group,</a:t>
            </a:r>
            <a:br>
              <a:rPr lang="en-IN" sz="8000" b="0" i="0" u="none" strike="noStrike" cap="none">
                <a:solidFill>
                  <a:srgbClr val="222222"/>
                </a:solidFill>
                <a:latin typeface="Times New Roman"/>
                <a:ea typeface="Times New Roman"/>
                <a:cs typeface="Times New Roman"/>
                <a:sym typeface="Times New Roman"/>
              </a:rPr>
            </a:br>
            <a:r>
              <a:rPr lang="en-IN" sz="8000" b="0" i="0" u="none" strike="noStrike" cap="none">
                <a:solidFill>
                  <a:srgbClr val="222222"/>
                </a:solidFill>
                <a:latin typeface="Times New Roman"/>
                <a:ea typeface="Times New Roman"/>
                <a:cs typeface="Times New Roman"/>
                <a:sym typeface="Times New Roman"/>
              </a:rPr>
              <a:t>International, 2017. Accessed: Sep. 12, 2021.</a:t>
            </a:r>
            <a:endParaRPr sz="80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ct val="100000"/>
              <a:buFont typeface="Calibri"/>
              <a:buNone/>
            </a:pPr>
            <a:endParaRPr sz="4400" b="0" i="0" u="none" strike="noStrike" cap="none">
              <a:solidFill>
                <a:schemeClr val="dk1"/>
              </a:solidFill>
              <a:latin typeface="Times New Roman"/>
              <a:ea typeface="Times New Roman"/>
              <a:cs typeface="Times New Roman"/>
              <a:sym typeface="Times New Roman"/>
            </a:endParaRPr>
          </a:p>
        </p:txBody>
      </p:sp>
      <p:sp>
        <p:nvSpPr>
          <p:cNvPr id="1048783" name="Google Shape;366;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84" name="Google Shape;36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1048787" name="Google Shape;372;p3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Conference </a:t>
            </a:r>
            <a:endParaRPr sz="3600" b="1">
              <a:latin typeface="Times New Roman"/>
              <a:ea typeface="Times New Roman"/>
              <a:cs typeface="Times New Roman"/>
              <a:sym typeface="Times New Roman"/>
            </a:endParaRPr>
          </a:p>
        </p:txBody>
      </p:sp>
      <p:sp>
        <p:nvSpPr>
          <p:cNvPr id="1048788" name="Google Shape;373;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789" name="Google Shape;37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35</a:t>
            </a:fld>
            <a:endParaRPr lang="en-IN"/>
          </a:p>
        </p:txBody>
      </p:sp>
      <p:sp>
        <p:nvSpPr>
          <p:cNvPr id="1048790" name="Google Shape;375;p34"/>
          <p:cNvSpPr txBox="1"/>
          <p:nvPr/>
        </p:nvSpPr>
        <p:spPr>
          <a:xfrm>
            <a:off x="628651" y="1371600"/>
            <a:ext cx="7516800" cy="646500"/>
          </a:xfrm>
          <a:prstGeom prst="rect">
            <a:avLst/>
          </a:prstGeom>
          <a:noFill/>
          <a:ln>
            <a:noFill/>
          </a:ln>
        </p:spPr>
        <p:txBody>
          <a:bodyPr spcFirstLastPara="1" wrap="square" lIns="91425" tIns="45700" rIns="91425" bIns="45700" anchor="t" anchorCtr="0">
            <a:spAutoFit/>
          </a:bodyPr>
          <a:lstStyle/>
          <a:p>
            <a:pPr marL="342900" marR="0" lvl="0" indent="-114300" algn="just" rtl="0">
              <a:lnSpc>
                <a:spcPct val="10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Participated in </a:t>
            </a:r>
            <a:r>
              <a:rPr lang="en-IN" sz="1800" b="1" i="0" u="none" strike="noStrike" cap="none">
                <a:solidFill>
                  <a:schemeClr val="dk1"/>
                </a:solidFill>
                <a:latin typeface="Times New Roman"/>
                <a:ea typeface="Times New Roman"/>
                <a:cs typeface="Times New Roman"/>
                <a:sym typeface="Times New Roman"/>
              </a:rPr>
              <a:t>International Conference on Recent Trends in Computing    and Communication Engineering, ICRTCCE-2023.</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048618" name="Google Shape;127;p5"/>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19" name="Google Shape;128;p5"/>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0" name="Google Shape;129;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21" name="Google Shape;13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a:t>
            </a:fld>
            <a:endParaRPr lang="en-IN"/>
          </a:p>
        </p:txBody>
      </p:sp>
      <p:graphicFrame>
        <p:nvGraphicFramePr>
          <p:cNvPr id="4194305" name="Google Shape;131;p5"/>
          <p:cNvGraphicFramePr>
            <a:graphicFrameLocks/>
          </p:cNvGraphicFramePr>
          <p:nvPr/>
        </p:nvGraphicFramePr>
        <p:xfrm>
          <a:off x="0" y="495339"/>
          <a:ext cx="9144000" cy="6376530"/>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983750">
                  <a:extLst>
                    <a:ext uri="{9D8B030D-6E8A-4147-A177-3AD203B41FA5}">
                      <a16:colId xmlns:a16="http://schemas.microsoft.com/office/drawing/2014/main" val="20002"/>
                    </a:ext>
                  </a:extLst>
                </a:gridCol>
                <a:gridCol w="1434350">
                  <a:extLst>
                    <a:ext uri="{9D8B030D-6E8A-4147-A177-3AD203B41FA5}">
                      <a16:colId xmlns:a16="http://schemas.microsoft.com/office/drawing/2014/main" val="20003"/>
                    </a:ext>
                  </a:extLst>
                </a:gridCol>
                <a:gridCol w="1810875">
                  <a:extLst>
                    <a:ext uri="{9D8B030D-6E8A-4147-A177-3AD203B41FA5}">
                      <a16:colId xmlns:a16="http://schemas.microsoft.com/office/drawing/2014/main" val="20004"/>
                    </a:ext>
                  </a:extLst>
                </a:gridCol>
                <a:gridCol w="2357725">
                  <a:extLst>
                    <a:ext uri="{9D8B030D-6E8A-4147-A177-3AD203B41FA5}">
                      <a16:colId xmlns:a16="http://schemas.microsoft.com/office/drawing/2014/main" val="20005"/>
                    </a:ext>
                  </a:extLst>
                </a:gridCol>
                <a:gridCol w="1210225">
                  <a:extLst>
                    <a:ext uri="{9D8B030D-6E8A-4147-A177-3AD203B41FA5}">
                      <a16:colId xmlns:a16="http://schemas.microsoft.com/office/drawing/2014/main" val="20006"/>
                    </a:ext>
                  </a:extLst>
                </a:gridCol>
              </a:tblGrid>
              <a:tr h="1174875">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187800">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solidFill>
                            <a:schemeClr val="dk1"/>
                          </a:solidFill>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solidFill>
                            <a:schemeClr val="dk1"/>
                          </a:solidFill>
                          <a:latin typeface="Times New Roman"/>
                          <a:ea typeface="Times New Roman"/>
                          <a:cs typeface="Times New Roman"/>
                          <a:sym typeface="Times New Roman"/>
                        </a:rPr>
                        <a:t>Mohammad Hijjil And Gulzar Alam</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IN" sz="1800" u="none" strike="noStrike" cap="none">
                          <a:solidFill>
                            <a:schemeClr val="dk1"/>
                          </a:solidFill>
                          <a:latin typeface="Times New Roman"/>
                          <a:ea typeface="Times New Roman"/>
                          <a:cs typeface="Times New Roman"/>
                          <a:sym typeface="Times New Roman"/>
                        </a:rPr>
                        <a:t>A Multivocal Literature Review on Growing Social Engineering Based Cyber-Attacks/Threats During the COVID-19 Pandemic: Challenges and Prospective Solutions.</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Systematic literature mappings(SLM), Systematic literature review(SLR),</a:t>
                      </a:r>
                      <a:endParaRPr sz="1800" u="none" strike="noStrike" cap="none"/>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Grey literature mapping (GLM), Grey literature review(GLR),</a:t>
                      </a:r>
                      <a:endParaRPr sz="1800" u="none" strike="noStrike" cap="none"/>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Multivocal literature mapping(MLM),</a:t>
                      </a:r>
                      <a:endParaRPr sz="1800" u="none" strike="noStrike" cap="none"/>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Multivocal literature review(MLR).</a:t>
                      </a:r>
                      <a:endParaRPr sz="1800" u="none" strike="noStrike" cap="none"/>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ACCURACY : 90.06%</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They identified the open challenges, general recommendations, and prospective solutions for future work from the researcher and practitioner communities by using the latest technology, such as artificial intelligence, blockchain, and big data analytics.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 It only focussed on frequently used malicious software.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It integrates into such process in order to increase the detection performance in a real time.</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48624" name="Google Shape;136;p6"/>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25" name="Google Shape;137;p6"/>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6" name="Google Shape;138;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27" name="Google Shape;139;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a:t>
            </a:fld>
            <a:endParaRPr lang="en-IN"/>
          </a:p>
        </p:txBody>
      </p:sp>
      <p:graphicFrame>
        <p:nvGraphicFramePr>
          <p:cNvPr id="4194306" name="Google Shape;140;p6"/>
          <p:cNvGraphicFramePr>
            <a:graphicFrameLocks/>
          </p:cNvGraphicFramePr>
          <p:nvPr/>
        </p:nvGraphicFramePr>
        <p:xfrm>
          <a:off x="0" y="495339"/>
          <a:ext cx="9144000" cy="6403455"/>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1180975">
                  <a:extLst>
                    <a:ext uri="{9D8B030D-6E8A-4147-A177-3AD203B41FA5}">
                      <a16:colId xmlns:a16="http://schemas.microsoft.com/office/drawing/2014/main" val="20002"/>
                    </a:ext>
                  </a:extLst>
                </a:gridCol>
                <a:gridCol w="1260575">
                  <a:extLst>
                    <a:ext uri="{9D8B030D-6E8A-4147-A177-3AD203B41FA5}">
                      <a16:colId xmlns:a16="http://schemas.microsoft.com/office/drawing/2014/main" val="20003"/>
                    </a:ext>
                  </a:extLst>
                </a:gridCol>
                <a:gridCol w="1487375">
                  <a:extLst>
                    <a:ext uri="{9D8B030D-6E8A-4147-A177-3AD203B41FA5}">
                      <a16:colId xmlns:a16="http://schemas.microsoft.com/office/drawing/2014/main" val="20004"/>
                    </a:ext>
                  </a:extLst>
                </a:gridCol>
                <a:gridCol w="2521050">
                  <a:extLst>
                    <a:ext uri="{9D8B030D-6E8A-4147-A177-3AD203B41FA5}">
                      <a16:colId xmlns:a16="http://schemas.microsoft.com/office/drawing/2014/main" val="20005"/>
                    </a:ext>
                  </a:extLst>
                </a:gridCol>
                <a:gridCol w="1346950">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b="1" u="none" strike="noStrike" cap="none">
                          <a:solidFill>
                            <a:schemeClr val="dk1"/>
                          </a:solidFill>
                          <a:latin typeface="Times New Roman"/>
                          <a:ea typeface="Times New Roman"/>
                          <a:cs typeface="Times New Roman"/>
                          <a:sym typeface="Times New Roman"/>
                        </a:rPr>
                        <a:t> </a:t>
                      </a:r>
                      <a:r>
                        <a:rPr lang="en-IN" sz="1800" u="none" strike="noStrike" cap="none">
                          <a:solidFill>
                            <a:schemeClr val="dk1"/>
                          </a:solidFill>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800" u="none" strike="noStrike" cap="none">
                          <a:solidFill>
                            <a:schemeClr val="dk1"/>
                          </a:solidFill>
                          <a:latin typeface="Times New Roman"/>
                          <a:ea typeface="Times New Roman"/>
                          <a:cs typeface="Times New Roman"/>
                          <a:sym typeface="Times New Roman"/>
                        </a:rPr>
                        <a:t>Mehmet Korkmaz</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IN" sz="1800" u="none" strike="noStrike" cap="none">
                          <a:solidFill>
                            <a:schemeClr val="dk1"/>
                          </a:solidFill>
                          <a:latin typeface="Times New Roman"/>
                          <a:ea typeface="Times New Roman"/>
                          <a:cs typeface="Times New Roman"/>
                          <a:sym typeface="Times New Roman"/>
                        </a:rPr>
                        <a:t>Detection of Phishing Websites by Using Machine Learning-Based URL Analysis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Decision tree and Random forest</a:t>
                      </a:r>
                      <a:endParaRPr sz="1800" u="none" strike="noStrike" cap="none"/>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ACCURACY : 91.4%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The algorithm used in this project is random forest algorithm, it has better MSE value, when it is compared with other  machine  learning  classifier  algorithms.  Since  the random forest algorithm has least MSE value, it significantly increases the accuracy of Phishing attack detection.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 This project only compared few machine learning frameworks and took best from that.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Secure email gateway’s (SEG’s) and phishing awareness training remain a critical tool in the fight against phishing and malware.</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048630" name="Google Shape;145;p7"/>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31" name="Google Shape;146;p7"/>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2" name="Google Shape;1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33" name="Google Shape;1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a:t>
            </a:fld>
            <a:endParaRPr lang="en-IN"/>
          </a:p>
        </p:txBody>
      </p:sp>
      <p:graphicFrame>
        <p:nvGraphicFramePr>
          <p:cNvPr id="4194307" name="Google Shape;149;p7"/>
          <p:cNvGraphicFramePr>
            <a:graphicFrameLocks/>
          </p:cNvGraphicFramePr>
          <p:nvPr/>
        </p:nvGraphicFramePr>
        <p:xfrm>
          <a:off x="0" y="495339"/>
          <a:ext cx="9144025" cy="6403455"/>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1172025">
                  <a:extLst>
                    <a:ext uri="{9D8B030D-6E8A-4147-A177-3AD203B41FA5}">
                      <a16:colId xmlns:a16="http://schemas.microsoft.com/office/drawing/2014/main" val="20002"/>
                    </a:ext>
                  </a:extLst>
                </a:gridCol>
                <a:gridCol w="1269550">
                  <a:extLst>
                    <a:ext uri="{9D8B030D-6E8A-4147-A177-3AD203B41FA5}">
                      <a16:colId xmlns:a16="http://schemas.microsoft.com/office/drawing/2014/main" val="20003"/>
                    </a:ext>
                  </a:extLst>
                </a:gridCol>
                <a:gridCol w="1487375">
                  <a:extLst>
                    <a:ext uri="{9D8B030D-6E8A-4147-A177-3AD203B41FA5}">
                      <a16:colId xmlns:a16="http://schemas.microsoft.com/office/drawing/2014/main" val="20004"/>
                    </a:ext>
                  </a:extLst>
                </a:gridCol>
                <a:gridCol w="2521050">
                  <a:extLst>
                    <a:ext uri="{9D8B030D-6E8A-4147-A177-3AD203B41FA5}">
                      <a16:colId xmlns:a16="http://schemas.microsoft.com/office/drawing/2014/main" val="20005"/>
                    </a:ext>
                  </a:extLst>
                </a:gridCol>
                <a:gridCol w="1346950">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V. V. Ramalingam, Paras Yadav, Prakhar Srivastava</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solidFill>
                            <a:schemeClr val="dk1"/>
                          </a:solidFill>
                          <a:latin typeface="Times New Roman"/>
                          <a:ea typeface="Times New Roman"/>
                          <a:cs typeface="Times New Roman"/>
                          <a:sym typeface="Times New Roman"/>
                        </a:rPr>
                        <a:t>Detection of Phishing Websites using an Efficient Feature-Based Machine Learning Framework</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Random forest algorithm</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93%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This project is focussed mainly to catch the zero-day attacks.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DEMERIT</a:t>
                      </a:r>
                      <a:r>
                        <a:rPr lang="en-IN" sz="1800" u="none" strike="noStrike" cap="none">
                          <a:solidFill>
                            <a:schemeClr val="dk1"/>
                          </a:solidFill>
                          <a:latin typeface="Times New Roman"/>
                          <a:ea typeface="Times New Roman"/>
                          <a:cs typeface="Times New Roman"/>
                          <a:sym typeface="Times New Roman"/>
                        </a:rPr>
                        <a:t>: The experimental results depict that the proposed models have an outstanding performance with a success rate but not perfect accuracy.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This not only improves security, but can significantly reduce the workloads of IT and security teams.</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048636" name="Google Shape;154;p8"/>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37" name="Google Shape;155;p8"/>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8" name="Google Shape;15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39" name="Google Shape;1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a:t>
            </a:fld>
            <a:endParaRPr lang="en-IN"/>
          </a:p>
        </p:txBody>
      </p:sp>
      <p:graphicFrame>
        <p:nvGraphicFramePr>
          <p:cNvPr id="4194308" name="Google Shape;158;p8"/>
          <p:cNvGraphicFramePr>
            <a:graphicFrameLocks/>
          </p:cNvGraphicFramePr>
          <p:nvPr/>
        </p:nvGraphicFramePr>
        <p:xfrm>
          <a:off x="0" y="495339"/>
          <a:ext cx="9144000" cy="6403455"/>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1234800">
                  <a:extLst>
                    <a:ext uri="{9D8B030D-6E8A-4147-A177-3AD203B41FA5}">
                      <a16:colId xmlns:a16="http://schemas.microsoft.com/office/drawing/2014/main" val="20002"/>
                    </a:ext>
                  </a:extLst>
                </a:gridCol>
                <a:gridCol w="1272950">
                  <a:extLst>
                    <a:ext uri="{9D8B030D-6E8A-4147-A177-3AD203B41FA5}">
                      <a16:colId xmlns:a16="http://schemas.microsoft.com/office/drawing/2014/main" val="20003"/>
                    </a:ext>
                  </a:extLst>
                </a:gridCol>
                <a:gridCol w="1421175">
                  <a:extLst>
                    <a:ext uri="{9D8B030D-6E8A-4147-A177-3AD203B41FA5}">
                      <a16:colId xmlns:a16="http://schemas.microsoft.com/office/drawing/2014/main" val="20004"/>
                    </a:ext>
                  </a:extLst>
                </a:gridCol>
                <a:gridCol w="2521050">
                  <a:extLst>
                    <a:ext uri="{9D8B030D-6E8A-4147-A177-3AD203B41FA5}">
                      <a16:colId xmlns:a16="http://schemas.microsoft.com/office/drawing/2014/main" val="20005"/>
                    </a:ext>
                  </a:extLst>
                </a:gridCol>
                <a:gridCol w="1346950">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5</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Ahmed Alzahrani</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solidFill>
                            <a:schemeClr val="dk1"/>
                          </a:solidFill>
                          <a:latin typeface="Times New Roman"/>
                          <a:ea typeface="Times New Roman"/>
                          <a:cs typeface="Times New Roman"/>
                          <a:sym typeface="Times New Roman"/>
                        </a:rPr>
                        <a:t>Coronavirus Social Engineering Attacks: Issues and Recommendations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Support vector machine</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65.90%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This project discusses the psychology behind social engineering and introduces security awareness as a solution to reduce the risk of social engineering attacks.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 It provides only coronavirus social engineering attacks and provides recommendations for responding to such an attack.</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These tools simply offer information and basic applications, automated and advanced phishing threat protection solutions can help solve the challenges that customers face</a:t>
                      </a:r>
                      <a:r>
                        <a:rPr lang="en-IN" sz="1800" b="1" u="none" strike="noStrike" cap="none">
                          <a:latin typeface="Times New Roman"/>
                          <a:ea typeface="Times New Roman"/>
                          <a:cs typeface="Times New Roman"/>
                          <a:sym typeface="Times New Roman"/>
                        </a:rPr>
                        <a:t>.</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048642" name="Google Shape;163;p9"/>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43" name="Google Shape;164;p9"/>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44" name="Google Shape;165;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45" name="Google Shape;166;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a:t>
            </a:fld>
            <a:endParaRPr lang="en-IN"/>
          </a:p>
        </p:txBody>
      </p:sp>
      <p:graphicFrame>
        <p:nvGraphicFramePr>
          <p:cNvPr id="4194309" name="Google Shape;167;p9"/>
          <p:cNvGraphicFramePr>
            <a:graphicFrameLocks/>
          </p:cNvGraphicFramePr>
          <p:nvPr/>
        </p:nvGraphicFramePr>
        <p:xfrm>
          <a:off x="0" y="495339"/>
          <a:ext cx="9144000" cy="6403455"/>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1198900">
                  <a:extLst>
                    <a:ext uri="{9D8B030D-6E8A-4147-A177-3AD203B41FA5}">
                      <a16:colId xmlns:a16="http://schemas.microsoft.com/office/drawing/2014/main" val="20002"/>
                    </a:ext>
                  </a:extLst>
                </a:gridCol>
                <a:gridCol w="1281950">
                  <a:extLst>
                    <a:ext uri="{9D8B030D-6E8A-4147-A177-3AD203B41FA5}">
                      <a16:colId xmlns:a16="http://schemas.microsoft.com/office/drawing/2014/main" val="20003"/>
                    </a:ext>
                  </a:extLst>
                </a:gridCol>
                <a:gridCol w="1448075">
                  <a:extLst>
                    <a:ext uri="{9D8B030D-6E8A-4147-A177-3AD203B41FA5}">
                      <a16:colId xmlns:a16="http://schemas.microsoft.com/office/drawing/2014/main" val="20004"/>
                    </a:ext>
                  </a:extLst>
                </a:gridCol>
                <a:gridCol w="2361925">
                  <a:extLst>
                    <a:ext uri="{9D8B030D-6E8A-4147-A177-3AD203B41FA5}">
                      <a16:colId xmlns:a16="http://schemas.microsoft.com/office/drawing/2014/main" val="20005"/>
                    </a:ext>
                  </a:extLst>
                </a:gridCol>
                <a:gridCol w="1506075">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Hyunsang Choi</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solidFill>
                            <a:schemeClr val="dk1"/>
                          </a:solidFill>
                          <a:latin typeface="Times New Roman"/>
                          <a:ea typeface="Times New Roman"/>
                          <a:cs typeface="Times New Roman"/>
                          <a:sym typeface="Times New Roman"/>
                        </a:rPr>
                        <a:t>Detecting Malicious Web Links and Identifying Their Attack Types</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Support vector machine(SVM),</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K-nearest neighbour(KNN)</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86.54%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The accuracy was over 98% in detecting malicious URLs and over 93% in identifying attack types.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 This project report their studies on the effectiveness of each group of discriminative features, and discuss their availability but not prevention of phishing.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It demonstrates that you have a pulse on the latest threats and an insight into how artificial intelligence and machine learning can improve the security posture, without adding more burden to them.</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048648" name="Google Shape;172;p10"/>
          <p:cNvSpPr txBox="1">
            <a:spLocks noGrp="1"/>
          </p:cNvSpPr>
          <p:nvPr>
            <p:ph type="title"/>
          </p:nvPr>
        </p:nvSpPr>
        <p:spPr>
          <a:xfrm>
            <a:off x="628650" y="121167"/>
            <a:ext cx="7886700" cy="228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Literature Survey</a:t>
            </a:r>
            <a:endParaRPr sz="3600" b="1">
              <a:latin typeface="Times New Roman"/>
              <a:ea typeface="Times New Roman"/>
              <a:cs typeface="Times New Roman"/>
              <a:sym typeface="Times New Roman"/>
            </a:endParaRPr>
          </a:p>
        </p:txBody>
      </p:sp>
      <p:sp>
        <p:nvSpPr>
          <p:cNvPr id="1048649" name="Google Shape;173;p10"/>
          <p:cNvSpPr txBox="1"/>
          <p:nvPr/>
        </p:nvSpPr>
        <p:spPr>
          <a:xfrm>
            <a:off x="1310442" y="1615232"/>
            <a:ext cx="60657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0" name="Google Shape;174;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09-04-2023</a:t>
            </a:r>
          </a:p>
        </p:txBody>
      </p:sp>
      <p:sp>
        <p:nvSpPr>
          <p:cNvPr id="1048651" name="Google Shape;17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9</a:t>
            </a:fld>
            <a:endParaRPr lang="en-IN"/>
          </a:p>
        </p:txBody>
      </p:sp>
      <p:graphicFrame>
        <p:nvGraphicFramePr>
          <p:cNvPr id="4194310" name="Google Shape;176;p10"/>
          <p:cNvGraphicFramePr>
            <a:graphicFrameLocks/>
          </p:cNvGraphicFramePr>
          <p:nvPr/>
        </p:nvGraphicFramePr>
        <p:xfrm>
          <a:off x="0" y="495339"/>
          <a:ext cx="9144025" cy="6403455"/>
        </p:xfrm>
        <a:graphic>
          <a:graphicData uri="http://schemas.openxmlformats.org/drawingml/2006/table">
            <a:tbl>
              <a:tblPr firstRow="1" bandRow="1">
                <a:noFill/>
                <a:tableStyleId>{FCAA5D5E-1F53-4845-8C1A-33E259CD293D}</a:tableStyleId>
              </a:tblPr>
              <a:tblGrid>
                <a:gridCol w="505150">
                  <a:extLst>
                    <a:ext uri="{9D8B030D-6E8A-4147-A177-3AD203B41FA5}">
                      <a16:colId xmlns:a16="http://schemas.microsoft.com/office/drawing/2014/main" val="20000"/>
                    </a:ext>
                  </a:extLst>
                </a:gridCol>
                <a:gridCol w="841925">
                  <a:extLst>
                    <a:ext uri="{9D8B030D-6E8A-4147-A177-3AD203B41FA5}">
                      <a16:colId xmlns:a16="http://schemas.microsoft.com/office/drawing/2014/main" val="20001"/>
                    </a:ext>
                  </a:extLst>
                </a:gridCol>
                <a:gridCol w="1172025">
                  <a:extLst>
                    <a:ext uri="{9D8B030D-6E8A-4147-A177-3AD203B41FA5}">
                      <a16:colId xmlns:a16="http://schemas.microsoft.com/office/drawing/2014/main" val="20002"/>
                    </a:ext>
                  </a:extLst>
                </a:gridCol>
                <a:gridCol w="1269550">
                  <a:extLst>
                    <a:ext uri="{9D8B030D-6E8A-4147-A177-3AD203B41FA5}">
                      <a16:colId xmlns:a16="http://schemas.microsoft.com/office/drawing/2014/main" val="20003"/>
                    </a:ext>
                  </a:extLst>
                </a:gridCol>
                <a:gridCol w="1487375">
                  <a:extLst>
                    <a:ext uri="{9D8B030D-6E8A-4147-A177-3AD203B41FA5}">
                      <a16:colId xmlns:a16="http://schemas.microsoft.com/office/drawing/2014/main" val="20004"/>
                    </a:ext>
                  </a:extLst>
                </a:gridCol>
                <a:gridCol w="2521050">
                  <a:extLst>
                    <a:ext uri="{9D8B030D-6E8A-4147-A177-3AD203B41FA5}">
                      <a16:colId xmlns:a16="http://schemas.microsoft.com/office/drawing/2014/main" val="20005"/>
                    </a:ext>
                  </a:extLst>
                </a:gridCol>
                <a:gridCol w="1346950">
                  <a:extLst>
                    <a:ext uri="{9D8B030D-6E8A-4147-A177-3AD203B41FA5}">
                      <a16:colId xmlns:a16="http://schemas.microsoft.com/office/drawing/2014/main" val="20006"/>
                    </a:ext>
                  </a:extLst>
                </a:gridCol>
              </a:tblGrid>
              <a:tr h="1147950">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a:t>
                      </a:r>
                      <a:endParaRPr sz="1400" u="none" strike="noStrike" cap="none"/>
                    </a:p>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NO</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YEAR</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AUTHOR (S)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PROJECT DETAILS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METHODOLOGIES</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MERITS AND DEMERITS</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FUTURE SCOPE</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b="1" u="none" strike="noStrike" cap="none"/>
                    </a:p>
                  </a:txBody>
                  <a:tcPr marL="91450" marR="91450" marT="45725" marB="45725"/>
                </a:tc>
                <a:extLst>
                  <a:ext uri="{0D108BD9-81ED-4DB2-BD59-A6C34878D82A}">
                    <a16:rowId xmlns:a16="http://schemas.microsoft.com/office/drawing/2014/main" val="10000"/>
                  </a:ext>
                </a:extLst>
              </a:tr>
              <a:tr h="52147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2019</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Kang leng chiew</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15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800"/>
                        <a:buFont typeface="Arial"/>
                        <a:buNone/>
                      </a:pPr>
                      <a:r>
                        <a:rPr lang="en-IN" sz="1800" u="none" strike="noStrike" cap="none">
                          <a:solidFill>
                            <a:srgbClr val="000000"/>
                          </a:solidFill>
                          <a:latin typeface="Times New Roman"/>
                          <a:ea typeface="Times New Roman"/>
                          <a:cs typeface="Times New Roman"/>
                          <a:sym typeface="Times New Roman"/>
                        </a:rPr>
                        <a:t>Building Standard Offline Anti-phishing Dataset for </a:t>
                      </a:r>
                      <a:r>
                        <a:rPr lang="en-IN" sz="1800" u="none" strike="noStrike" cap="none">
                          <a:solidFill>
                            <a:schemeClr val="dk1"/>
                          </a:solidFill>
                          <a:latin typeface="Times New Roman"/>
                          <a:ea typeface="Times New Roman"/>
                          <a:cs typeface="Times New Roman"/>
                          <a:sym typeface="Times New Roman"/>
                        </a:rPr>
                        <a:t>Benchmarking </a:t>
                      </a:r>
                      <a:endParaRPr sz="1800" u="none" strike="noStrike" cap="none">
                        <a:solidFill>
                          <a:srgbClr val="000000"/>
                        </a:solidFill>
                        <a:latin typeface="Times New Roman"/>
                        <a:ea typeface="Times New Roman"/>
                        <a:cs typeface="Times New Roman"/>
                        <a:sym typeface="Times New Roman"/>
                      </a:endParaRPr>
                    </a:p>
                  </a:txBody>
                  <a:tcPr marL="114300" marR="114300"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rgbClr val="000000"/>
                          </a:solidFill>
                          <a:latin typeface="Times New Roman"/>
                          <a:ea typeface="Times New Roman"/>
                          <a:cs typeface="Times New Roman"/>
                          <a:sym typeface="Times New Roman"/>
                        </a:rPr>
                        <a:t>List based and Heuristic based approaches(CANTINA).</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89.78%</a:t>
                      </a:r>
                      <a:endParaRPr sz="1800" u="none" strike="noStrike" cap="none">
                        <a:solidFill>
                          <a:srgbClr val="000000"/>
                        </a:solidFill>
                        <a:latin typeface="Times New Roman"/>
                        <a:ea typeface="Times New Roman"/>
                        <a:cs typeface="Times New Roman"/>
                        <a:sym typeface="Times New Roman"/>
                      </a:endParaRPr>
                    </a:p>
                  </a:txBody>
                  <a:tcPr marL="114300" marR="114300"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They conduct extensive experiments on a large-scale dataset and show a significant performance gain over existing methods.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 This approach allows the model to capture several types of semantic information, but not syntactic information.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Classify algorithm and techniques to extract the phishing data sets criteria to classify their legitimacy.</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2362</Words>
  <Application>Microsoft Office PowerPoint</Application>
  <PresentationFormat>On-screen Show (4:3)</PresentationFormat>
  <Paragraphs>384</Paragraphs>
  <Slides>35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Wingdings</vt:lpstr>
      <vt:lpstr>Arial</vt:lpstr>
      <vt:lpstr>Times New Roman</vt:lpstr>
      <vt:lpstr>Noto Sans Symbols</vt:lpstr>
      <vt:lpstr>Calibri</vt:lpstr>
      <vt:lpstr>Office Theme</vt:lpstr>
      <vt:lpstr>PowerPoint Presentation</vt:lpstr>
      <vt:lpstr> ABSTRACT</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Problem Statement</vt:lpstr>
      <vt:lpstr>Proposed System</vt:lpstr>
      <vt:lpstr> Hardware  and Software used Hardware used</vt:lpstr>
      <vt:lpstr>Architecture </vt:lpstr>
      <vt:lpstr>Usecase Diagram</vt:lpstr>
      <vt:lpstr>Sequence Diagram</vt:lpstr>
      <vt:lpstr>ACTIVITY DIAGRAM</vt:lpstr>
      <vt:lpstr>Data Flow Diagram – Level 0 </vt:lpstr>
      <vt:lpstr>Data Flow Diagram – Level 1</vt:lpstr>
      <vt:lpstr>Data Flow Diagram – Level 2</vt:lpstr>
      <vt:lpstr>Module Description</vt:lpstr>
      <vt:lpstr>Dataset Collection</vt:lpstr>
      <vt:lpstr>Algorithm Implementation</vt:lpstr>
      <vt:lpstr>Algorithm Implementation</vt:lpstr>
      <vt:lpstr>          Algorithm Implementation</vt:lpstr>
      <vt:lpstr>DETECTION</vt:lpstr>
      <vt:lpstr>Performance Evaluation </vt:lpstr>
      <vt:lpstr>Performance Evaluation </vt:lpstr>
      <vt:lpstr>Screen Shots</vt:lpstr>
      <vt:lpstr>Screen Shots</vt:lpstr>
      <vt:lpstr>Screen Shots</vt:lpstr>
      <vt:lpstr>Conclusion </vt:lpstr>
      <vt:lpstr>Reference Paper/ URL</vt:lpstr>
      <vt:lpstr>Conference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Nivedha</cp:lastModifiedBy>
  <cp:revision>3</cp:revision>
  <dcterms:created xsi:type="dcterms:W3CDTF">2020-12-27T03:21:20Z</dcterms:created>
  <dcterms:modified xsi:type="dcterms:W3CDTF">2023-04-09T14:18:26Z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75b70867f6414d62ac8bc51cb5fc7527</vt:lpwstr>
  </property>
</Properties>
</file>