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IN" sz="2400" lang="en-US"/>
              <a:t> </a:t>
            </a:r>
            <a:r>
              <a:rPr altLang="en-IN" sz="2400" lang="en-US"/>
              <a:t> </a:t>
            </a:r>
            <a:r>
              <a:rPr altLang="en-IN" sz="2400" lang="en-US"/>
              <a:t>K</a:t>
            </a:r>
            <a:r>
              <a:rPr altLang="en-IN" sz="2400" lang="en-US"/>
              <a:t>.</a:t>
            </a:r>
            <a:r>
              <a:rPr altLang="en-IN" sz="2400" lang="en-US"/>
              <a:t>K</a:t>
            </a:r>
            <a:r>
              <a:rPr altLang="en-IN" sz="2400" lang="en-US"/>
              <a:t>e</a:t>
            </a:r>
            <a:r>
              <a:rPr altLang="en-IN" sz="2400" lang="en-US"/>
              <a:t>e</a:t>
            </a:r>
            <a:r>
              <a:rPr altLang="en-IN" sz="2400" lang="en-US"/>
              <a:t>r</a:t>
            </a:r>
            <a:r>
              <a:rPr altLang="en-IN" sz="2400" lang="en-US"/>
              <a:t>t</a:t>
            </a:r>
            <a:r>
              <a:rPr altLang="en-IN" sz="2400" lang="en-US"/>
              <a:t>h</a:t>
            </a:r>
            <a:r>
              <a:rPr altLang="en-IN" sz="2400" lang="en-US"/>
              <a:t>i</a:t>
            </a:r>
            <a:r>
              <a:rPr altLang="en-IN" sz="2400" lang="en-US"/>
              <a:t>k</a:t>
            </a:r>
            <a:r>
              <a:rPr altLang="en-IN" sz="2400" lang="en-US"/>
              <a:t>a</a:t>
            </a:r>
            <a:endParaRPr dirty="0" sz="2400" lang="en-US"/>
          </a:p>
          <a:p>
            <a:r>
              <a:rPr dirty="0" sz="2400" lang="en-US"/>
              <a:t>REGISTER NO:</a:t>
            </a:r>
            <a:r>
              <a:rPr altLang="en-IN" dirty="0" sz="2400" lang="en-US"/>
              <a:t> </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1</a:t>
            </a:r>
            <a:r>
              <a:rPr altLang="en-IN" dirty="0" sz="2400" lang="en-US"/>
              <a:t>6</a:t>
            </a:r>
            <a:r>
              <a:rPr altLang="en-IN" dirty="0" sz="2400" lang="en-US"/>
              <a:t>3</a:t>
            </a:r>
            <a:r>
              <a:rPr altLang="en-IN" dirty="0" sz="2400" lang="en-US"/>
              <a:t>4</a:t>
            </a:r>
            <a:endParaRPr altLang="en-US" lang="zh-CN"/>
          </a:p>
          <a:p>
            <a:r>
              <a:rPr dirty="0" sz="2400" lang="en-US"/>
              <a:t>DEPARTMENT:</a:t>
            </a:r>
            <a:r>
              <a:rPr altLang="en-IN" dirty="0" sz="2400" lang="en-US"/>
              <a:t> </a:t>
            </a:r>
            <a:r>
              <a:rPr altLang="en-IN" dirty="0" sz="2400" lang="en-US"/>
              <a:t> </a:t>
            </a:r>
            <a:r>
              <a:rPr altLang="en-IN" dirty="0" sz="2400" lang="en-US"/>
              <a:t>c</a:t>
            </a:r>
            <a:r>
              <a:rPr altLang="en-IN" dirty="0" sz="2400" lang="en-US"/>
              <a:t>o</a:t>
            </a:r>
            <a:r>
              <a:rPr altLang="en-IN" dirty="0" sz="2400" lang="en-US"/>
              <a:t>m</a:t>
            </a:r>
            <a:r>
              <a:rPr altLang="en-IN" dirty="0" sz="2400" lang="en-US"/>
              <a:t>e</a:t>
            </a:r>
            <a:r>
              <a:rPr altLang="en-IN" dirty="0" sz="2400" lang="en-US"/>
              <a:t>r</a:t>
            </a:r>
            <a:r>
              <a:rPr altLang="en-IN" dirty="0" sz="2400" lang="en-US"/>
              <a:t>c</a:t>
            </a:r>
            <a:r>
              <a:rPr altLang="en-IN" dirty="0" sz="2400" lang="en-US"/>
              <a:t>e</a:t>
            </a:r>
            <a:r>
              <a:rPr altLang="en-IN" dirty="0" sz="2400" lang="en-US"/>
              <a:t> </a:t>
            </a:r>
            <a:endParaRPr altLang="en-US" lang="zh-CN"/>
          </a:p>
          <a:p>
            <a:r>
              <a:rPr dirty="0" sz="2400" lang="en-US"/>
              <a:t>COLLEGE</a:t>
            </a:r>
            <a:r>
              <a:rPr altLang="en-IN" dirty="0" sz="2400" lang="en-US"/>
              <a:t> </a:t>
            </a:r>
            <a:r>
              <a:rPr altLang="en-IN" dirty="0" sz="2400" lang="en-US"/>
              <a:t> </a:t>
            </a:r>
            <a:r>
              <a:rPr altLang="en-IN" dirty="0" sz="2400" lang="en-US"/>
              <a:t>p</a:t>
            </a:r>
            <a:r>
              <a:rPr altLang="en-IN" dirty="0" sz="2400" lang="en-US"/>
              <a:t>r</a:t>
            </a:r>
            <a:r>
              <a:rPr altLang="en-IN" dirty="0" sz="2400" lang="en-US"/>
              <a:t>o</a:t>
            </a:r>
            <a:r>
              <a:rPr altLang="en-IN" dirty="0" sz="2400" lang="en-US"/>
              <a:t>f</a:t>
            </a:r>
            <a:r>
              <a:rPr altLang="en-IN" dirty="0" sz="2400" lang="en-US"/>
              <a:t>.</a:t>
            </a:r>
            <a:r>
              <a:rPr altLang="en-IN" dirty="0" sz="2400" lang="en-US"/>
              <a:t> </a:t>
            </a:r>
            <a:r>
              <a:rPr altLang="en-IN" dirty="0" sz="2400" lang="en-US"/>
              <a:t>D</a:t>
            </a:r>
            <a:r>
              <a:rPr altLang="en-IN" dirty="0" sz="2400" lang="en-US"/>
              <a:t>h</a:t>
            </a:r>
            <a:r>
              <a:rPr altLang="en-IN" dirty="0" sz="2400" lang="en-US"/>
              <a:t>a</a:t>
            </a:r>
            <a:r>
              <a:rPr altLang="en-IN" dirty="0" sz="2400" lang="en-US"/>
              <a:t>n</a:t>
            </a:r>
            <a:r>
              <a:rPr altLang="en-IN" dirty="0" sz="2400" lang="en-US"/>
              <a:t>a</a:t>
            </a:r>
            <a:r>
              <a:rPr altLang="en-IN" dirty="0" sz="2400" lang="en-US"/>
              <a:t>p</a:t>
            </a:r>
            <a:r>
              <a:rPr altLang="en-IN" dirty="0" sz="2400" lang="en-US"/>
              <a:t>a</a:t>
            </a:r>
            <a:r>
              <a:rPr altLang="en-IN" dirty="0" sz="2400" lang="en-US"/>
              <a:t>l</a:t>
            </a:r>
            <a:r>
              <a:rPr altLang="en-IN" dirty="0" sz="2400" lang="en-US"/>
              <a:t>a</a:t>
            </a:r>
            <a:r>
              <a:rPr altLang="en-IN" dirty="0" sz="2400" lang="en-US"/>
              <a:t>n</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age </a:t>
            </a:r>
            <a:r>
              <a:rPr altLang="en-IN" dirty="0" sz="2400" lang="en-US"/>
              <a:t>of </a:t>
            </a:r>
            <a:r>
              <a:rPr altLang="en-IN" dirty="0" sz="2400" lang="en-US"/>
              <a:t>s</a:t>
            </a:r>
            <a:r>
              <a:rPr altLang="en-IN" dirty="0" sz="2400" lang="en-US"/>
              <a:t>c</a:t>
            </a:r>
            <a:r>
              <a:rPr altLang="en-IN" dirty="0" sz="2400" lang="en-US"/>
              <a:t>i</a:t>
            </a:r>
            <a:r>
              <a:rPr altLang="en-IN" dirty="0" sz="2400" lang="en-US"/>
              <a:t>ence </a:t>
            </a:r>
            <a:r>
              <a:rPr altLang="en-IN" dirty="0" sz="2400" lang="en-US"/>
              <a:t>and </a:t>
            </a:r>
            <a:r>
              <a:rPr altLang="en-IN" dirty="0" sz="2400" lang="en-US"/>
              <a:t>m</a:t>
            </a:r>
            <a:r>
              <a:rPr altLang="en-IN" dirty="0" sz="2400" lang="en-US"/>
              <a:t>a</a:t>
            </a:r>
            <a:r>
              <a:rPr altLang="en-IN" dirty="0" sz="2400" lang="en-US"/>
              <a:t>n</a:t>
            </a:r>
            <a:r>
              <a:rPr altLang="en-IN" dirty="0" sz="2400" lang="en-US"/>
              <a:t>a</a:t>
            </a:r>
            <a:r>
              <a:rPr altLang="en-IN" dirty="0" sz="2400" lang="en-US"/>
              <a:t>g</a:t>
            </a:r>
            <a:r>
              <a:rPr altLang="en-IN" dirty="0" sz="2400" lang="en-US"/>
              <a:t>e</a:t>
            </a:r>
            <a:r>
              <a:rPr altLang="en-IN" dirty="0" sz="2400" lang="en-US"/>
              <a:t>ment </a:t>
            </a:r>
            <a:endParaRPr altLang="en-US" lang="zh-CN"/>
          </a:p>
          <a:p>
            <a:r>
              <a:rPr dirty="0" sz="2400" lang="en-US"/>
              <a:t>           </a:t>
            </a:r>
            <a:endParaRPr dirty="0" sz="2400" lang="en-IN"/>
          </a:p>
        </p:txBody>
      </p:sp>
      <p:sp>
        <p:nvSpPr>
          <p:cNvPr id="1048703" name=""/>
          <p:cNvSpPr txBox="1"/>
          <p:nvPr/>
        </p:nvSpPr>
        <p:spPr>
          <a:xfrm>
            <a:off x="4096000" y="3219450"/>
            <a:ext cx="4000000" cy="510540"/>
          </a:xfrm>
          <a:prstGeom prst="rect"/>
        </p:spPr>
        <p:txBody>
          <a:bodyPr rtlCol="0" wrap="square">
            <a:spAutoFit/>
          </a:bodyPr>
          <a:p>
            <a:r>
              <a:rPr altLang="en-IN" sz="2800" lang="en-US">
                <a:solidFill>
                  <a:srgbClr val="000000"/>
                </a:solidFill>
              </a:rPr>
              <a:t>Pl</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465856" y="1706879"/>
            <a:ext cx="6806748" cy="4282439"/>
          </a:xfrm>
          <a:prstGeom prst="rect"/>
        </p:spPr>
        <p:txBody>
          <a:bodyPr rtlCol="0" wrap="square">
            <a:spAutoFit/>
          </a:bodyPr>
          <a:p>
            <a:r>
              <a:rPr altLang="en-IN" sz="2800" lang="en-US">
                <a:solidFill>
                  <a:srgbClr val="000000"/>
                </a:solidFill>
              </a:rPr>
              <a:t>I</a:t>
            </a:r>
            <a:r>
              <a:rPr altLang="en-IN" sz="2800" lang="en-US">
                <a:solidFill>
                  <a:srgbClr val="000000"/>
                </a:solidFill>
              </a:rPr>
              <a:t>d</a:t>
            </a:r>
            <a:r>
              <a:rPr sz="2800" lang="en-IN">
                <a:solidFill>
                  <a:srgbClr val="000000"/>
                </a:solidFill>
              </a:rPr>
              <a:t>entify Performance Fac</a:t>
            </a:r>
            <a:r>
              <a:rPr altLang="en-IN" sz="2800" lang="en-US">
                <a:solidFill>
                  <a:srgbClr val="000000"/>
                </a:solidFill>
              </a:rPr>
              <a:t>t</a:t>
            </a:r>
            <a:r>
              <a:rPr altLang="en-IN" sz="2800" lang="en-US">
                <a:solidFill>
                  <a:srgbClr val="000000"/>
                </a:solidFill>
              </a:rPr>
              <a:t>o</a:t>
            </a:r>
            <a:r>
              <a:rPr altLang="en-IN" sz="2800" lang="en-US">
                <a:solidFill>
                  <a:srgbClr val="000000"/>
                </a:solidFill>
              </a:rPr>
              <a:t>r</a:t>
            </a:r>
            <a:r>
              <a:rPr altLang="en-IN" sz="2800" lang="en-US">
                <a:solidFill>
                  <a:srgbClr val="000000"/>
                </a:solidFill>
              </a:rPr>
              <a:t>s</a:t>
            </a:r>
            <a:r>
              <a:rPr altLang="en-IN" sz="2800" lang="en-US">
                <a:solidFill>
                  <a:srgbClr val="000000"/>
                </a:solidFill>
              </a:rPr>
              <a:t>:</a:t>
            </a:r>
            <a:endParaRPr sz="2800" lang="en-IN">
              <a:solidFill>
                <a:srgbClr val="000000"/>
              </a:solidFill>
            </a:endParaRPr>
          </a:p>
          <a:p>
            <a:r>
              <a:rPr altLang="en-IN" sz="2800" lang="en-US">
                <a:solidFill>
                  <a:srgbClr val="000000"/>
                </a:solidFill>
              </a:rPr>
              <a:t>1</a:t>
            </a:r>
            <a:r>
              <a:rPr altLang="en-IN" sz="2800" lang="en-US">
                <a:solidFill>
                  <a:srgbClr val="000000"/>
                </a:solidFill>
              </a:rPr>
              <a:t>.</a:t>
            </a:r>
            <a:r>
              <a:rPr altLang="en-IN" sz="2800" lang="en-US">
                <a:solidFill>
                  <a:srgbClr val="000000"/>
                </a:solidFill>
              </a:rPr>
              <a:t> </a:t>
            </a:r>
            <a:r>
              <a:rPr altLang="en-IN" sz="2800" lang="en-US">
                <a:solidFill>
                  <a:srgbClr val="000000"/>
                </a:solidFill>
              </a:rPr>
              <a:t>A</a:t>
            </a:r>
            <a:r>
              <a:rPr altLang="en-IN" sz="2800" lang="en-US">
                <a:solidFill>
                  <a:srgbClr val="000000"/>
                </a:solidFill>
              </a:rPr>
              <a:t>c</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altLang="en-IN" sz="2800" lang="en-US">
                <a:solidFill>
                  <a:srgbClr val="000000"/>
                </a:solidFill>
              </a:rPr>
              <a:t> </a:t>
            </a:r>
            <a:r>
              <a:rPr sz="2800" lang="en-IN">
                <a:solidFill>
                  <a:srgbClr val="000000"/>
                </a:solidFill>
              </a:rPr>
              <a:t>Collect data through surveys and performance metrics.</a:t>
            </a:r>
            <a:endParaRPr sz="2800" lang="en-IN">
              <a:solidFill>
                <a:srgbClr val="000000"/>
              </a:solidFill>
            </a:endParaRPr>
          </a:p>
          <a:p>
            <a:r>
              <a:rPr altLang="en-IN" sz="2800" lang="en-US">
                <a:solidFill>
                  <a:srgbClr val="000000"/>
                </a:solidFill>
              </a:rPr>
              <a:t>2</a:t>
            </a:r>
            <a:r>
              <a:rPr altLang="en-IN" sz="2800" lang="en-US">
                <a:solidFill>
                  <a:srgbClr val="000000"/>
                </a:solidFill>
              </a:rPr>
              <a:t>.</a:t>
            </a:r>
            <a:r>
              <a:rPr sz="2800" lang="en-IN">
                <a:solidFill>
                  <a:srgbClr val="000000"/>
                </a:solidFill>
              </a:rPr>
              <a:t>Outcome: Pinpoint issues such as unclear roles and lack of feedback.</a:t>
            </a:r>
            <a:endParaRPr sz="2800" lang="en-IN">
              <a:solidFill>
                <a:srgbClr val="000000"/>
              </a:solidFill>
            </a:endParaRPr>
          </a:p>
          <a:p>
            <a:r>
              <a:rPr sz="2800" lang="en-IN">
                <a:solidFill>
                  <a:srgbClr val="000000"/>
                </a:solidFill>
              </a:rPr>
              <a:t>Clarify Roles:</a:t>
            </a:r>
            <a:endParaRPr sz="2800" lang="en-IN">
              <a:solidFill>
                <a:srgbClr val="000000"/>
              </a:solidFill>
            </a:endParaRPr>
          </a:p>
          <a:p>
            <a:r>
              <a:rPr altLang="en-IN" sz="2800" lang="en-US">
                <a:solidFill>
                  <a:srgbClr val="000000"/>
                </a:solidFill>
              </a:rPr>
              <a:t>1</a:t>
            </a:r>
            <a:r>
              <a:rPr altLang="en-IN" sz="2800" lang="en-US">
                <a:solidFill>
                  <a:srgbClr val="000000"/>
                </a:solidFill>
              </a:rPr>
              <a:t>.</a:t>
            </a:r>
            <a:r>
              <a:rPr altLang="en-IN" sz="2800" lang="en-US">
                <a:solidFill>
                  <a:srgbClr val="000000"/>
                </a:solidFill>
              </a:rPr>
              <a:t> </a:t>
            </a:r>
            <a:r>
              <a:rPr altLang="en-IN" sz="2800" lang="en-US">
                <a:solidFill>
                  <a:srgbClr val="000000"/>
                </a:solidFill>
              </a:rPr>
              <a:t>A</a:t>
            </a:r>
            <a:r>
              <a:rPr sz="2800" lang="en-IN">
                <a:solidFill>
                  <a:srgbClr val="000000"/>
                </a:solidFill>
              </a:rPr>
              <a:t>ction: Update job descriptions and communicate responsibilities.</a:t>
            </a:r>
            <a:endParaRPr sz="2800" lang="en-IN">
              <a:solidFill>
                <a:srgbClr val="000000"/>
              </a:solidFill>
            </a:endParaRPr>
          </a:p>
          <a:p>
            <a:r>
              <a:rPr altLang="en-IN" sz="2800" lang="en-US">
                <a:solidFill>
                  <a:srgbClr val="000000"/>
                </a:solidFill>
              </a:rPr>
              <a:t>2</a:t>
            </a:r>
            <a:r>
              <a:rPr altLang="en-IN" sz="2800" lang="en-US">
                <a:solidFill>
                  <a:srgbClr val="000000"/>
                </a:solidFill>
              </a:rPr>
              <a:t>.</a:t>
            </a:r>
            <a:r>
              <a:rPr sz="2800" lang="en-IN">
                <a:solidFill>
                  <a:srgbClr val="000000"/>
                </a:solidFill>
              </a:rPr>
              <a:t>Outcome: Employees understand their roles better.</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854680" y="2544372"/>
            <a:ext cx="6155720" cy="2186940"/>
          </a:xfrm>
          <a:prstGeom prst="rect"/>
        </p:spPr>
        <p:txBody>
          <a:bodyPr rtlCol="0" wrap="square">
            <a:spAutoFit/>
          </a:bodyPr>
          <a:p>
            <a:r>
              <a:rPr sz="2800" lang="en-IN">
                <a:solidFill>
                  <a:srgbClr val="000000"/>
                </a:solidFill>
              </a:rPr>
              <a:t>Employees, including Emily, have a clearer understanding of their job responsibilities.</a:t>
            </a:r>
            <a:endParaRPr sz="2800" lang="en-IN">
              <a:solidFill>
                <a:srgbClr val="000000"/>
              </a:solidFill>
            </a:endParaRPr>
          </a:p>
          <a:p>
            <a:r>
              <a:rPr sz="2800" lang="en-IN">
                <a:solidFill>
                  <a:srgbClr val="000000"/>
                </a:solidFill>
              </a:rPr>
              <a:t>Reduced role ambiguity leads to more focused and efficient work.</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579112" y="1404384"/>
            <a:ext cx="6809718" cy="4282441"/>
          </a:xfrm>
          <a:prstGeom prst="rect"/>
        </p:spPr>
        <p:txBody>
          <a:bodyPr rtlCol="0" wrap="square">
            <a:spAutoFit/>
          </a:bodyPr>
          <a:p>
            <a:r>
              <a:rPr sz="2800" lang="en-IN">
                <a:solidFill>
                  <a:srgbClr val="000000"/>
                </a:solidFill>
              </a:rPr>
              <a:t>The implementation of a comprehensive performance improvement model at Tech Solutions Inc. has led to significant positive outcomes. By clarifying roles, enhancing feedback mechanisms, updating training programs, and establishing effective monitoring practices, the company successfully addressed the decline in employee performance.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834072" y="2318257"/>
            <a:ext cx="6762966" cy="2606040"/>
          </a:xfrm>
          <a:prstGeom prst="rect"/>
        </p:spPr>
        <p:txBody>
          <a:bodyPr rtlCol="0" wrap="square">
            <a:spAutoFit/>
          </a:bodyPr>
          <a:p>
            <a:r>
              <a:rPr sz="2800" lang="en-IN">
                <a:solidFill>
                  <a:srgbClr val="000000"/>
                </a:solidFill>
              </a:rPr>
              <a:t>At Tech Solutions Inc., employee performance has declined over the past year, as evidenced by missed project deadlines and lower work quality. Despite previous efforts, such as performance reviews and training, issues persist.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
          <p:cNvSpPr txBox="1"/>
          <p:nvPr/>
        </p:nvSpPr>
        <p:spPr>
          <a:xfrm>
            <a:off x="739774" y="2668905"/>
            <a:ext cx="6104983" cy="3025140"/>
          </a:xfrm>
          <a:prstGeom prst="rect"/>
        </p:spPr>
        <p:txBody>
          <a:bodyPr rtlCol="0" wrap="square">
            <a:spAutoFit/>
          </a:bodyPr>
          <a:p>
            <a:r>
              <a:rPr sz="2800" lang="en-IN">
                <a:solidFill>
                  <a:srgbClr val="000000"/>
                </a:solidFill>
              </a:rPr>
              <a:t>The current performance management system is not effectively addressing the root causes of these performance issues. Specific factors include unclear job roles, inadequate feedback, and outdated training programs.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1635676" y="1956435"/>
            <a:ext cx="7049961" cy="4282439"/>
          </a:xfrm>
          <a:prstGeom prst="rect"/>
        </p:spPr>
        <p:txBody>
          <a:bodyPr rtlCol="0" wrap="square">
            <a:spAutoFit/>
          </a:bodyPr>
          <a:p>
            <a:r>
              <a:rPr altLang="en-IN" sz="2800" lang="en-US">
                <a:solidFill>
                  <a:srgbClr val="000000"/>
                </a:solidFill>
              </a:rPr>
              <a:t>1</a:t>
            </a:r>
            <a:r>
              <a:rPr altLang="en-IN" sz="2800" lang="en-US">
                <a:solidFill>
                  <a:srgbClr val="000000"/>
                </a:solidFill>
              </a:rPr>
              <a:t>.</a:t>
            </a:r>
            <a:r>
              <a:rPr altLang="en-IN" sz="2800" lang="en-US">
                <a:solidFill>
                  <a:srgbClr val="000000"/>
                </a:solidFill>
              </a:rPr>
              <a:t> </a:t>
            </a:r>
            <a:r>
              <a:rPr altLang="en-IN" sz="2800" lang="en-US">
                <a:solidFill>
                  <a:srgbClr val="000000"/>
                </a:solidFill>
              </a:rPr>
              <a:t>E</a:t>
            </a:r>
            <a:r>
              <a:rPr sz="2800" lang="en-IN">
                <a:solidFill>
                  <a:srgbClr val="000000"/>
                </a:solidFill>
              </a:rPr>
              <a:t>mily: Directly impacted by role clarifications, feedback improvements, and training updates.</a:t>
            </a:r>
            <a:endParaRPr sz="2800" lang="en-IN">
              <a:solidFill>
                <a:srgbClr val="000000"/>
              </a:solidFill>
            </a:endParaRPr>
          </a:p>
          <a:p>
            <a:r>
              <a:rPr altLang="en-IN" sz="2800" lang="en-US">
                <a:solidFill>
                  <a:srgbClr val="000000"/>
                </a:solidFill>
              </a:rPr>
              <a:t>2</a:t>
            </a:r>
            <a:r>
              <a:rPr altLang="en-IN" sz="2800" lang="en-US">
                <a:solidFill>
                  <a:srgbClr val="000000"/>
                </a:solidFill>
              </a:rPr>
              <a:t>.</a:t>
            </a:r>
            <a:r>
              <a:rPr altLang="en-IN" sz="2800" lang="en-US">
                <a:solidFill>
                  <a:srgbClr val="000000"/>
                </a:solidFill>
              </a:rPr>
              <a:t> </a:t>
            </a:r>
            <a:r>
              <a:rPr sz="2800" lang="en-IN">
                <a:solidFill>
                  <a:srgbClr val="000000"/>
                </a:solidFill>
              </a:rPr>
              <a:t>Team Managers: Utilize enhanced feedback mechanisms and clearer role definitions to support their teams.</a:t>
            </a:r>
            <a:endParaRPr sz="2800" lang="en-IN">
              <a:solidFill>
                <a:srgbClr val="000000"/>
              </a:solidFill>
            </a:endParaRPr>
          </a:p>
          <a:p>
            <a:r>
              <a:rPr altLang="en-IN" sz="2800" lang="en-US">
                <a:solidFill>
                  <a:srgbClr val="000000"/>
                </a:solidFill>
              </a:rPr>
              <a:t>3</a:t>
            </a:r>
            <a:r>
              <a:rPr altLang="en-IN" sz="2800" lang="en-US">
                <a:solidFill>
                  <a:srgbClr val="000000"/>
                </a:solidFill>
              </a:rPr>
              <a:t>.</a:t>
            </a:r>
            <a:r>
              <a:rPr altLang="en-IN" sz="2800" lang="en-US">
                <a:solidFill>
                  <a:srgbClr val="000000"/>
                </a:solidFill>
              </a:rPr>
              <a:t> </a:t>
            </a:r>
            <a:r>
              <a:rPr sz="2800" lang="en-IN">
                <a:solidFill>
                  <a:srgbClr val="000000"/>
                </a:solidFill>
              </a:rPr>
              <a:t>HR Department: Oversees the implementation of new performance management strategies and monitors their effectiveness.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3576403" y="2537460"/>
            <a:ext cx="5573905" cy="1767841"/>
          </a:xfrm>
          <a:prstGeom prst="rect"/>
        </p:spPr>
        <p:txBody>
          <a:bodyPr rtlCol="0" wrap="square">
            <a:spAutoFit/>
          </a:bodyPr>
          <a:p>
            <a:r>
              <a:rPr altLang="en-IN" sz="2800" lang="en-US">
                <a:solidFill>
                  <a:srgbClr val="000000"/>
                </a:solidFill>
              </a:rPr>
              <a:t>1</a:t>
            </a:r>
            <a:r>
              <a:rPr altLang="en-IN" sz="2800" lang="en-US">
                <a:solidFill>
                  <a:srgbClr val="000000"/>
                </a:solidFill>
              </a:rPr>
              <a:t>.</a:t>
            </a:r>
            <a:r>
              <a:rPr altLang="en-IN" sz="2800" lang="en-US">
                <a:solidFill>
                  <a:srgbClr val="000000"/>
                </a:solidFill>
              </a:rPr>
              <a:t> </a:t>
            </a:r>
            <a:r>
              <a:rPr altLang="en-IN" sz="2800" lang="en-US">
                <a:solidFill>
                  <a:srgbClr val="000000"/>
                </a:solidFill>
              </a:rPr>
              <a:t>I</a:t>
            </a:r>
            <a:r>
              <a:rPr sz="2800" lang="en-IN">
                <a:solidFill>
                  <a:srgbClr val="000000"/>
                </a:solidFill>
              </a:rPr>
              <a:t>mproved role clarity and feedback for Emily and her team.</a:t>
            </a:r>
            <a:r>
              <a:rPr altLang="en-IN" sz="2800" lang="en-US">
                <a:solidFill>
                  <a:srgbClr val="000000"/>
                </a:solidFill>
              </a:rPr>
              <a:t> </a:t>
            </a:r>
            <a:r>
              <a:rPr altLang="en-IN" sz="2800" lang="en-US">
                <a:solidFill>
                  <a:srgbClr val="000000"/>
                </a:solidFill>
              </a:rPr>
              <a:t>2</a:t>
            </a:r>
            <a:r>
              <a:rPr altLang="en-IN" sz="2800" lang="en-US">
                <a:solidFill>
                  <a:srgbClr val="000000"/>
                </a:solidFill>
              </a:rPr>
              <a:t>.</a:t>
            </a:r>
            <a:r>
              <a:rPr altLang="en-IN" sz="2800" lang="en-US">
                <a:solidFill>
                  <a:srgbClr val="000000"/>
                </a:solidFill>
              </a:rPr>
              <a:t> </a:t>
            </a:r>
            <a:r>
              <a:rPr altLang="en-IN" sz="2800" lang="en-US">
                <a:solidFill>
                  <a:srgbClr val="000000"/>
                </a:solidFill>
              </a:rPr>
              <a:t>I</a:t>
            </a:r>
            <a:r>
              <a:rPr sz="2800" lang="en-IN">
                <a:solidFill>
                  <a:srgbClr val="000000"/>
                </a:solidFill>
              </a:rPr>
              <a:t>ncreased productivity and work quality across Tech Solutions Inc.</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graphicFrame>
        <p:nvGraphicFramePr>
          <p:cNvPr id="4194304" name=""/>
          <p:cNvGraphicFramePr>
            <a:graphicFrameLocks/>
          </p:cNvGraphicFramePr>
          <p:nvPr/>
        </p:nvGraphicFramePr>
        <p:xfrm>
          <a:off x="1144814" y="2279194"/>
          <a:ext cx="6972300" cy="355600"/>
        </p:xfrm>
        <a:graphic>
          <a:graphicData uri="http://schemas.openxmlformats.org/drawingml/2006/table">
            <a:tbl>
              <a:tblPr/>
              <a:tblGrid>
                <a:gridCol w="774700"/>
                <a:gridCol w="774700"/>
                <a:gridCol w="774700"/>
                <a:gridCol w="774700"/>
                <a:gridCol w="774700"/>
                <a:gridCol w="774700"/>
                <a:gridCol w="774700"/>
                <a:gridCol w="774700"/>
                <a:gridCol w="774700"/>
              </a:tblGrid>
              <a:tr h="355600">
                <a:tc>
                  <a:txBody>
                    <a:bodyPr/>
                    <a:p>
                      <a:pPr algn="l" fontAlgn="ctr"/>
                      <a:r>
                        <a:rPr sz="1100">
                          <a:latin typeface="Calibri"/>
                        </a:rPr>
                        <a:t>PR00419</a:t>
                      </a:r>
                    </a:p>
                  </a:txBody>
                  <a:tcPr anchor="ctr">
                    <a:lnL>
                      <a:noFill/>
                    </a:lnL>
                    <a:lnR>
                      <a:noFill/>
                    </a:lnR>
                    <a:lnT>
                      <a:noFill/>
                    </a:lnT>
                    <a:lnB>
                      <a:noFill/>
                    </a:lnB>
                  </a:tcPr>
                </a:tc>
                <a:tc>
                  <a:txBody>
                    <a:bodyPr/>
                    <a:p>
                      <a:pPr algn="l" fontAlgn="ctr"/>
                      <a:r>
                        <a:rPr sz="1100">
                          <a:latin typeface="Calibri"/>
                        </a:rPr>
                        <a:t>Billi Fellgate</a:t>
                      </a:r>
                    </a:p>
                  </a:txBody>
                  <a:tcPr anchor="ctr">
                    <a:lnL>
                      <a:noFill/>
                    </a:lnL>
                    <a:lnR>
                      <a:noFill/>
                    </a:lnR>
                    <a:lnT>
                      <a:noFill/>
                    </a:lnT>
                    <a:lnB>
                      <a:noFill/>
                    </a:lnB>
                  </a:tcPr>
                </a:tc>
                <a:tc>
                  <a:txBody>
                    <a:bodyPr/>
                    <a:p>
                      <a:pPr algn="l" fontAlgn="ctr"/>
                      <a:r>
                        <a:rPr sz="1100">
                          <a:latin typeface="Calibri"/>
                        </a:rPr>
                        <a:t>Female</a:t>
                      </a:r>
                    </a:p>
                  </a:txBody>
                  <a:tcPr anchor="ctr">
                    <a:lnL>
                      <a:noFill/>
                    </a:lnL>
                    <a:lnR>
                      <a:noFill/>
                    </a:lnR>
                    <a:lnT>
                      <a:noFill/>
                    </a:lnT>
                    <a:lnB>
                      <a:noFill/>
                    </a:lnB>
                  </a:tcPr>
                </a:tc>
                <a:tc>
                  <a:txBody>
                    <a:bodyPr/>
                    <a:p>
                      <a:pPr algn="l" fontAlgn="ctr"/>
                      <a:r>
                        <a:rPr sz="1100">
                          <a:latin typeface="Calibri"/>
                        </a:rPr>
                        <a:t>Business Development</a:t>
                      </a:r>
                    </a:p>
                  </a:txBody>
                  <a:tcPr anchor="ctr">
                    <a:lnL>
                      <a:noFill/>
                    </a:lnL>
                    <a:lnR>
                      <a:noFill/>
                    </a:lnR>
                    <a:lnT>
                      <a:noFill/>
                    </a:lnT>
                    <a:lnB>
                      <a:noFill/>
                    </a:lnB>
                  </a:tcPr>
                </a:tc>
                <a:tc>
                  <a:txBody>
                    <a:bodyPr/>
                    <a:p>
                      <a:pPr algn="r" fontAlgn="ctr"/>
                      <a:r>
                        <a:rPr sz="1100">
                          <a:latin typeface="Calibri"/>
                        </a:rPr>
                        <a:t>68980.52</a:t>
                      </a:r>
                    </a:p>
                  </a:txBody>
                  <a:tcPr anchor="ctr">
                    <a:lnL>
                      <a:noFill/>
                    </a:lnL>
                    <a:lnR>
                      <a:noFill/>
                    </a:lnR>
                    <a:lnT>
                      <a:noFill/>
                    </a:lnT>
                    <a:lnB>
                      <a:noFill/>
                    </a:lnB>
                  </a:tcPr>
                </a:tc>
                <a:tc>
                  <a:txBody>
                    <a:bodyPr/>
                    <a:p>
                      <a:pPr algn="r" fontAlgn="ctr"/>
                      <a:r>
                        <a:rPr sz="1100">
                          <a:latin typeface="Calibri"/>
                        </a:rPr>
                        <a:t>43494</a:t>
                      </a:r>
                    </a:p>
                  </a:txBody>
                  <a:tcPr anchor="ctr">
                    <a:lnL>
                      <a:noFill/>
                    </a:lnL>
                    <a:lnR>
                      <a:noFill/>
                    </a:lnR>
                    <a:lnT>
                      <a:noFill/>
                    </a:lnT>
                    <a:lnB>
                      <a:noFill/>
                    </a:lnB>
                  </a:tcPr>
                </a:tc>
                <a:tc>
                  <a:txBody>
                    <a:bodyPr/>
                    <a:p>
                      <a:pPr algn="r" fontAlgn="ctr"/>
                      <a:r>
                        <a:rPr sz="1100">
                          <a:latin typeface="Calibri"/>
                        </a:rPr>
                        <a:t>0.8</a:t>
                      </a:r>
                    </a:p>
                  </a:txBody>
                  <a:tcPr anchor="ctr">
                    <a:lnL>
                      <a:noFill/>
                    </a:lnL>
                    <a:lnR>
                      <a:noFill/>
                    </a:lnR>
                    <a:lnT>
                      <a:noFill/>
                    </a:lnT>
                    <a:lnB>
                      <a:noFill/>
                    </a:lnB>
                  </a:tcPr>
                </a:tc>
                <a:tc>
                  <a:txBody>
                    <a:bodyPr/>
                    <a:p>
                      <a:pPr algn="l" fontAlgn="ctr"/>
                      <a:r>
                        <a:rPr sz="1100">
                          <a:latin typeface="Calibri"/>
                        </a:rPr>
                        <a:t>Permanent</a:t>
                      </a:r>
                    </a:p>
                  </a:txBody>
                  <a:tcPr anchor="ctr">
                    <a:lnL>
                      <a:noFill/>
                    </a:lnL>
                    <a:lnR>
                      <a:noFill/>
                    </a:lnR>
                    <a:lnT>
                      <a:noFill/>
                    </a:lnT>
                    <a:lnB>
                      <a:noFill/>
                    </a:lnB>
                  </a:tcPr>
                </a:tc>
                <a:tc>
                  <a:txBody>
                    <a:bodyPr/>
                    <a:p>
                      <a:pPr algn="l" fontAlgn="ctr"/>
                      <a:r>
                        <a:rPr sz="1100">
                          <a:latin typeface="Calibri"/>
                        </a:rPr>
                        <a:t>Remote</a:t>
                      </a:r>
                    </a:p>
                  </a:txBody>
                  <a:tcPr anchor="ctr">
                    <a:lnL>
                      <a:noFill/>
                    </a:lnL>
                    <a:lnR>
                      <a:noFill/>
                    </a:lnR>
                    <a:lnT>
                      <a:noFill/>
                    </a:lnT>
                    <a:lnB>
                      <a:noFill/>
                    </a:lnB>
                  </a:tcPr>
                </a:tc>
              </a:tr>
            </a:tbl>
          </a:graphicData>
        </a:graphic>
      </p:graphicFrame>
      <p:pic>
        <p:nvPicPr>
          <p:cNvPr id="2097168" name=""/>
          <p:cNvPicPr>
            <a:picLocks/>
          </p:cNvPicPr>
          <p:nvPr/>
        </p:nvPicPr>
        <p:blipFill>
          <a:blip xmlns:r="http://schemas.openxmlformats.org/officeDocument/2006/relationships" r:embed="rId1"/>
          <a:stretch>
            <a:fillRect/>
          </a:stretch>
        </p:blipFill>
        <p:spPr>
          <a:xfrm rot="0">
            <a:off x="340362" y="3190211"/>
            <a:ext cx="6497402" cy="3667789"/>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Clarify Roles and Responsibilities: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Action: Redefine and document clear roles and responsibilities for each team member, including Emily.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Outcome: Employees will have a better understanding of their specific duties and expectations, reducing role ambiguity.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2024-09-02T03:56:04Z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378cdb7c238143efa8bd5a39ff979553</vt:lpwstr>
  </property>
</Properties>
</file>