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150" b="1" i="0" u="none" strike="noStrike" baseline="0">
                <a:solidFill>
                  <a:srgbClr val="F2F2F2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CLASIFICATION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25252655"/>
          <c:y val="0.27404672"/>
          <c:w val="0.28066865"/>
          <c:h val="0.54671913"/>
        </c:manualLayout>
      </c:layout>
      <c:pieChart>
        <c:varyColors val="1"/>
        <c:ser>
          <c:idx val="0"/>
          <c:order val="0"/>
          <c:tx>
            <c:v>Full-Time</c:v>
          </c:tx>
          <c:dPt>
            <c:idx val="0"/>
            <c:bubble3D val="0"/>
            <c:spPr>
              <a:gradFill>
                <a:gsLst>
                  <a:gs pos="0">
                    <a:srgbClr val="2C5D97"/>
                  </a:gs>
                  <a:gs pos="80000">
                    <a:srgbClr val="3C7CC7"/>
                  </a:gs>
                  <a:gs pos="100000">
                    <a:srgbClr val="3A7BCB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1"/>
            <c:bubble3D val="0"/>
            <c:spPr>
              <a:gradFill>
                <a:gsLst>
                  <a:gs pos="0">
                    <a:srgbClr val="9B2D2A"/>
                  </a:gs>
                  <a:gs pos="80000">
                    <a:srgbClr val="CB3D39"/>
                  </a:gs>
                  <a:gs pos="100000">
                    <a:srgbClr val="CF3B37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2"/>
            <c:bubble3D val="0"/>
            <c:spPr>
              <a:gradFill>
                <a:gsLst>
                  <a:gs pos="0">
                    <a:srgbClr val="769535"/>
                  </a:gs>
                  <a:gs pos="80000">
                    <a:srgbClr val="9BC348"/>
                  </a:gs>
                  <a:gs pos="100000">
                    <a:srgbClr val="9DC745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3"/>
            <c:bubble3D val="0"/>
            <c:spPr>
              <a:gradFill>
                <a:gsLst>
                  <a:gs pos="0">
                    <a:srgbClr val="5C417E"/>
                  </a:gs>
                  <a:gs pos="80000">
                    <a:srgbClr val="7B58A6"/>
                  </a:gs>
                  <a:gs pos="100000">
                    <a:srgbClr val="7B56A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4"/>
            <c:bubble3D val="0"/>
            <c:spPr>
              <a:gradFill>
                <a:gsLst>
                  <a:gs pos="0">
                    <a:srgbClr val="2786A0"/>
                  </a:gs>
                  <a:gs pos="80000">
                    <a:srgbClr val="36B0D2"/>
                  </a:gs>
                  <a:gs pos="100000">
                    <a:srgbClr val="34B3D6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5"/>
            <c:bubble3D val="0"/>
            <c:spPr>
              <a:gradFill>
                <a:gsLst>
                  <a:gs pos="0">
                    <a:srgbClr val="CB6C1D"/>
                  </a:gs>
                  <a:gs pos="80000">
                    <a:srgbClr val="FF8927"/>
                  </a:gs>
                  <a:gs pos="100000">
                    <a:srgbClr val="FF8A2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6"/>
            <c:bubble3D val="0"/>
            <c:spPr>
              <a:gradFill>
                <a:gsLst>
                  <a:gs pos="0">
                    <a:srgbClr val="16365C"/>
                  </a:gs>
                  <a:gs pos="80000">
                    <a:srgbClr val="20497A"/>
                  </a:gs>
                  <a:gs pos="100000">
                    <a:srgbClr val="1F4A7D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7"/>
            <c:bubble3D val="0"/>
            <c:spPr>
              <a:gradFill>
                <a:gsLst>
                  <a:gs pos="0">
                    <a:srgbClr val="601613"/>
                  </a:gs>
                  <a:gs pos="80000">
                    <a:srgbClr val="7F1F1D"/>
                  </a:gs>
                  <a:gs pos="100000">
                    <a:srgbClr val="821E1C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8"/>
            <c:bubble3D val="0"/>
            <c:spPr>
              <a:gradFill>
                <a:gsLst>
                  <a:gs pos="0">
                    <a:srgbClr val="465C19"/>
                  </a:gs>
                  <a:gs pos="80000">
                    <a:srgbClr val="5D7A24"/>
                  </a:gs>
                  <a:gs pos="100000">
                    <a:srgbClr val="5E7D22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9"/>
            <c:bubble3D val="0"/>
            <c:spPr>
              <a:gradFill>
                <a:gsLst>
                  <a:gs pos="0">
                    <a:srgbClr val="36234C"/>
                  </a:gs>
                  <a:gs pos="80000">
                    <a:srgbClr val="483265"/>
                  </a:gs>
                  <a:gs pos="100000">
                    <a:srgbClr val="493166"/>
                  </a:gs>
                </a:gsLst>
                <a:lin ang="16200000" scaled="1"/>
              </a:gradFill>
              <a:ln>
                <a:noFill/>
              </a:ln>
            </c:spPr>
          </c:dPt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v>Part-Time</c:v>
          </c:tx>
          <c:dPt>
            <c:idx val="0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C5D97"/>
                  </a:gs>
                  <a:gs pos="80000">
                    <a:srgbClr val="3C7CC7"/>
                  </a:gs>
                  <a:gs pos="100000">
                    <a:srgbClr val="3A7BCB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1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9B2D2A"/>
                  </a:gs>
                  <a:gs pos="80000">
                    <a:srgbClr val="CB3D39"/>
                  </a:gs>
                  <a:gs pos="100000">
                    <a:srgbClr val="CF3B37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2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769535"/>
                  </a:gs>
                  <a:gs pos="80000">
                    <a:srgbClr val="9BC348"/>
                  </a:gs>
                  <a:gs pos="100000">
                    <a:srgbClr val="9DC745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3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C417E"/>
                  </a:gs>
                  <a:gs pos="80000">
                    <a:srgbClr val="7B58A6"/>
                  </a:gs>
                  <a:gs pos="100000">
                    <a:srgbClr val="7B56A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4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786A0"/>
                  </a:gs>
                  <a:gs pos="80000">
                    <a:srgbClr val="36B0D2"/>
                  </a:gs>
                  <a:gs pos="100000">
                    <a:srgbClr val="34B3D6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5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CB6C1D"/>
                  </a:gs>
                  <a:gs pos="80000">
                    <a:srgbClr val="FF8927"/>
                  </a:gs>
                  <a:gs pos="100000">
                    <a:srgbClr val="FF8A2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6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6365C"/>
                  </a:gs>
                  <a:gs pos="80000">
                    <a:srgbClr val="20497A"/>
                  </a:gs>
                  <a:gs pos="100000">
                    <a:srgbClr val="1F4A7D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7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601613"/>
                  </a:gs>
                  <a:gs pos="80000">
                    <a:srgbClr val="7F1F1D"/>
                  </a:gs>
                  <a:gs pos="100000">
                    <a:srgbClr val="821E1C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8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65C19"/>
                  </a:gs>
                  <a:gs pos="80000">
                    <a:srgbClr val="5D7A24"/>
                  </a:gs>
                  <a:gs pos="100000">
                    <a:srgbClr val="5E7D22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9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234C"/>
                  </a:gs>
                  <a:gs pos="80000">
                    <a:srgbClr val="483265"/>
                  </a:gs>
                  <a:gs pos="100000">
                    <a:srgbClr val="493166"/>
                  </a:gs>
                </a:gsLst>
                <a:lin ang="16200000" scaled="1"/>
              </a:gradFill>
              <a:ln>
                <a:noFill/>
              </a:ln>
            </c:spPr>
          </c:dPt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v>Temporary</c:v>
          </c:tx>
          <c:dPt>
            <c:idx val="0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C5D97"/>
                  </a:gs>
                  <a:gs pos="80000">
                    <a:srgbClr val="3C7CC7"/>
                  </a:gs>
                  <a:gs pos="100000">
                    <a:srgbClr val="3A7BCB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1"/>
            <c:marker>
              <c:symbol val="plus"/>
              <c:size val="5"/>
            </c:marker>
            <c:invertIfNegative val="0"/>
            <c:bubble3D val="0"/>
            <c:spPr>
              <a:gradFill>
                <a:gsLst>
                  <a:gs pos="0">
                    <a:srgbClr val="9B2D2A"/>
                  </a:gs>
                  <a:gs pos="80000">
                    <a:srgbClr val="CB3D39"/>
                  </a:gs>
                  <a:gs pos="100000">
                    <a:srgbClr val="CF3B37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2"/>
            <c:marker>
              <c:symbol val="dot"/>
              <c:size val="5"/>
            </c:marker>
            <c:invertIfNegative val="0"/>
            <c:bubble3D val="0"/>
            <c:spPr>
              <a:gradFill>
                <a:gsLst>
                  <a:gs pos="0">
                    <a:srgbClr val="769535"/>
                  </a:gs>
                  <a:gs pos="80000">
                    <a:srgbClr val="9BC348"/>
                  </a:gs>
                  <a:gs pos="100000">
                    <a:srgbClr val="9DC745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3"/>
            <c:marker>
              <c:symbol val="dash"/>
              <c:size val="5"/>
            </c:marker>
            <c:invertIfNegative val="0"/>
            <c:bubble3D val="0"/>
            <c:spPr>
              <a:gradFill>
                <a:gsLst>
                  <a:gs pos="0">
                    <a:srgbClr val="5C417E"/>
                  </a:gs>
                  <a:gs pos="80000">
                    <a:srgbClr val="7B58A6"/>
                  </a:gs>
                  <a:gs pos="100000">
                    <a:srgbClr val="7B56A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4"/>
            <c:marker>
              <c:symbol val="diamond"/>
              <c:size val="5"/>
            </c:marker>
            <c:invertIfNegative val="0"/>
            <c:bubble3D val="0"/>
            <c:spPr>
              <a:gradFill>
                <a:gsLst>
                  <a:gs pos="0">
                    <a:srgbClr val="2786A0"/>
                  </a:gs>
                  <a:gs pos="80000">
                    <a:srgbClr val="36B0D2"/>
                  </a:gs>
                  <a:gs pos="100000">
                    <a:srgbClr val="34B3D6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5"/>
            <c:marker>
              <c:symbol val="squar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CB6C1D"/>
                  </a:gs>
                  <a:gs pos="80000">
                    <a:srgbClr val="FF8927"/>
                  </a:gs>
                  <a:gs pos="100000">
                    <a:srgbClr val="FF8A2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6"/>
            <c:marker>
              <c:symbol val="triang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16365C"/>
                  </a:gs>
                  <a:gs pos="80000">
                    <a:srgbClr val="20497A"/>
                  </a:gs>
                  <a:gs pos="100000">
                    <a:srgbClr val="1F4A7D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7"/>
            <c:marker>
              <c:symbol val="x"/>
              <c:size val="5"/>
            </c:marker>
            <c:invertIfNegative val="0"/>
            <c:bubble3D val="0"/>
            <c:spPr>
              <a:gradFill>
                <a:gsLst>
                  <a:gs pos="0">
                    <a:srgbClr val="601613"/>
                  </a:gs>
                  <a:gs pos="80000">
                    <a:srgbClr val="7F1F1D"/>
                  </a:gs>
                  <a:gs pos="100000">
                    <a:srgbClr val="821E1C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8"/>
            <c:marker>
              <c:symbol val="star"/>
              <c:size val="5"/>
            </c:marker>
            <c:invertIfNegative val="0"/>
            <c:bubble3D val="0"/>
            <c:spPr>
              <a:gradFill>
                <a:gsLst>
                  <a:gs pos="0">
                    <a:srgbClr val="465C19"/>
                  </a:gs>
                  <a:gs pos="80000">
                    <a:srgbClr val="5D7A24"/>
                  </a:gs>
                  <a:gs pos="100000">
                    <a:srgbClr val="5E7D22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9"/>
            <c:marker>
              <c:symbol val="circle"/>
              <c:size val="5"/>
            </c:marker>
            <c:invertIfNegative val="0"/>
            <c:bubble3D val="0"/>
            <c:spPr>
              <a:gradFill>
                <a:gsLst>
                  <a:gs pos="0">
                    <a:srgbClr val="36234C"/>
                  </a:gs>
                  <a:gs pos="80000">
                    <a:srgbClr val="483265"/>
                  </a:gs>
                  <a:gs pos="100000">
                    <a:srgbClr val="493166"/>
                  </a:gs>
                </a:gsLst>
                <a:lin ang="16200000" scaled="1"/>
              </a:gradFill>
              <a:ln>
                <a:noFill/>
              </a:ln>
            </c:spPr>
          </c:dPt>
          <c:dLbls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D8D8D8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zero"/>
    <c:showDLblsOverMax val="0"/>
  </c:chart>
  <c:spPr>
    <a:gradFill>
      <a:gsLst>
        <a:gs pos="0">
          <a:srgbClr val="262626"/>
        </a:gs>
        <a:gs pos="100000">
          <a:srgbClr val="595959"/>
        </a:gs>
      </a:gsLst>
      <a:path path="shape">
        <a:fillToRect l="50000" t="50000" r="50000" b="50000"/>
      </a:path>
    </a:gradFill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9/7/2024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55022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2197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8099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8241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2559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9460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8727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3379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2968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4822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760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20343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2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700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9510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14723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6574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74920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096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05836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99422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6802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62693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1196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684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2669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9/7/2024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3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10714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keerthika.k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205016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NAZARETH COLLEGE OF ARTS AND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41797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739774" y="1371600"/>
            <a:ext cx="8251825" cy="4801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PREDICT EMPLOYEE PERFORMANCE BASED ON HYSTORICAL DATA.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CLUSTER ANALYSIS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 GROUP EMPLOYEES WITH SIMILAR PERFORMANCE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CHARACTERISTICS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 TREES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IDENTIFY KEY FACTORS INFLUENCING EMPLOYE PERFORMANCE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HIGHLIGHT PERFORMANCE TREND &amp; OUTLINES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ANALYZE &amp; SUMMARIZE LARGE DATASETS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9798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3" name="图表"/>
          <p:cNvGraphicFramePr/>
          <p:nvPr/>
        </p:nvGraphicFramePr>
        <p:xfrm>
          <a:off x="1666874" y="1600200"/>
          <a:ext cx="683514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52973460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723377" y="1447800"/>
            <a:ext cx="8464868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EMPOWERS DATA DRIVEN DECISION MAKING ENHANCE PERFORMANCE MANAGEMENT BOOSTS EMPLOYEE ENGAGEMENT AND GROWTH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BY LEVERAGING EXCEL FOR EMPLOYEE PERFORMANCE ANALYSIS , ORGANIZATION.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UNLOCK EMPLOYEE POTENTIAL DRIVE BUSINESSSUCESS STAY COMPETITIVE IN THE MARKET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EMBRACE DATA DRIVEN PERFORMANCE MANAGEMENT &amp; EMPOWER YOUR WORK FORCE TO EXCE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40973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8151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5126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150068" y="1857374"/>
            <a:ext cx="6317532" cy="1958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• DATA COLECTION &amp; MANAGEMENT OF EMPLOYEE PERFORMANCE DATA.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• VISUALIZATION OF EMPLOYEE PERFORMANCE TRENDS &amp; COMPARISIONS USING CHART, GRAPH &amp; DASHBOARD.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• ANALYSIS OF PERFORMANCE MATRICS BY DEPARTMENT, TEAM, OR INDIVIDUAL.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8760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14400" y="1908993"/>
            <a:ext cx="8362950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609600" y="1908993"/>
            <a:ext cx="8236974" cy="1958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IDENTIFICATION OF TOP PRFORMERS, UNDERPERFORMER, &amp; TRAINING NEEDS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DEPARTMENTAL &amp; TEAM PERFORMANCE COMPARAISION.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MATIRIC CALCULATION &amp;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DATA COLLECTION &amp; MANAGEMENT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1539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838200" y="1857375"/>
            <a:ext cx="8160774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HEADS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TEAM LEAD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TALENT MANAGEMENT TEAMS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BY CONSIDERING THE NEEDS &amp; REQUIREMENTS OF THESE END USERS, YOU CAN DESIGN AN EFFECTIVE EMPLOYEE PERFORMANCE ANALYSIS SYSTEM IN EXCEL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9281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048000" y="1817925"/>
            <a:ext cx="5943599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AUTOMATED PERFORMANCE TRACKING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CUSTOMIZABLE DASHBOARDS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DATA-DRIVEN INSIGHT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ENHANCED DECISION-MAKING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IMPROVED EMPLOYEE ENGAGEMENT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STREAMLINED PERFORMANCE MANAGEMENT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vSTRATEGIC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WORKFORCE PLANNING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7612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828800" y="1582340"/>
            <a:ext cx="6100916" cy="3693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EMPLOYEE INFORMATION TABLE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PERFORMANCE METRICS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PERFORMANCE EVALUATIONS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TRAINING &amp; DEVELOPMENT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FEEDBACK &amp; SURVEYS TABLE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SALES/PRODUCTION DATA TABLE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 Black" pitchFamily="34" charset="0"/>
                <a:ea typeface="宋体" pitchFamily="0" charset="0"/>
                <a:cs typeface="Calibri" pitchFamily="0" charset="0"/>
              </a:rPr>
              <a:t>DATA TYPE INCLUEDS: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 Black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A.  EMPLOYEER ID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B.   DEPARTMENT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C.  RATINGS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D.  GOAL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E.  COMMENTS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5212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381250" y="1695451"/>
            <a:ext cx="6770123" cy="4247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AUTOMATED PERFORMANCE TRACKING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EFFORTLESSLY MONITOR EMPLOYEE PERFORMANCE METRICS, ELIMINATING MANUAL DATA ENTRY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PREDICTIVE ANALYTICS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IDENTIFY POTENTIAL PERFORMANCE ISSUES BEFORE THEY ARISE, ENABLING PROACTIVE INTERVENTIONS         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CUSTOMIZABLE PERFORMANCE METRICS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ALIGN METRICS WITH ORGANIZATION GOALS, ENSURING RELEVANT PERFORMANCE MEASUEMENT.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REAL TIME REPORTING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GENERATE INSTANT REPORTS, FACILITATING TIMELY DECISION-MAKING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47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345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23</cp:revision>
  <dcterms:created xsi:type="dcterms:W3CDTF">2024-03-29T15:07:22Z</dcterms:created>
  <dcterms:modified xsi:type="dcterms:W3CDTF">2024-09-07T09:27:53Z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